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2"/>
  </p:sldMasterIdLst>
  <p:notesMasterIdLst>
    <p:notesMasterId r:id="rId60"/>
  </p:notesMasterIdLst>
  <p:handoutMasterIdLst>
    <p:handoutMasterId r:id="rId61"/>
  </p:handoutMasterIdLst>
  <p:sldIdLst>
    <p:sldId id="565" r:id="rId3"/>
    <p:sldId id="637" r:id="rId4"/>
    <p:sldId id="633" r:id="rId5"/>
    <p:sldId id="634" r:id="rId6"/>
    <p:sldId id="635" r:id="rId7"/>
    <p:sldId id="643" r:id="rId8"/>
    <p:sldId id="642" r:id="rId9"/>
    <p:sldId id="644" r:id="rId10"/>
    <p:sldId id="645" r:id="rId11"/>
    <p:sldId id="646" r:id="rId12"/>
    <p:sldId id="647" r:id="rId13"/>
    <p:sldId id="648" r:id="rId14"/>
    <p:sldId id="570" r:id="rId15"/>
    <p:sldId id="652" r:id="rId16"/>
    <p:sldId id="651" r:id="rId17"/>
    <p:sldId id="571" r:id="rId18"/>
    <p:sldId id="636" r:id="rId19"/>
    <p:sldId id="653" r:id="rId20"/>
    <p:sldId id="654" r:id="rId21"/>
    <p:sldId id="655" r:id="rId22"/>
    <p:sldId id="656" r:id="rId23"/>
    <p:sldId id="677" r:id="rId24"/>
    <p:sldId id="678" r:id="rId25"/>
    <p:sldId id="650" r:id="rId26"/>
    <p:sldId id="649" r:id="rId27"/>
    <p:sldId id="638" r:id="rId28"/>
    <p:sldId id="573" r:id="rId29"/>
    <p:sldId id="572" r:id="rId30"/>
    <p:sldId id="639" r:id="rId31"/>
    <p:sldId id="640" r:id="rId32"/>
    <p:sldId id="641" r:id="rId33"/>
    <p:sldId id="658" r:id="rId34"/>
    <p:sldId id="657" r:id="rId35"/>
    <p:sldId id="659" r:id="rId36"/>
    <p:sldId id="663" r:id="rId37"/>
    <p:sldId id="660" r:id="rId38"/>
    <p:sldId id="662" r:id="rId39"/>
    <p:sldId id="661" r:id="rId40"/>
    <p:sldId id="664" r:id="rId41"/>
    <p:sldId id="665" r:id="rId42"/>
    <p:sldId id="666" r:id="rId43"/>
    <p:sldId id="667" r:id="rId44"/>
    <p:sldId id="668" r:id="rId45"/>
    <p:sldId id="669" r:id="rId46"/>
    <p:sldId id="671" r:id="rId47"/>
    <p:sldId id="670" r:id="rId48"/>
    <p:sldId id="672" r:id="rId49"/>
    <p:sldId id="674" r:id="rId50"/>
    <p:sldId id="673" r:id="rId51"/>
    <p:sldId id="675" r:id="rId52"/>
    <p:sldId id="676" r:id="rId53"/>
    <p:sldId id="679" r:id="rId54"/>
    <p:sldId id="680" r:id="rId55"/>
    <p:sldId id="681" r:id="rId56"/>
    <p:sldId id="682" r:id="rId57"/>
    <p:sldId id="683" r:id="rId58"/>
    <p:sldId id="684" r:id="rId59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5" autoAdjust="0"/>
    <p:restoredTop sz="93977" autoAdjust="0"/>
  </p:normalViewPr>
  <p:slideViewPr>
    <p:cSldViewPr>
      <p:cViewPr varScale="1">
        <p:scale>
          <a:sx n="68" d="100"/>
          <a:sy n="68" d="100"/>
        </p:scale>
        <p:origin x="107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0" d="100"/>
          <a:sy n="40" d="100"/>
        </p:scale>
        <p:origin x="-1579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Rectangl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</a:lstStyle>
          <a:p>
            <a:fld id="{9472DD5C-B6A9-4714-908F-0B8F74738B98}" type="datetimeFigureOut">
              <a:rPr lang="en-US" altLang="zh-TW" smtClean="0"/>
              <a:pPr/>
              <a:t>7/21/2023</a:t>
            </a:fld>
            <a:endParaRPr lang="zh-TW" dirty="0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</a:lstStyle>
          <a:p>
            <a:fld id="{7C1C90DE-A98B-4173-B17E-434F189FC4DB}" type="slidenum">
              <a:rPr lang="zh-TW" smtClean="0"/>
              <a:pPr/>
              <a:t>‹#›</a:t>
            </a:fld>
            <a:endParaRPr 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Rectangl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</a:lstStyle>
          <a:p>
            <a:fld id="{193366E8-8A22-4400-BBA2-8D322280A6E8}" type="datetimeFigureOut">
              <a:rPr lang="zh-TW" altLang="en-US"/>
              <a:pPr/>
              <a:t>2023/7/21</a:t>
            </a:fld>
            <a:endParaRPr lang="zh-TW"/>
          </a:p>
        </p:txBody>
      </p:sp>
      <p:sp>
        <p:nvSpPr>
          <p:cNvPr id="4" name="Rectangl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Rectangl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</a:lstStyle>
          <a:p>
            <a:fld id="{3792D2CF-A01B-4515-8B40-3DC34258267A}" type="slidenum">
              <a:rPr/>
              <a:pPr/>
              <a:t>‹#›</a:t>
            </a:fld>
            <a:endParaRPr 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283075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35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08039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37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806282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40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705786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43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92699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48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7982519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52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67935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6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244322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9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08784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16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517910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18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52903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22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265124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27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204809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29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218959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32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197003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4000" cy="6858000"/>
            <a:chOff x="-1574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/>
                <a:srgbClr val="FFFFFF"/>
              </a:duotone>
              <a:lum bright="-10000"/>
            </a:blip>
            <a:stretch>
              <a:fillRect/>
            </a:stretch>
          </p:blipFill>
          <p:spPr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TW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 latinLnBrk="0">
              <a:buNone/>
              <a:defRPr lang="zh-TW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2023/7/21</a:t>
            </a:fld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小節標題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5574" cy="6858000"/>
            <a:chOff x="-1574" y="0"/>
            <a:chExt cx="9145574" cy="6858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TW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 latinLnBrk="0">
              <a:buNone/>
              <a:defRPr lang="zh-TW" sz="2800">
                <a:solidFill>
                  <a:schemeClr val="tx1"/>
                </a:solidFill>
              </a:defRPr>
            </a:lvl1pPr>
            <a:lvl2pPr marL="457200" indent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zh-TW" sz="28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  <a:lvl6pPr>
              <a:defRPr lang="zh-TW" sz="1800"/>
            </a:lvl6pPr>
            <a:lvl7pPr>
              <a:defRPr lang="zh-TW" sz="1800"/>
            </a:lvl7pPr>
            <a:lvl8pPr>
              <a:defRPr lang="zh-TW" sz="1800"/>
            </a:lvl8pPr>
            <a:lvl9pPr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zh-TW" sz="28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  <a:lvl6pPr>
              <a:defRPr lang="zh-TW" sz="1800"/>
            </a:lvl6pPr>
            <a:lvl7pPr>
              <a:defRPr lang="zh-TW" sz="1800"/>
            </a:lvl7pPr>
            <a:lvl8pPr>
              <a:defRPr lang="zh-TW" sz="1800"/>
            </a:lvl8pPr>
            <a:lvl9pPr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2023/7/21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zh-TW" sz="2400" b="0">
                <a:solidFill>
                  <a:schemeClr val="tx2"/>
                </a:solidFill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  <a:lvl6pPr>
              <a:defRPr lang="zh-TW" sz="1600"/>
            </a:lvl6pPr>
            <a:lvl7pPr>
              <a:defRPr lang="zh-TW" sz="1600"/>
            </a:lvl7pPr>
            <a:lvl8pPr>
              <a:defRPr lang="zh-TW" sz="1600"/>
            </a:lvl8pPr>
            <a:lvl9pPr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zh-TW" sz="2400" b="0">
                <a:solidFill>
                  <a:schemeClr val="tx2"/>
                </a:solidFill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  <a:lvl6pPr>
              <a:defRPr lang="zh-TW" sz="1600"/>
            </a:lvl6pPr>
            <a:lvl7pPr>
              <a:defRPr lang="zh-TW" sz="1600"/>
            </a:lvl7pPr>
            <a:lvl8pPr>
              <a:defRPr lang="zh-TW" sz="1600"/>
            </a:lvl8pPr>
            <a:lvl9pPr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2023/7/21</a:t>
            </a:fld>
            <a:endParaRPr lang="zh-TW"/>
          </a:p>
        </p:txBody>
      </p:sp>
      <p:sp>
        <p:nvSpPr>
          <p:cNvPr id="8" name="Shap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Shap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2023/7/21</a:t>
            </a:fld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2023/7/21</a:t>
            </a:fld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 latinLnBrk="0">
              <a:defRPr lang="zh-TW" sz="3200">
                <a:solidFill>
                  <a:schemeClr val="tx1"/>
                </a:solidFill>
              </a:defRPr>
            </a:lvl1pPr>
            <a:lvl2pPr>
              <a:defRPr lang="zh-TW" sz="2800"/>
            </a:lvl2pPr>
            <a:lvl3pPr>
              <a:defRPr lang="zh-TW" sz="2400"/>
            </a:lvl3pPr>
            <a:lvl4pPr>
              <a:defRPr lang="zh-TW" sz="2000"/>
            </a:lvl4pPr>
            <a:lvl5pPr>
              <a:defRPr lang="zh-TW" sz="2000"/>
            </a:lvl5pPr>
            <a:lvl6pPr>
              <a:defRPr lang="zh-TW" sz="2000"/>
            </a:lvl6pPr>
            <a:lvl7pPr>
              <a:defRPr lang="zh-TW" sz="2000"/>
            </a:lvl7pPr>
            <a:lvl8pPr>
              <a:defRPr lang="zh-TW" sz="2000"/>
            </a:lvl8pPr>
            <a:lvl9pPr>
              <a:defRPr lang="zh-TW"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2023/7/21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 latinLnBrk="0">
              <a:defRPr lang="zh-TW" sz="2000" b="0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zh-TW" sz="3200"/>
            </a:lvl1pPr>
            <a:lvl2pPr marL="457200" indent="0">
              <a:buNone/>
              <a:defRPr lang="zh-TW" sz="2800"/>
            </a:lvl2pPr>
            <a:lvl3pPr marL="914400" indent="0">
              <a:buNone/>
              <a:defRPr lang="zh-TW" sz="2400"/>
            </a:lvl3pPr>
            <a:lvl4pPr marL="1371600" indent="0">
              <a:buNone/>
              <a:defRPr lang="zh-TW" sz="2000"/>
            </a:lvl4pPr>
            <a:lvl5pPr marL="1828800" indent="0">
              <a:buNone/>
              <a:defRPr lang="zh-TW" sz="2000"/>
            </a:lvl5pPr>
            <a:lvl6pPr marL="2286000" indent="0">
              <a:buNone/>
              <a:defRPr lang="zh-TW" sz="2000"/>
            </a:lvl6pPr>
            <a:lvl7pPr marL="2743200" indent="0">
              <a:buNone/>
              <a:defRPr lang="zh-TW" sz="2000"/>
            </a:lvl7pPr>
            <a:lvl8pPr marL="3200400" indent="0">
              <a:buNone/>
              <a:defRPr lang="zh-TW" sz="2000"/>
            </a:lvl8pPr>
            <a:lvl9pPr marL="3657600" indent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2023/7/21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/>
                <a:srgbClr val="FFFFFF"/>
              </a:duotone>
            </a:blip>
            <a:srcRect/>
            <a:stretch>
              <a:fillRect/>
            </a:stretch>
          </p:blipFill>
          <p:spPr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0D0AA-A564-40E6-BDF9-FE3371FD07B4}" type="datetimeFigureOut">
              <a:rPr lang="zh-TW" altLang="en-US"/>
              <a:pPr/>
              <a:t>2023/7/21</a:t>
            </a:fld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13" name="Rectangle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lang="zh-TW" sz="4000" b="0" u="none" strike="noStrike" kern="1200" cap="none" spc="0" normalizeH="0" baseline="0">
          <a:ln>
            <a:noFill/>
          </a:ln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uLnTx/>
          <a:uFillTx/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spcAft>
          <a:spcPts val="400"/>
        </a:spcAft>
        <a:buFont typeface="Arial"/>
        <a:buChar char="•"/>
        <a:defRPr lang="zh-TW"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lang="zh-TW"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lang="zh-TW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lang="zh-TW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-gDEMr4aK90kjlT37YIMFdoDh0BgtP94/view?usp=sharin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zure.microsoft.com/zh-tw/free/" TargetMode="External"/><Relationship Id="rId2" Type="http://schemas.openxmlformats.org/officeDocument/2006/relationships/hyperlink" Target="https://studio.azureml.net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io.azureml.ne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azure.microsoft.com/zh-tw/free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al.azure.com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studio.azureml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1570112"/>
            <a:ext cx="8136535" cy="2290936"/>
          </a:xfrm>
        </p:spPr>
        <p:txBody>
          <a:bodyPr>
            <a:normAutofit/>
          </a:bodyPr>
          <a:lstStyle/>
          <a:p>
            <a:r>
              <a:rPr lang="en-US" altLang="zh-TW" sz="6600" b="1" dirty="0">
                <a:latin typeface="微軟正黑體" pitchFamily="34" charset="-120"/>
                <a:ea typeface="微軟正黑體" pitchFamily="34" charset="-120"/>
              </a:rPr>
              <a:t>Azure </a:t>
            </a:r>
            <a:r>
              <a:rPr lang="en-US" altLang="zh-CN" sz="6600" b="1" dirty="0">
                <a:latin typeface="微軟正黑體" pitchFamily="34" charset="-120"/>
                <a:ea typeface="微軟正黑體" pitchFamily="34" charset="-120"/>
              </a:rPr>
              <a:t>ML</a:t>
            </a:r>
            <a:r>
              <a:rPr lang="zh-TW" altLang="en-US" sz="6600" b="1" dirty="0">
                <a:latin typeface="微軟正黑體" pitchFamily="34" charset="-120"/>
                <a:ea typeface="微軟正黑體" pitchFamily="34" charset="-120"/>
              </a:rPr>
              <a:t>機器學習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微軟正黑體" pitchFamily="34" charset="-120"/>
                <a:ea typeface="微軟正黑體" pitchFamily="34" charset="-120"/>
              </a:rPr>
              <a:t>台北科技大學，經管系，陳擎文</a:t>
            </a:r>
            <a:br>
              <a:rPr lang="en-US" altLang="zh-CN" b="1" dirty="0">
                <a:latin typeface="微軟正黑體" pitchFamily="34" charset="-120"/>
                <a:ea typeface="微軟正黑體" pitchFamily="34" charset="-120"/>
              </a:rPr>
            </a:b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6298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91A8229F-80A4-4384-A271-7B2AE5D20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2CFADB3-65ED-41E7-9867-F79266726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回到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Azure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首頁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5D3FDF4-0A9A-458D-975E-9305A2674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11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26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7A2C3072-F9F5-4A5E-B8E4-C17340A6A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回到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Azure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首頁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2FE6FC9-DFB6-441F-8813-30441B1A1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81648"/>
            <a:ext cx="5552381" cy="273333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6E06DF75-4572-4785-B96F-6F0EA7858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0528" y="1417638"/>
            <a:ext cx="4314286" cy="4619048"/>
          </a:xfrm>
          <a:prstGeom prst="rect">
            <a:avLst/>
          </a:prstGeom>
        </p:spPr>
      </p:pic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2A2E4E97-600B-40CC-84A6-93B992A653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91680" y="2017638"/>
            <a:ext cx="4457143" cy="434285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3E2C89B5-5E16-4121-936F-0E46D5EA4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032" y="2260866"/>
            <a:ext cx="4485714" cy="4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35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2C013302-1CAE-4029-BA44-9174FA59B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29DB79A-F856-4044-924D-8571FB8A9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AD625CE-F9ED-4BD4-B98B-2FB74908A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91" y="620688"/>
            <a:ext cx="8982618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2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488C4AD8-77BC-40DA-AFBE-F2E74FF4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4400" b="1" dirty="0">
                <a:latin typeface="微軟正黑體" pitchFamily="34" charset="-120"/>
                <a:ea typeface="微軟正黑體" pitchFamily="34" charset="-120"/>
              </a:rPr>
              <a:t>申請</a:t>
            </a:r>
            <a:r>
              <a:rPr lang="en-US" altLang="zh-TW" sz="4400" b="1" dirty="0">
                <a:latin typeface="微軟正黑體" pitchFamily="34" charset="-120"/>
                <a:ea typeface="微軟正黑體" pitchFamily="34" charset="-120"/>
              </a:rPr>
              <a:t>Azure</a:t>
            </a:r>
            <a:r>
              <a:rPr lang="zh-CN" altLang="en-US" sz="4400" b="1" dirty="0">
                <a:latin typeface="微軟正黑體" pitchFamily="34" charset="-120"/>
                <a:ea typeface="微軟正黑體" pitchFamily="34" charset="-120"/>
              </a:rPr>
              <a:t>雲端服務</a:t>
            </a:r>
            <a:br>
              <a:rPr lang="en-US" altLang="zh-CN" sz="4400" b="1" dirty="0">
                <a:latin typeface="微軟正黑體" pitchFamily="34" charset="-120"/>
                <a:ea typeface="微軟正黑體" pitchFamily="34" charset="-120"/>
              </a:rPr>
            </a:br>
            <a:r>
              <a:rPr lang="zh-CN" altLang="en-US" sz="4400" b="1" dirty="0">
                <a:latin typeface="微軟正黑體" pitchFamily="34" charset="-120"/>
                <a:ea typeface="微軟正黑體" pitchFamily="34" charset="-120"/>
              </a:rPr>
              <a:t>可以試用</a:t>
            </a:r>
            <a:r>
              <a:rPr lang="en-US" altLang="zh-CN" sz="4400" b="1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CN" altLang="en-US" sz="4400" b="1" dirty="0">
                <a:latin typeface="微軟正黑體" pitchFamily="34" charset="-120"/>
                <a:ea typeface="微軟正黑體" pitchFamily="34" charset="-120"/>
              </a:rPr>
              <a:t>年</a:t>
            </a:r>
            <a:endParaRPr lang="zh-TW" altLang="en-US" sz="44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40F159FC-2809-4694-B908-DDF057AC4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00808"/>
            <a:ext cx="7859216" cy="504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615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2F83336F-BCC4-44EA-91FF-BC1D349B4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105400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4800" b="1" dirty="0"/>
              <a:t>1.</a:t>
            </a:r>
            <a:r>
              <a:rPr lang="en-US" altLang="zh-CN" sz="4800" b="1" dirty="0">
                <a:solidFill>
                  <a:srgbClr val="7030A0"/>
                </a:solidFill>
              </a:rPr>
              <a:t>Azure</a:t>
            </a:r>
            <a:r>
              <a:rPr lang="zh-CN" altLang="en-US" sz="4800" b="1" dirty="0">
                <a:solidFill>
                  <a:srgbClr val="7030A0"/>
                </a:solidFill>
              </a:rPr>
              <a:t>：微軟雲端服務</a:t>
            </a:r>
            <a:endParaRPr lang="en-US" altLang="zh-CN" sz="4800" b="1" dirty="0">
              <a:solidFill>
                <a:srgbClr val="7030A0"/>
              </a:solidFill>
            </a:endParaRPr>
          </a:p>
          <a:p>
            <a:pPr lvl="1"/>
            <a:r>
              <a:rPr lang="zh-CN" altLang="en-US" sz="4400" b="1" dirty="0"/>
              <a:t>提供</a:t>
            </a:r>
            <a:r>
              <a:rPr lang="en-US" altLang="zh-CN" sz="4400" b="1" dirty="0"/>
              <a:t>20</a:t>
            </a:r>
            <a:r>
              <a:rPr lang="zh-CN" altLang="en-US" sz="4400" b="1" dirty="0"/>
              <a:t>多種雲端服務</a:t>
            </a:r>
            <a:endParaRPr lang="en-US" altLang="zh-CN" sz="4400" b="1" dirty="0"/>
          </a:p>
          <a:p>
            <a:pPr lvl="1"/>
            <a:r>
              <a:rPr lang="zh-CN" altLang="en-US" sz="4400" b="1" dirty="0"/>
              <a:t>包括：架站，提供</a:t>
            </a:r>
            <a:r>
              <a:rPr lang="en-US" altLang="zh-CN" sz="4400" b="1" dirty="0"/>
              <a:t>SQL</a:t>
            </a:r>
            <a:r>
              <a:rPr lang="zh-CN" altLang="en-US" sz="4400" b="1" dirty="0"/>
              <a:t>資料庫，</a:t>
            </a:r>
            <a:r>
              <a:rPr lang="en-US" altLang="zh-CN" sz="4400" b="1" dirty="0"/>
              <a:t>VM</a:t>
            </a:r>
            <a:r>
              <a:rPr lang="zh-CN" altLang="en-US" sz="4400" b="1" dirty="0"/>
              <a:t>虛擬主機</a:t>
            </a:r>
            <a:r>
              <a:rPr lang="en-US" altLang="zh-CN" sz="4400" b="1" dirty="0"/>
              <a:t>…..</a:t>
            </a:r>
          </a:p>
          <a:p>
            <a:pPr lvl="1"/>
            <a:r>
              <a:rPr lang="zh-CN" altLang="en-US" sz="4400" b="1" dirty="0">
                <a:solidFill>
                  <a:srgbClr val="C00000"/>
                </a:solidFill>
              </a:rPr>
              <a:t>免費試用</a:t>
            </a:r>
            <a:r>
              <a:rPr lang="en-US" altLang="zh-CN" sz="4400" b="1" dirty="0">
                <a:solidFill>
                  <a:srgbClr val="C00000"/>
                </a:solidFill>
              </a:rPr>
              <a:t>1</a:t>
            </a:r>
            <a:r>
              <a:rPr lang="zh-CN" altLang="en-US" sz="4400" b="1" dirty="0">
                <a:solidFill>
                  <a:srgbClr val="C00000"/>
                </a:solidFill>
              </a:rPr>
              <a:t>年</a:t>
            </a:r>
            <a:endParaRPr lang="en-US" altLang="zh-CN" sz="4400" b="1" dirty="0">
              <a:solidFill>
                <a:srgbClr val="C00000"/>
              </a:solidFill>
            </a:endParaRPr>
          </a:p>
          <a:p>
            <a:r>
              <a:rPr lang="en-US" altLang="zh-CN" sz="4800" b="1" dirty="0"/>
              <a:t>2.</a:t>
            </a:r>
            <a:r>
              <a:rPr lang="en-US" altLang="zh-TW" sz="4800" b="1" dirty="0">
                <a:solidFill>
                  <a:srgbClr val="7030A0"/>
                </a:solidFill>
              </a:rPr>
              <a:t>Azure </a:t>
            </a:r>
            <a:r>
              <a:rPr lang="en-US" altLang="zh-CN" sz="4800" b="1" dirty="0">
                <a:solidFill>
                  <a:srgbClr val="7030A0"/>
                </a:solidFill>
              </a:rPr>
              <a:t>ML</a:t>
            </a:r>
            <a:r>
              <a:rPr lang="zh-CN" altLang="en-US" sz="4800" b="1" dirty="0">
                <a:solidFill>
                  <a:srgbClr val="7030A0"/>
                </a:solidFill>
              </a:rPr>
              <a:t>：機器學習平台</a:t>
            </a:r>
            <a:endParaRPr lang="en-US" altLang="zh-CN" sz="4800" b="1" dirty="0">
              <a:solidFill>
                <a:srgbClr val="7030A0"/>
              </a:solidFill>
            </a:endParaRPr>
          </a:p>
          <a:p>
            <a:pPr lvl="1"/>
            <a:r>
              <a:rPr lang="zh-CN" altLang="en-US" sz="4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永久免費使用</a:t>
            </a:r>
            <a:endParaRPr lang="zh-TW" altLang="en-US" sz="44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D050790E-FD03-48DA-9A27-0F94BB389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比較：</a:t>
            </a:r>
            <a:r>
              <a:rPr lang="en-US" altLang="zh-CN" sz="5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Azue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Azure ML</a:t>
            </a:r>
            <a:endParaRPr lang="zh-TW" altLang="en-US" sz="5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6914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2F83336F-BCC4-44EA-91FF-BC1D349B4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105400"/>
          </a:xfrm>
        </p:spPr>
        <p:txBody>
          <a:bodyPr>
            <a:normAutofit lnSpcReduction="10000"/>
          </a:bodyPr>
          <a:lstStyle/>
          <a:p>
            <a:r>
              <a:rPr lang="en-US" altLang="zh-CN" sz="4800" b="1" dirty="0"/>
              <a:t>1.</a:t>
            </a:r>
            <a:r>
              <a:rPr lang="en-US" altLang="zh-CN" sz="4800" b="1" dirty="0">
                <a:solidFill>
                  <a:srgbClr val="7030A0"/>
                </a:solidFill>
              </a:rPr>
              <a:t>Azure</a:t>
            </a:r>
            <a:r>
              <a:rPr lang="zh-CN" altLang="en-US" sz="4800" b="1" dirty="0">
                <a:solidFill>
                  <a:srgbClr val="7030A0"/>
                </a:solidFill>
              </a:rPr>
              <a:t>：微軟雲端服務</a:t>
            </a:r>
            <a:endParaRPr lang="en-US" altLang="zh-CN" sz="4800" b="1" dirty="0">
              <a:solidFill>
                <a:srgbClr val="7030A0"/>
              </a:solidFill>
            </a:endParaRPr>
          </a:p>
          <a:p>
            <a:pPr lvl="1"/>
            <a:r>
              <a:rPr lang="zh-CN" altLang="en-US" sz="4400" b="1" dirty="0"/>
              <a:t>雖然</a:t>
            </a:r>
            <a:r>
              <a:rPr lang="zh-CN" altLang="en-US" sz="4400" b="1" dirty="0">
                <a:solidFill>
                  <a:srgbClr val="C00000"/>
                </a:solidFill>
              </a:rPr>
              <a:t>免費試用</a:t>
            </a:r>
            <a:r>
              <a:rPr lang="en-US" altLang="zh-CN" sz="4400" b="1" dirty="0">
                <a:solidFill>
                  <a:srgbClr val="C00000"/>
                </a:solidFill>
              </a:rPr>
              <a:t>1</a:t>
            </a:r>
            <a:r>
              <a:rPr lang="zh-CN" altLang="en-US" sz="4400" b="1" dirty="0">
                <a:solidFill>
                  <a:srgbClr val="C00000"/>
                </a:solidFill>
              </a:rPr>
              <a:t>年，但註冊時還要輸入信用卡</a:t>
            </a:r>
            <a:r>
              <a:rPr lang="en-US" altLang="zh-CN" sz="4400" b="1" dirty="0">
                <a:solidFill>
                  <a:srgbClr val="C00000"/>
                </a:solidFill>
              </a:rPr>
              <a:t>…</a:t>
            </a:r>
            <a:r>
              <a:rPr lang="zh-CN" altLang="en-US" sz="4400" b="1" dirty="0">
                <a:solidFill>
                  <a:srgbClr val="C00000"/>
                </a:solidFill>
              </a:rPr>
              <a:t>稍微麻煩</a:t>
            </a:r>
            <a:endParaRPr lang="en-US" altLang="zh-CN" sz="4400" b="1" dirty="0">
              <a:solidFill>
                <a:srgbClr val="C00000"/>
              </a:solidFill>
            </a:endParaRPr>
          </a:p>
          <a:p>
            <a:pPr lvl="1"/>
            <a:r>
              <a:rPr lang="zh-CN" altLang="en-US" sz="4400" b="1" dirty="0">
                <a:solidFill>
                  <a:srgbClr val="C00000"/>
                </a:solidFill>
              </a:rPr>
              <a:t>試用的，不會真的扣錢</a:t>
            </a:r>
            <a:endParaRPr lang="en-US" altLang="zh-CN" sz="4400" b="1" dirty="0">
              <a:solidFill>
                <a:srgbClr val="C00000"/>
              </a:solidFill>
            </a:endParaRPr>
          </a:p>
          <a:p>
            <a:pPr lvl="1"/>
            <a:r>
              <a:rPr lang="zh-CN" altLang="en-US" sz="4400" b="1" dirty="0"/>
              <a:t>申請方法與步驟：</a:t>
            </a:r>
            <a:endParaRPr lang="en-US" altLang="zh-CN" sz="4400" b="1" dirty="0"/>
          </a:p>
          <a:p>
            <a:pPr lvl="2"/>
            <a:r>
              <a:rPr lang="en-US" altLang="zh-CN" sz="2800" b="1" dirty="0">
                <a:hlinkClick r:id="rId2"/>
              </a:rPr>
              <a:t>https://drive.google.com/file/d/1-gDEMr4aK90kjlT37YIMFdoDh0BgtP94/view?usp=sharing</a:t>
            </a:r>
            <a:endParaRPr lang="en-US" altLang="zh-CN" sz="2800" b="1" dirty="0"/>
          </a:p>
          <a:p>
            <a:pPr lvl="2"/>
            <a:endParaRPr lang="en-US" altLang="zh-CN" sz="4000" b="1" dirty="0"/>
          </a:p>
          <a:p>
            <a:pPr lvl="1"/>
            <a:endParaRPr lang="en-US" altLang="zh-CN" sz="4400" b="1" dirty="0">
              <a:solidFill>
                <a:srgbClr val="C00000"/>
              </a:solidFill>
            </a:endParaRPr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D050790E-FD03-48DA-9A27-0F94BB389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8964488" cy="1265238"/>
          </a:xfrm>
        </p:spPr>
        <p:txBody>
          <a:bodyPr>
            <a:normAutofit fontScale="90000"/>
          </a:bodyPr>
          <a:lstStyle/>
          <a:p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不是學生，如何申請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Azure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</a:t>
            </a:r>
            <a:endParaRPr lang="zh-TW" altLang="en-US" sz="5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09257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1570112"/>
            <a:ext cx="8136535" cy="3011016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登入</a:t>
            </a:r>
            <a:r>
              <a:rPr lang="en-US" altLang="zh-TW" sz="6600" b="1" dirty="0"/>
              <a:t>Azure </a:t>
            </a:r>
            <a:r>
              <a:rPr lang="en-US" altLang="zh-CN" sz="6600" b="1" dirty="0"/>
              <a:t>ML</a:t>
            </a:r>
            <a:r>
              <a:rPr lang="zh-TW" altLang="en-US" sz="6600" b="1" dirty="0"/>
              <a:t>平台</a:t>
            </a:r>
            <a:endParaRPr lang="en-US" altLang="zh-TW" sz="6600" b="1" dirty="0"/>
          </a:p>
          <a:p>
            <a:r>
              <a:rPr lang="zh-TW" altLang="en-US" sz="6600" b="1" dirty="0"/>
              <a:t>操作介面</a:t>
            </a:r>
            <a:endParaRPr lang="zh-TW" altLang="en-US" sz="66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1044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429200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b="1" dirty="0">
                <a:solidFill>
                  <a:srgbClr val="C00000"/>
                </a:solidFill>
                <a:effectLst/>
              </a:rPr>
              <a:t>觀念：</a:t>
            </a:r>
            <a:r>
              <a:rPr lang="en-US" altLang="zh-CN" b="1" dirty="0">
                <a:solidFill>
                  <a:srgbClr val="C00000"/>
                </a:solidFill>
                <a:effectLst/>
              </a:rPr>
              <a:t>Azure ML</a:t>
            </a:r>
            <a:r>
              <a:rPr lang="zh-CN" altLang="en-US" b="1" dirty="0">
                <a:solidFill>
                  <a:srgbClr val="C00000"/>
                </a:solidFill>
                <a:effectLst/>
              </a:rPr>
              <a:t>有</a:t>
            </a:r>
            <a:r>
              <a:rPr lang="en-US" altLang="zh-CN" b="1" dirty="0">
                <a:solidFill>
                  <a:srgbClr val="C00000"/>
                </a:solidFill>
                <a:effectLst/>
              </a:rPr>
              <a:t>『</a:t>
            </a:r>
            <a:r>
              <a:rPr lang="zh-CN" altLang="en-US" b="1" dirty="0">
                <a:solidFill>
                  <a:srgbClr val="C00000"/>
                </a:solidFill>
                <a:effectLst/>
              </a:rPr>
              <a:t>新版，舊版</a:t>
            </a:r>
            <a:r>
              <a:rPr lang="en-US" altLang="zh-CN" b="1" dirty="0">
                <a:solidFill>
                  <a:srgbClr val="C00000"/>
                </a:solidFill>
                <a:effectLst/>
              </a:rPr>
              <a:t>』</a:t>
            </a:r>
            <a:r>
              <a:rPr lang="zh-CN" altLang="en-US" b="1" dirty="0">
                <a:solidFill>
                  <a:srgbClr val="C00000"/>
                </a:solidFill>
                <a:effectLst/>
              </a:rPr>
              <a:t>的差別</a:t>
            </a:r>
            <a:r>
              <a:rPr lang="zh-CN" altLang="en-US" b="1" dirty="0">
                <a:effectLst/>
              </a:rPr>
              <a:t>：</a:t>
            </a:r>
            <a:endParaRPr lang="en-US" altLang="zh-CN" b="1" dirty="0">
              <a:effectLst/>
            </a:endParaRPr>
          </a:p>
          <a:p>
            <a:r>
              <a:rPr lang="en-US" altLang="zh-TW" b="1" dirty="0">
                <a:effectLst/>
              </a:rPr>
              <a:t>(1).</a:t>
            </a:r>
            <a:r>
              <a:rPr lang="zh-CN" altLang="en-US" b="1" dirty="0">
                <a:effectLst/>
              </a:rPr>
              <a:t>舊版：</a:t>
            </a:r>
            <a:r>
              <a:rPr lang="en-US" altLang="zh-TW" b="1" dirty="0">
                <a:effectLst/>
              </a:rPr>
              <a:t>Azure ML Studio(Classic)</a:t>
            </a:r>
          </a:p>
          <a:p>
            <a:pPr lvl="1"/>
            <a:r>
              <a:rPr lang="zh-CN" altLang="en-US" b="1" dirty="0">
                <a:effectLst/>
              </a:rPr>
              <a:t>舊版</a:t>
            </a:r>
            <a:r>
              <a:rPr lang="zh-TW" altLang="en-US" b="1" dirty="0">
                <a:effectLst/>
              </a:rPr>
              <a:t>登入網址 </a:t>
            </a:r>
            <a:r>
              <a:rPr lang="en-US" altLang="zh-TW" b="1" dirty="0">
                <a:effectLst/>
              </a:rPr>
              <a:t>: </a:t>
            </a:r>
            <a:r>
              <a:rPr lang="en-US" altLang="zh-TW" b="1" dirty="0">
                <a:effectLst/>
                <a:hlinkClick r:id="rId2"/>
              </a:rPr>
              <a:t>https://studio.azureml.net/</a:t>
            </a:r>
            <a:endParaRPr lang="en-US" altLang="zh-TW" b="1" dirty="0">
              <a:effectLst/>
            </a:endParaRPr>
          </a:p>
          <a:p>
            <a:pPr lvl="1"/>
            <a:r>
              <a:rPr lang="zh-CN" altLang="en-US" b="1" dirty="0">
                <a:effectLst/>
              </a:rPr>
              <a:t>只提供支援，到</a:t>
            </a:r>
            <a:r>
              <a:rPr lang="en-US" altLang="zh-CN" b="1" dirty="0">
                <a:effectLst/>
              </a:rPr>
              <a:t>2024/8</a:t>
            </a:r>
            <a:r>
              <a:rPr lang="zh-CN" altLang="en-US" b="1" dirty="0">
                <a:effectLst/>
              </a:rPr>
              <a:t>月</a:t>
            </a:r>
            <a:endParaRPr lang="en-US" altLang="zh-CN" b="1" dirty="0">
              <a:effectLst/>
            </a:endParaRPr>
          </a:p>
          <a:p>
            <a:pPr lvl="1"/>
            <a:r>
              <a:rPr lang="zh-CN" altLang="en-US" b="1" dirty="0">
                <a:effectLst/>
              </a:rPr>
              <a:t>坊間的</a:t>
            </a:r>
            <a:r>
              <a:rPr lang="en-US" altLang="zh-CN" b="1" dirty="0" err="1">
                <a:effectLst/>
              </a:rPr>
              <a:t>AzureML</a:t>
            </a:r>
            <a:r>
              <a:rPr lang="zh-CN" altLang="en-US" b="1" dirty="0">
                <a:effectLst/>
              </a:rPr>
              <a:t>教學，都是舊版的</a:t>
            </a:r>
            <a:endParaRPr lang="en-US" altLang="zh-TW" b="1" dirty="0">
              <a:effectLst/>
            </a:endParaRPr>
          </a:p>
          <a:p>
            <a:r>
              <a:rPr lang="en-US" altLang="zh-CN" b="1" dirty="0">
                <a:solidFill>
                  <a:srgbClr val="C00000"/>
                </a:solidFill>
                <a:effectLst/>
              </a:rPr>
              <a:t>(2).</a:t>
            </a:r>
            <a:r>
              <a:rPr lang="zh-CN" altLang="en-US" b="1" dirty="0">
                <a:solidFill>
                  <a:srgbClr val="C00000"/>
                </a:solidFill>
                <a:effectLst/>
              </a:rPr>
              <a:t>新版</a:t>
            </a:r>
            <a:r>
              <a:rPr lang="en-US" altLang="zh-CN" b="1" dirty="0">
                <a:solidFill>
                  <a:srgbClr val="C00000"/>
                </a:solidFill>
                <a:effectLst/>
              </a:rPr>
              <a:t>: Azure ML</a:t>
            </a:r>
          </a:p>
          <a:p>
            <a:pPr lvl="1"/>
            <a:r>
              <a:rPr lang="zh-CN" altLang="en-US" b="1" dirty="0">
                <a:effectLst/>
              </a:rPr>
              <a:t>新版網址：</a:t>
            </a:r>
            <a:r>
              <a:rPr lang="en-US" altLang="zh-CN" b="1" dirty="0">
                <a:effectLst/>
                <a:hlinkClick r:id="rId3"/>
              </a:rPr>
              <a:t>https://azure.microsoft.com/zh-tw/free/</a:t>
            </a:r>
            <a:endParaRPr lang="en-US" altLang="zh-CN" b="1" dirty="0">
              <a:effectLst/>
            </a:endParaRPr>
          </a:p>
          <a:p>
            <a:pPr lvl="1"/>
            <a:r>
              <a:rPr lang="zh-CN" altLang="en-US" b="1" dirty="0">
                <a:effectLst/>
              </a:rPr>
              <a:t>或是由</a:t>
            </a:r>
            <a:r>
              <a:rPr lang="en-US" altLang="zh-CN" b="1" dirty="0">
                <a:effectLst/>
              </a:rPr>
              <a:t>Azure</a:t>
            </a:r>
            <a:r>
              <a:rPr lang="zh-CN" altLang="en-US" b="1" dirty="0">
                <a:effectLst/>
              </a:rPr>
              <a:t>雲端官網登入，選擇服務：</a:t>
            </a:r>
            <a:r>
              <a:rPr lang="en-US" altLang="zh-CN" b="1" dirty="0">
                <a:effectLst/>
              </a:rPr>
              <a:t>Azure ML</a:t>
            </a:r>
            <a:endParaRPr lang="en-US" altLang="zh-TW" b="1" dirty="0">
              <a:effectLst/>
            </a:endParaRPr>
          </a:p>
          <a:p>
            <a:r>
              <a:rPr lang="zh-TW" altLang="en-US" b="1" dirty="0">
                <a:effectLst/>
              </a:rPr>
              <a:t>平台登入建議使用</a:t>
            </a:r>
            <a:r>
              <a:rPr lang="en-US" altLang="zh-TW" b="1" dirty="0">
                <a:effectLst/>
              </a:rPr>
              <a:t>Google Chrome, Microsoft Edge </a:t>
            </a:r>
            <a:r>
              <a:rPr lang="zh-TW" altLang="en-US" b="1" dirty="0">
                <a:effectLst/>
              </a:rPr>
              <a:t>瀏覽器。</a:t>
            </a:r>
            <a:endParaRPr lang="en-US" altLang="zh-TW" b="1" dirty="0">
              <a:effectLst/>
            </a:endParaRPr>
          </a:p>
          <a:p>
            <a:r>
              <a:rPr lang="zh-TW" altLang="en-US" b="1" dirty="0">
                <a:effectLst/>
              </a:rPr>
              <a:t>若使用其他瀏覽器</a:t>
            </a:r>
            <a:r>
              <a:rPr lang="en-US" altLang="zh-TW" b="1" dirty="0">
                <a:effectLst/>
              </a:rPr>
              <a:t>IE</a:t>
            </a:r>
            <a:r>
              <a:rPr lang="zh-TW" altLang="en-US" b="1" dirty="0">
                <a:effectLst/>
              </a:rPr>
              <a:t>、</a:t>
            </a:r>
            <a:r>
              <a:rPr lang="en-US" altLang="zh-TW" b="1" dirty="0" err="1">
                <a:effectLst/>
              </a:rPr>
              <a:t>firefox</a:t>
            </a:r>
            <a:r>
              <a:rPr lang="zh-TW" altLang="en-US" b="1" dirty="0">
                <a:effectLst/>
              </a:rPr>
              <a:t>、</a:t>
            </a:r>
            <a:r>
              <a:rPr lang="en-US" altLang="zh-TW" b="1" dirty="0">
                <a:effectLst/>
              </a:rPr>
              <a:t>Safari </a:t>
            </a:r>
            <a:r>
              <a:rPr lang="zh-TW" altLang="en-US" b="1" dirty="0">
                <a:effectLst/>
              </a:rPr>
              <a:t>可能會遇到顯示不出頁面與老師相同的頁面，請先切換為建議瀏覽器，試試看功能是否能正常顯示。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/>
              <a:t>平台操作介面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84551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1570112"/>
            <a:ext cx="8136535" cy="3011016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登入舊版</a:t>
            </a:r>
            <a:r>
              <a:rPr lang="en-US" altLang="zh-TW" sz="6600" b="1" dirty="0"/>
              <a:t>Azure </a:t>
            </a:r>
            <a:r>
              <a:rPr lang="en-US" altLang="zh-CN" sz="6600" b="1" dirty="0"/>
              <a:t>ML Studio</a:t>
            </a:r>
            <a:r>
              <a:rPr lang="zh-TW" altLang="en-US" sz="6600" b="1" dirty="0"/>
              <a:t>平台</a:t>
            </a:r>
            <a:endParaRPr lang="en-US" altLang="zh-TW" sz="6600" b="1" dirty="0"/>
          </a:p>
        </p:txBody>
      </p:sp>
    </p:spTree>
    <p:extLst>
      <p:ext uri="{BB962C8B-B14F-4D97-AF65-F5344CB8AC3E}">
        <p14:creationId xmlns:p14="http://schemas.microsoft.com/office/powerpoint/2010/main" val="3997359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429200"/>
          </a:xfrm>
        </p:spPr>
        <p:txBody>
          <a:bodyPr>
            <a:normAutofit lnSpcReduction="10000"/>
          </a:bodyPr>
          <a:lstStyle/>
          <a:p>
            <a:r>
              <a:rPr lang="en-US" altLang="zh-TW" sz="3600" b="1" dirty="0">
                <a:effectLst/>
              </a:rPr>
              <a:t>(1).</a:t>
            </a:r>
            <a:r>
              <a:rPr lang="zh-CN" altLang="en-US" sz="3600" b="1" dirty="0">
                <a:effectLst/>
              </a:rPr>
              <a:t>舊版：</a:t>
            </a:r>
            <a:r>
              <a:rPr lang="en-US" altLang="zh-TW" sz="3600" b="1" dirty="0">
                <a:effectLst/>
              </a:rPr>
              <a:t>Azure ML Studio(Classic)</a:t>
            </a:r>
          </a:p>
          <a:p>
            <a:pPr lvl="1"/>
            <a:r>
              <a:rPr lang="zh-CN" altLang="en-US" sz="3200" b="1" dirty="0">
                <a:effectLst/>
              </a:rPr>
              <a:t>舊版</a:t>
            </a:r>
            <a:r>
              <a:rPr lang="zh-TW" altLang="en-US" sz="3200" b="1" dirty="0">
                <a:effectLst/>
              </a:rPr>
              <a:t>登入網址 </a:t>
            </a:r>
            <a:r>
              <a:rPr lang="en-US" altLang="zh-TW" sz="3200" b="1" dirty="0">
                <a:effectLst/>
              </a:rPr>
              <a:t>: </a:t>
            </a:r>
            <a:r>
              <a:rPr lang="en-US" altLang="zh-TW" sz="3200" b="1" dirty="0">
                <a:effectLst/>
                <a:hlinkClick r:id="rId2"/>
              </a:rPr>
              <a:t>https://studio.azureml.net/</a:t>
            </a:r>
            <a:endParaRPr lang="en-US" altLang="zh-TW" sz="3200" b="1" dirty="0">
              <a:effectLst/>
            </a:endParaRPr>
          </a:p>
          <a:p>
            <a:pPr lvl="1"/>
            <a:r>
              <a:rPr lang="zh-CN" altLang="en-US" sz="3200" b="1" dirty="0">
                <a:effectLst/>
              </a:rPr>
              <a:t>不用登入</a:t>
            </a:r>
            <a:r>
              <a:rPr lang="en-US" altLang="zh-CN" sz="3200" b="1" dirty="0">
                <a:effectLst/>
              </a:rPr>
              <a:t>『Azure</a:t>
            </a:r>
            <a:r>
              <a:rPr lang="zh-CN" altLang="en-US" sz="3200" b="1" dirty="0">
                <a:effectLst/>
              </a:rPr>
              <a:t>雲端</a:t>
            </a:r>
            <a:r>
              <a:rPr lang="en-US" altLang="zh-CN" sz="3200" b="1" dirty="0">
                <a:effectLst/>
              </a:rPr>
              <a:t>』</a:t>
            </a:r>
          </a:p>
          <a:p>
            <a:pPr lvl="1"/>
            <a:r>
              <a:rPr lang="zh-CN" altLang="en-US" sz="3200" b="1" dirty="0">
                <a:effectLst/>
              </a:rPr>
              <a:t>坊間的</a:t>
            </a:r>
            <a:r>
              <a:rPr lang="en-US" altLang="zh-CN" sz="3200" b="1" dirty="0" err="1">
                <a:effectLst/>
              </a:rPr>
              <a:t>AzureML</a:t>
            </a:r>
            <a:r>
              <a:rPr lang="zh-CN" altLang="en-US" sz="3200" b="1" dirty="0">
                <a:effectLst/>
              </a:rPr>
              <a:t>教學，都是舊版的</a:t>
            </a:r>
            <a:endParaRPr lang="en-US" altLang="zh-CN" sz="3200" b="1" dirty="0">
              <a:effectLst/>
            </a:endParaRPr>
          </a:p>
          <a:p>
            <a:pPr lvl="1"/>
            <a:r>
              <a:rPr lang="zh-CN" altLang="en-US" sz="3200" b="1" dirty="0">
                <a:solidFill>
                  <a:srgbClr val="C00000"/>
                </a:solidFill>
                <a:effectLst/>
              </a:rPr>
              <a:t>觀念：舊版 </a:t>
            </a:r>
            <a:r>
              <a:rPr lang="en-US" altLang="zh-CN" sz="3200" b="1" dirty="0">
                <a:solidFill>
                  <a:srgbClr val="C00000"/>
                </a:solidFill>
                <a:effectLst/>
              </a:rPr>
              <a:t>Azure ML Studio</a:t>
            </a:r>
            <a:r>
              <a:rPr lang="zh-CN" altLang="en-US" sz="3200" b="1" dirty="0">
                <a:solidFill>
                  <a:srgbClr val="C00000"/>
                </a:solidFill>
                <a:effectLst/>
              </a:rPr>
              <a:t>，對外宣稱是永久免費的</a:t>
            </a:r>
            <a:r>
              <a:rPr lang="zh-CN" altLang="en-US" sz="3200" b="1" dirty="0">
                <a:effectLst/>
              </a:rPr>
              <a:t>：</a:t>
            </a:r>
            <a:endParaRPr lang="en-US" altLang="zh-CN" sz="3200" b="1" dirty="0">
              <a:effectLst/>
            </a:endParaRPr>
          </a:p>
          <a:p>
            <a:pPr lvl="1"/>
            <a:endParaRPr lang="en-US" altLang="zh-CN" sz="3200" b="1" dirty="0">
              <a:effectLst/>
            </a:endParaRPr>
          </a:p>
          <a:p>
            <a:pPr lvl="1"/>
            <a:r>
              <a:rPr lang="zh-CN" altLang="en-US" sz="3200" b="1" dirty="0">
                <a:effectLst/>
              </a:rPr>
              <a:t>但是，</a:t>
            </a:r>
            <a:r>
              <a:rPr lang="en-US" altLang="zh-CN" sz="3200" b="1" dirty="0">
                <a:effectLst/>
              </a:rPr>
              <a:t>2023</a:t>
            </a:r>
            <a:r>
              <a:rPr lang="zh-CN" altLang="en-US" sz="3200" b="1" dirty="0">
                <a:effectLst/>
              </a:rPr>
              <a:t>年</a:t>
            </a:r>
            <a:r>
              <a:rPr lang="en-US" altLang="zh-CN" sz="3200" b="1" dirty="0">
                <a:effectLst/>
              </a:rPr>
              <a:t>7</a:t>
            </a:r>
            <a:r>
              <a:rPr lang="zh-CN" altLang="en-US" sz="3200" b="1" dirty="0">
                <a:effectLst/>
              </a:rPr>
              <a:t>月宣布：</a:t>
            </a:r>
            <a:r>
              <a:rPr lang="en-US" altLang="zh-CN" sz="3200" b="1" dirty="0">
                <a:effectLst/>
              </a:rPr>
              <a:t>2024/8</a:t>
            </a:r>
            <a:r>
              <a:rPr lang="zh-CN" altLang="en-US" sz="3200" b="1" dirty="0">
                <a:effectLst/>
              </a:rPr>
              <a:t>月即將截止</a:t>
            </a:r>
            <a:endParaRPr lang="en-US" altLang="zh-CN" sz="3200" b="1" dirty="0">
              <a:effectLst/>
            </a:endParaRPr>
          </a:p>
          <a:p>
            <a:pPr lvl="1"/>
            <a:r>
              <a:rPr lang="zh-CN" altLang="en-US" sz="3200" b="1" dirty="0">
                <a:effectLst/>
              </a:rPr>
              <a:t>合併到</a:t>
            </a:r>
            <a:r>
              <a:rPr lang="en-US" altLang="zh-CN" sz="3200" b="1" dirty="0">
                <a:effectLst/>
              </a:rPr>
              <a:t>『Azure</a:t>
            </a:r>
            <a:r>
              <a:rPr lang="zh-CN" altLang="en-US" sz="3200" b="1" dirty="0">
                <a:effectLst/>
              </a:rPr>
              <a:t>雲端</a:t>
            </a:r>
            <a:r>
              <a:rPr lang="en-US" altLang="zh-CN" sz="3200" b="1" dirty="0">
                <a:effectLst/>
              </a:rPr>
              <a:t>』</a:t>
            </a:r>
            <a:r>
              <a:rPr lang="zh-CN" altLang="en-US" sz="3200" b="1" dirty="0">
                <a:effectLst/>
              </a:rPr>
              <a:t>裡</a:t>
            </a:r>
            <a:endParaRPr lang="en-US" altLang="zh-CN" sz="3200" b="1" dirty="0">
              <a:effectLst/>
            </a:endParaRPr>
          </a:p>
          <a:p>
            <a:pPr lvl="1"/>
            <a:endParaRPr lang="en-US" altLang="zh-CN" b="1" dirty="0">
              <a:effectLst/>
            </a:endParaRPr>
          </a:p>
          <a:p>
            <a:pPr lvl="1"/>
            <a:endParaRPr lang="en-US" altLang="zh-CN" b="1" dirty="0">
              <a:effectLst/>
            </a:endParaRPr>
          </a:p>
          <a:p>
            <a:pPr lvl="1"/>
            <a:endParaRPr lang="en-US" altLang="zh-TW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登入舊版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Azure 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ML Studio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750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E164A97-8EA3-476D-AFA8-C8430BC79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sz="5400" b="1" dirty="0">
                <a:effectLst/>
              </a:rPr>
              <a:t>ml</a:t>
            </a:r>
            <a:r>
              <a:rPr lang="zh-CN" altLang="en-US" sz="5400" b="1" dirty="0">
                <a:effectLst/>
              </a:rPr>
              <a:t>：</a:t>
            </a:r>
            <a:endParaRPr lang="en-US" altLang="zh-CN" sz="5400" b="1" dirty="0">
              <a:effectLst/>
            </a:endParaRPr>
          </a:p>
          <a:p>
            <a:pPr lvl="1"/>
            <a:r>
              <a:rPr lang="en-US" altLang="zh-TW" sz="5000" b="1" dirty="0">
                <a:effectLst/>
              </a:rPr>
              <a:t>machine learning</a:t>
            </a:r>
          </a:p>
          <a:p>
            <a:pPr lvl="1"/>
            <a:r>
              <a:rPr lang="zh-CN" altLang="en-US" sz="5000" b="1" dirty="0">
                <a:effectLst/>
              </a:rPr>
              <a:t>機器學習</a:t>
            </a:r>
            <a:endParaRPr lang="en-US" altLang="zh-TW" sz="5000" b="1" dirty="0">
              <a:effectLst/>
            </a:endParaRPr>
          </a:p>
          <a:p>
            <a:r>
              <a:rPr lang="en-US" altLang="zh-TW" sz="5400" b="1" dirty="0" err="1">
                <a:effectLst/>
              </a:rPr>
              <a:t>Mls</a:t>
            </a:r>
            <a:r>
              <a:rPr lang="zh-CN" altLang="en-US" sz="5400" b="1" dirty="0">
                <a:effectLst/>
              </a:rPr>
              <a:t>：</a:t>
            </a:r>
            <a:endParaRPr lang="en-US" altLang="zh-CN" sz="5400" b="1" dirty="0">
              <a:effectLst/>
            </a:endParaRPr>
          </a:p>
          <a:p>
            <a:pPr lvl="1"/>
            <a:r>
              <a:rPr lang="en-US" altLang="zh-TW" sz="5000" b="1" dirty="0">
                <a:effectLst/>
              </a:rPr>
              <a:t>machine learning studio</a:t>
            </a:r>
          </a:p>
          <a:p>
            <a:pPr lvl="1"/>
            <a:r>
              <a:rPr lang="zh-CN" altLang="en-US" sz="5000" b="1" dirty="0">
                <a:effectLst/>
              </a:rPr>
              <a:t>機器學習工作室</a:t>
            </a:r>
            <a:endParaRPr lang="en-US" altLang="zh-TW" sz="5000" b="1" dirty="0">
              <a:effectLst/>
            </a:endParaRPr>
          </a:p>
          <a:p>
            <a:r>
              <a:rPr lang="en-US" altLang="zh-TW" sz="5400" b="1" dirty="0" err="1">
                <a:effectLst/>
              </a:rPr>
              <a:t>Aml</a:t>
            </a:r>
            <a:r>
              <a:rPr lang="zh-CN" altLang="en-US" sz="5400" b="1" dirty="0">
                <a:effectLst/>
              </a:rPr>
              <a:t>：</a:t>
            </a:r>
            <a:endParaRPr lang="en-US" altLang="zh-CN" sz="5400" b="1" dirty="0">
              <a:effectLst/>
            </a:endParaRPr>
          </a:p>
          <a:p>
            <a:pPr lvl="1"/>
            <a:r>
              <a:rPr lang="en-US" altLang="zh-TW" sz="5000" b="1" dirty="0">
                <a:effectLst/>
              </a:rPr>
              <a:t>azure machine learning</a:t>
            </a:r>
          </a:p>
          <a:p>
            <a:pPr lvl="1"/>
            <a:r>
              <a:rPr lang="zh-CN" altLang="en-US" sz="5000" b="1" dirty="0">
                <a:effectLst/>
              </a:rPr>
              <a:t>天空藍機器學習</a:t>
            </a:r>
            <a:endParaRPr lang="en-US" altLang="zh-TW" sz="5000" b="1" dirty="0">
              <a:effectLst/>
            </a:endParaRPr>
          </a:p>
          <a:p>
            <a:pPr lvl="1"/>
            <a:endParaRPr lang="en-US" altLang="zh-TW" sz="5000" b="1" dirty="0">
              <a:effectLst/>
            </a:endParaRPr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0E72701-B108-46DE-A5FC-3D116405F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5400" b="1" dirty="0">
                <a:latin typeface="微軟正黑體" pitchFamily="34" charset="-120"/>
                <a:ea typeface="微軟正黑體" pitchFamily="34" charset="-120"/>
              </a:rPr>
              <a:t>常見簡寫，</a:t>
            </a:r>
            <a:r>
              <a:rPr lang="zh-TW" altLang="en-US" sz="5400" b="1" dirty="0">
                <a:latin typeface="微軟正黑體" pitchFamily="34" charset="-120"/>
                <a:ea typeface="微軟正黑體" pitchFamily="34" charset="-120"/>
              </a:rPr>
              <a:t>代表</a:t>
            </a:r>
            <a:r>
              <a:rPr lang="zh-CN" altLang="en-US" sz="5400" b="1" dirty="0"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en-US" sz="5400" b="1" dirty="0">
                <a:latin typeface="微軟正黑體" pitchFamily="34" charset="-120"/>
                <a:ea typeface="微軟正黑體" pitchFamily="34" charset="-120"/>
              </a:rPr>
              <a:t>意思</a:t>
            </a:r>
          </a:p>
        </p:txBody>
      </p:sp>
    </p:spTree>
    <p:extLst>
      <p:ext uri="{BB962C8B-B14F-4D97-AF65-F5344CB8AC3E}">
        <p14:creationId xmlns:p14="http://schemas.microsoft.com/office/powerpoint/2010/main" val="3866156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429200"/>
          </a:xfrm>
        </p:spPr>
        <p:txBody>
          <a:bodyPr>
            <a:normAutofit/>
          </a:bodyPr>
          <a:lstStyle/>
          <a:p>
            <a:pPr lvl="1"/>
            <a:endParaRPr lang="en-US" altLang="zh-CN" b="1" dirty="0">
              <a:effectLst/>
            </a:endParaRPr>
          </a:p>
          <a:p>
            <a:pPr lvl="1"/>
            <a:endParaRPr lang="en-US" altLang="zh-CN" b="1" dirty="0">
              <a:effectLst/>
            </a:endParaRPr>
          </a:p>
          <a:p>
            <a:pPr lvl="1"/>
            <a:endParaRPr lang="en-US" altLang="zh-TW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登入舊版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Azure 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ML Studio</a:t>
            </a:r>
            <a:b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experiment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sample6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A8E4B05-6381-4D29-9008-B58A98E4B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16" y="1395420"/>
            <a:ext cx="7884368" cy="531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526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DAEF9DD-59E1-4BFF-ABF4-AB9BB3086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A6A3073-7017-4D0B-A07E-D2AF1FDB6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2628"/>
            <a:ext cx="8229600" cy="804465"/>
          </a:xfrm>
        </p:spPr>
        <p:txBody>
          <a:bodyPr/>
          <a:lstStyle/>
          <a:p>
            <a:pPr algn="ctr"/>
            <a:r>
              <a:rPr lang="en-US" altLang="zh-CN" dirty="0"/>
              <a:t>Run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918490A-5A6F-4089-9B55-7EAD08554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019"/>
            <a:ext cx="9144000" cy="611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224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1570112"/>
            <a:ext cx="8136535" cy="3011016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登入新版</a:t>
            </a:r>
            <a:r>
              <a:rPr lang="en-US" altLang="zh-TW" sz="6600" b="1" dirty="0"/>
              <a:t>Azure </a:t>
            </a:r>
            <a:r>
              <a:rPr lang="en-US" altLang="zh-CN" sz="6600" b="1" dirty="0"/>
              <a:t>ML </a:t>
            </a:r>
            <a:r>
              <a:rPr lang="zh-TW" altLang="en-US" sz="6600" b="1" dirty="0"/>
              <a:t>平台</a:t>
            </a:r>
            <a:endParaRPr lang="en-US" altLang="zh-TW" sz="6600" b="1" dirty="0"/>
          </a:p>
        </p:txBody>
      </p:sp>
    </p:spTree>
    <p:extLst>
      <p:ext uri="{BB962C8B-B14F-4D97-AF65-F5344CB8AC3E}">
        <p14:creationId xmlns:p14="http://schemas.microsoft.com/office/powerpoint/2010/main" val="2819161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429200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effectLst/>
              </a:rPr>
              <a:t>(2).</a:t>
            </a:r>
            <a:r>
              <a:rPr lang="zh-CN" altLang="en-US" sz="3600" b="1" dirty="0">
                <a:effectLst/>
              </a:rPr>
              <a:t>新版</a:t>
            </a:r>
            <a:r>
              <a:rPr lang="en-US" altLang="zh-CN" sz="3600" b="1" dirty="0">
                <a:effectLst/>
              </a:rPr>
              <a:t>: Azure ML</a:t>
            </a:r>
          </a:p>
          <a:p>
            <a:pPr lvl="1"/>
            <a:r>
              <a:rPr lang="zh-CN" altLang="en-US" b="1" dirty="0">
                <a:effectLst/>
              </a:rPr>
              <a:t>新版網址：</a:t>
            </a:r>
            <a:r>
              <a:rPr lang="en-US" altLang="zh-CN" b="1" dirty="0">
                <a:effectLst/>
                <a:hlinkClick r:id="rId2"/>
              </a:rPr>
              <a:t>https://azure.microsoft.com/zh-tw/free/</a:t>
            </a:r>
            <a:endParaRPr lang="en-US" altLang="zh-CN" b="1" dirty="0">
              <a:effectLst/>
            </a:endParaRPr>
          </a:p>
          <a:p>
            <a:pPr lvl="1"/>
            <a:r>
              <a:rPr lang="zh-CN" altLang="en-US" b="1" dirty="0">
                <a:effectLst/>
              </a:rPr>
              <a:t>或是由</a:t>
            </a:r>
            <a:r>
              <a:rPr lang="en-US" altLang="zh-CN" b="1" dirty="0">
                <a:effectLst/>
              </a:rPr>
              <a:t>『Azure</a:t>
            </a:r>
            <a:r>
              <a:rPr lang="zh-CN" altLang="en-US" b="1" dirty="0">
                <a:effectLst/>
              </a:rPr>
              <a:t>雲端</a:t>
            </a:r>
            <a:r>
              <a:rPr lang="en-US" altLang="zh-CN" b="1" dirty="0">
                <a:effectLst/>
              </a:rPr>
              <a:t>』</a:t>
            </a:r>
            <a:r>
              <a:rPr lang="zh-CN" altLang="en-US" b="1" dirty="0">
                <a:effectLst/>
              </a:rPr>
              <a:t>官網登入，選擇服務：</a:t>
            </a:r>
            <a:r>
              <a:rPr lang="en-US" altLang="zh-CN" b="1" dirty="0">
                <a:effectLst/>
              </a:rPr>
              <a:t>Azure ML</a:t>
            </a:r>
            <a:endParaRPr lang="en-US" altLang="zh-TW" b="1" dirty="0">
              <a:effectLst/>
            </a:endParaRPr>
          </a:p>
          <a:p>
            <a:pPr lvl="1"/>
            <a:endParaRPr lang="en-US" altLang="zh-CN" b="1" dirty="0">
              <a:effectLst/>
            </a:endParaRPr>
          </a:p>
          <a:p>
            <a:pPr lvl="1"/>
            <a:endParaRPr lang="en-US" altLang="zh-CN" b="1" dirty="0">
              <a:effectLst/>
            </a:endParaRPr>
          </a:p>
          <a:p>
            <a:pPr lvl="1"/>
            <a:endParaRPr lang="en-US" altLang="zh-TW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登入新版</a:t>
            </a: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Azure 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ML 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平台</a:t>
            </a:r>
            <a:endParaRPr lang="en-US" altLang="zh-TW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68290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D4FD241-E186-4E34-B17F-BB805B912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A7DE7AC1-3AB6-41AB-88B6-8DE6E7346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CCBD057-41C4-470B-BDC8-B35DF781E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19" y="209952"/>
            <a:ext cx="8904762" cy="64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455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8E28730D-75A4-4611-9C4A-CDAADF926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『Azure ML』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93E2A1A-D39A-4C15-B2CE-5184C9B01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" y="1844824"/>
            <a:ext cx="914400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604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85140F0F-0138-486E-825D-6F77E1BEA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78A02AA2-902B-47FC-BF1A-F329E0C17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https://images.api.hahow.in/images/5ed9c4820a1082f3eaa58f0c">
            <a:extLst>
              <a:ext uri="{FF2B5EF4-FFF2-40B4-BE49-F238E27FC236}">
                <a16:creationId xmlns:a16="http://schemas.microsoft.com/office/drawing/2014/main" id="{B07E1C38-21C4-4B4B-901D-C2F61493D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572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8337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251520" y="1570112"/>
            <a:ext cx="8496943" cy="4307160"/>
          </a:xfrm>
        </p:spPr>
        <p:txBody>
          <a:bodyPr>
            <a:normAutofit/>
          </a:bodyPr>
          <a:lstStyle/>
          <a:p>
            <a:r>
              <a:rPr lang="en-US" altLang="zh-CN" sz="6600" b="1" dirty="0"/>
              <a:t>Azure ML</a:t>
            </a:r>
            <a:r>
              <a:rPr lang="zh-CN" altLang="en-US" sz="6600" b="1" dirty="0"/>
              <a:t>可以處理的問題種類</a:t>
            </a:r>
            <a:endParaRPr lang="zh-TW" altLang="en-US" sz="66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00725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2355FDBD-85A6-4541-AE96-313EFFB83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172" y="1479494"/>
            <a:ext cx="8108493" cy="1265238"/>
          </a:xfrm>
        </p:spPr>
        <p:txBody>
          <a:bodyPr numCol="2">
            <a:normAutofit/>
          </a:bodyPr>
          <a:lstStyle/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迴歸問題</a:t>
            </a:r>
            <a:endParaRPr lang="en-US" altLang="zh-CN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分類問題</a:t>
            </a:r>
            <a:endParaRPr lang="en-US" altLang="zh-CN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分群問題</a:t>
            </a:r>
            <a:endParaRPr lang="en-US" altLang="zh-CN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推薦問題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6D4A907C-D083-469C-9414-407A218C5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-4010"/>
            <a:ext cx="8229600" cy="1265238"/>
          </a:xfrm>
        </p:spPr>
        <p:txBody>
          <a:bodyPr>
            <a:noAutofit/>
          </a:bodyPr>
          <a:lstStyle/>
          <a:p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Azure ML</a:t>
            </a:r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可以處理的問題種類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4CF2A32-98E4-4EF0-8E47-0D5686612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365" y="2759224"/>
            <a:ext cx="9144000" cy="403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09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47057" y="1556792"/>
            <a:ext cx="8496943" cy="2952328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資料科學分析</a:t>
            </a:r>
            <a:endParaRPr lang="en-US" altLang="zh-CN" sz="66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sz="6600" b="1" dirty="0"/>
              <a:t>開發的流程</a:t>
            </a:r>
            <a:endParaRPr lang="zh-TW" altLang="en-US" sz="66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2373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5BE3B19-9DC2-4FF9-92CE-30E076F1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36" y="1700808"/>
            <a:ext cx="8867328" cy="4525963"/>
          </a:xfrm>
        </p:spPr>
        <p:txBody>
          <a:bodyPr>
            <a:normAutofit/>
          </a:bodyPr>
          <a:lstStyle/>
          <a:p>
            <a:r>
              <a:rPr lang="zh-CN" altLang="en-US" sz="4800" b="1" dirty="0">
                <a:effectLst/>
              </a:rPr>
              <a:t>特色：</a:t>
            </a:r>
            <a:endParaRPr lang="en-US" altLang="zh-CN" sz="4800" b="1" dirty="0">
              <a:effectLst/>
            </a:endParaRPr>
          </a:p>
          <a:p>
            <a:pPr lvl="1"/>
            <a:r>
              <a:rPr lang="zh-CN" altLang="en-US" sz="4800" b="1" dirty="0">
                <a:effectLst/>
              </a:rPr>
              <a:t>免費</a:t>
            </a:r>
            <a:endParaRPr lang="en-US" altLang="zh-CN" sz="4800" b="1" dirty="0">
              <a:effectLst/>
            </a:endParaRPr>
          </a:p>
          <a:p>
            <a:pPr lvl="1"/>
            <a:r>
              <a:rPr lang="zh-CN" altLang="en-US" sz="4800" b="1" dirty="0">
                <a:effectLst/>
              </a:rPr>
              <a:t>拖拉式界面</a:t>
            </a:r>
            <a:endParaRPr lang="en-US" altLang="zh-CN" sz="4800" b="1" dirty="0">
              <a:effectLst/>
            </a:endParaRPr>
          </a:p>
          <a:p>
            <a:pPr lvl="1"/>
            <a:r>
              <a:rPr lang="zh-CN" altLang="en-US" sz="4800" b="1" dirty="0">
                <a:effectLst/>
              </a:rPr>
              <a:t>簡單開發應用</a:t>
            </a:r>
            <a:endParaRPr lang="en-US" altLang="zh-TW" sz="48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233DABC-1ECF-47FD-8503-6287D72B5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5400" b="1" dirty="0">
                <a:latin typeface="微軟正黑體" pitchFamily="34" charset="-120"/>
                <a:ea typeface="微軟正黑體" pitchFamily="34" charset="-120"/>
              </a:rPr>
              <a:t>Azure </a:t>
            </a:r>
            <a:r>
              <a:rPr lang="en-US" altLang="zh-CN" sz="5400" b="1" dirty="0">
                <a:latin typeface="微軟正黑體" pitchFamily="34" charset="-120"/>
                <a:ea typeface="微軟正黑體" pitchFamily="34" charset="-120"/>
              </a:rPr>
              <a:t>ML</a:t>
            </a:r>
            <a:r>
              <a:rPr lang="zh-TW" altLang="en-US" sz="5400" b="1" dirty="0">
                <a:latin typeface="微軟正黑體" pitchFamily="34" charset="-120"/>
                <a:ea typeface="微軟正黑體" pitchFamily="34" charset="-120"/>
              </a:rPr>
              <a:t>機器學習</a:t>
            </a:r>
            <a:endParaRPr lang="zh-TW" altLang="en-US" sz="5400" b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0779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2355FDBD-85A6-4541-AE96-313EFFB83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101" y="1484784"/>
            <a:ext cx="9144000" cy="2548880"/>
          </a:xfrm>
        </p:spPr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6D4A907C-D083-469C-9414-407A218C5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59" y="-315416"/>
            <a:ext cx="8229600" cy="1265238"/>
          </a:xfrm>
        </p:spPr>
        <p:txBody>
          <a:bodyPr>
            <a:noAutofit/>
          </a:bodyPr>
          <a:lstStyle/>
          <a:p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資料科學分析開發的流程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BFE7176-33E4-476D-96A3-09D3755BC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9" y="787374"/>
            <a:ext cx="9144000" cy="607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937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1B220995-5086-4C8C-BA25-E70BCA861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資料科學分析開發的流程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2BB0E0B-3A6C-440C-881C-51A258F9B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1899"/>
            <a:ext cx="9144000" cy="219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664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-108519" y="1196752"/>
            <a:ext cx="9252520" cy="4824536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傳統</a:t>
            </a:r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靜態，診斷型</a:t>
            </a:r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資料分析</a:t>
            </a:r>
            <a:endParaRPr lang="en-US" altLang="zh-CN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vs</a:t>
            </a:r>
          </a:p>
          <a:p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進階型，預測型</a:t>
            </a:r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資料分析</a:t>
            </a:r>
            <a:endParaRPr lang="zh-TW" altLang="en-US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3430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B1B636C4-B3D5-4B7F-B9ED-1F84D7B79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3FF091A-9CBF-49D3-A6F1-84D27CEC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52400"/>
            <a:ext cx="8864098" cy="1265238"/>
          </a:xfrm>
        </p:spPr>
        <p:txBody>
          <a:bodyPr>
            <a:noAutofit/>
          </a:bodyPr>
          <a:lstStyle/>
          <a:p>
            <a:r>
              <a:rPr lang="zh-CN" altLang="en-US" sz="4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預測型資料分析：較困難，較有價值</a:t>
            </a:r>
            <a:endParaRPr lang="zh-TW" altLang="en-US" sz="4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28F05E6-ECE5-4E44-AD66-F8B835635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382" y="1600200"/>
            <a:ext cx="9144000" cy="52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902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B1B636C4-B3D5-4B7F-B9ED-1F84D7B79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</a:t>
            </a:r>
            <a:r>
              <a:rPr lang="en-US" altLang="zh-CN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預測型資料分析較有價值</a:t>
            </a:r>
            <a:r>
              <a:rPr lang="en-US" altLang="zh-CN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例如：預測下週銷量</a:t>
            </a:r>
            <a:endParaRPr lang="en-US" altLang="zh-CN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除了預測數值外，</a:t>
            </a:r>
            <a:endParaRPr lang="en-US" altLang="zh-CN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CN" sz="4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CN" altLang="en-US" sz="4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還能夠看出</a:t>
            </a:r>
            <a:r>
              <a:rPr lang="en-US" altLang="zh-CN" sz="4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4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影響銷量，最高權重的因子</a:t>
            </a:r>
            <a:r>
              <a:rPr lang="en-US" altLang="zh-CN" sz="4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CN" altLang="en-US" sz="4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是哪一個</a:t>
            </a:r>
            <a:endParaRPr lang="zh-TW" altLang="en-US" sz="48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3FF091A-9CBF-49D3-A6F1-84D27CEC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52400"/>
            <a:ext cx="8864098" cy="1265238"/>
          </a:xfrm>
        </p:spPr>
        <p:txBody>
          <a:bodyPr>
            <a:noAutofit/>
          </a:bodyPr>
          <a:lstStyle/>
          <a:p>
            <a:r>
              <a:rPr lang="zh-CN" altLang="en-US" sz="4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預測型資料分析：較困難，較有價值</a:t>
            </a:r>
            <a:endParaRPr lang="zh-TW" altLang="en-US" sz="4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483391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467543" y="1196752"/>
            <a:ext cx="7848873" cy="4824536"/>
          </a:xfrm>
        </p:spPr>
        <p:txBody>
          <a:bodyPr>
            <a:normAutofit/>
          </a:bodyPr>
          <a:lstStyle/>
          <a:p>
            <a:r>
              <a:rPr lang="zh-CN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機器學習的簡易</a:t>
            </a:r>
            <a:r>
              <a:rPr lang="en-US" altLang="zh-CN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CN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步驟：</a:t>
            </a:r>
            <a:endParaRPr lang="en-US" altLang="zh-CN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br>
              <a:rPr lang="en-US" altLang="zh-CN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先學習</a:t>
            </a:r>
            <a:r>
              <a:rPr lang="en-US" altLang="zh-CN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learning</a:t>
            </a:r>
          </a:p>
          <a:p>
            <a:r>
              <a:rPr lang="zh-CN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再預測</a:t>
            </a:r>
            <a:r>
              <a:rPr lang="en-US" altLang="zh-CN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predict</a:t>
            </a:r>
          </a:p>
        </p:txBody>
      </p:sp>
    </p:spTree>
    <p:extLst>
      <p:ext uri="{BB962C8B-B14F-4D97-AF65-F5344CB8AC3E}">
        <p14:creationId xmlns:p14="http://schemas.microsoft.com/office/powerpoint/2010/main" val="12116131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227A8332-B19E-4DA4-9ACB-8385817EB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22C9866-9134-40FA-85C6-7794CAF57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機器學習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步驟：</a:t>
            </a:r>
            <a:b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先學習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learning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，再預測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predict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D2465B3-33E5-4BD3-99A0-5762E99A3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" y="1521661"/>
            <a:ext cx="9144000" cy="518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19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467543" y="1196752"/>
            <a:ext cx="7848873" cy="4824536"/>
          </a:xfrm>
        </p:spPr>
        <p:txBody>
          <a:bodyPr>
            <a:normAutofit fontScale="92500"/>
          </a:bodyPr>
          <a:lstStyle/>
          <a:p>
            <a:r>
              <a:rPr lang="zh-CN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輸入數據有</a:t>
            </a:r>
            <a:r>
              <a:rPr lang="en-US" altLang="zh-CN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CN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個專有名詞</a:t>
            </a:r>
            <a:endParaRPr lang="en-US" altLang="zh-CN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CN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CN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CN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特徵值，</a:t>
            </a:r>
            <a:r>
              <a:rPr lang="en-US" altLang="zh-CN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feature</a:t>
            </a:r>
          </a:p>
          <a:p>
            <a:pPr algn="l"/>
            <a:r>
              <a:rPr lang="en-US" altLang="zh-CN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CN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標籤，</a:t>
            </a:r>
            <a:r>
              <a:rPr lang="en-US" altLang="zh-CN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label</a:t>
            </a:r>
          </a:p>
        </p:txBody>
      </p:sp>
    </p:spTree>
    <p:extLst>
      <p:ext uri="{BB962C8B-B14F-4D97-AF65-F5344CB8AC3E}">
        <p14:creationId xmlns:p14="http://schemas.microsoft.com/office/powerpoint/2010/main" val="4489181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61ADB84-0C44-43A5-8D00-36FBA7DE4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C90E553-2BB3-4296-B68C-6ECDD6083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795320" cy="1265238"/>
          </a:xfrm>
        </p:spPr>
        <p:txBody>
          <a:bodyPr>
            <a:noAutofit/>
          </a:bodyPr>
          <a:lstStyle/>
          <a:p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y=f(x)</a:t>
            </a:r>
            <a:b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訓練資料裡面的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『x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欄位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特徵值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feature』</a:t>
            </a:r>
            <a:b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『y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欄位 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 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標籤</a:t>
            </a:r>
            <a:r>
              <a:rPr lang="en-US" altLang="zh-CN" sz="32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Lable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29D5838-463B-42CA-B88A-3C34ABCAC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0808"/>
            <a:ext cx="9144000" cy="486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023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75A322AD-AC05-43F2-8721-C4F3BB5BF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特徵值，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feature</a:t>
            </a:r>
          </a:p>
          <a:p>
            <a:pPr lvl="1"/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就是</a:t>
            </a:r>
            <a:r>
              <a:rPr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輸入變數：</a:t>
            </a:r>
            <a:r>
              <a:rPr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x』</a:t>
            </a:r>
          </a:p>
          <a:p>
            <a:pPr lvl="1"/>
            <a:endParaRPr lang="en-US" altLang="zh-CN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標籤，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label</a:t>
            </a:r>
          </a:p>
          <a:p>
            <a:pPr lvl="1"/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就是</a:t>
            </a:r>
            <a:r>
              <a:rPr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目標變數：</a:t>
            </a:r>
            <a:r>
              <a:rPr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y』</a:t>
            </a:r>
          </a:p>
          <a:p>
            <a:pPr lvl="1"/>
            <a:r>
              <a:rPr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y = f(x)</a:t>
            </a:r>
          </a:p>
          <a:p>
            <a:pPr lvl="1"/>
            <a:endParaRPr lang="en-US" altLang="zh-CN" sz="5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941902DE-FB3D-4FB6-BEFE-F3C81B1CE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輸入數據有</a:t>
            </a:r>
            <a:r>
              <a:rPr lang="en-US" altLang="zh-CN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CN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個專有名詞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545040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115A33F-5F02-46A5-939A-9D04F33CC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Python</a:t>
            </a:r>
            <a:r>
              <a:rPr lang="zh-CN" altLang="en-US" dirty="0"/>
              <a:t>開發</a:t>
            </a:r>
            <a:r>
              <a:rPr lang="en-US" altLang="zh-CN" dirty="0"/>
              <a:t>AI		   	Azure</a:t>
            </a:r>
            <a:r>
              <a:rPr lang="zh-CN" altLang="en-US" dirty="0"/>
              <a:t>開發</a:t>
            </a:r>
            <a:r>
              <a:rPr lang="en-US" altLang="zh-CN" dirty="0"/>
              <a:t>AI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7109DAA-D70E-4C96-A513-094BC59B5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5400" b="1" dirty="0">
                <a:latin typeface="微軟正黑體" pitchFamily="34" charset="-120"/>
                <a:ea typeface="微軟正黑體" pitchFamily="34" charset="-120"/>
              </a:rPr>
              <a:t>兩種開發</a:t>
            </a:r>
            <a:r>
              <a:rPr lang="en-US" altLang="zh-CN" sz="5400" b="1" dirty="0">
                <a:latin typeface="微軟正黑體" pitchFamily="34" charset="-120"/>
                <a:ea typeface="微軟正黑體" pitchFamily="34" charset="-120"/>
              </a:rPr>
              <a:t>AI</a:t>
            </a:r>
            <a:r>
              <a:rPr lang="zh-CN" altLang="en-US" sz="5400" b="1" dirty="0">
                <a:latin typeface="微軟正黑體" pitchFamily="34" charset="-120"/>
                <a:ea typeface="微軟正黑體" pitchFamily="34" charset="-120"/>
              </a:rPr>
              <a:t>專案的工具</a:t>
            </a:r>
            <a:endParaRPr lang="zh-TW" altLang="en-US" sz="54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2612D3A-714D-4E66-9E71-0A0185AA4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2856"/>
            <a:ext cx="9144000" cy="432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794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467543" y="1196752"/>
            <a:ext cx="7848873" cy="4824536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全部的數據要分割成</a:t>
            </a:r>
            <a:r>
              <a:rPr lang="en-US" altLang="zh-CN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『2</a:t>
            </a:r>
            <a:r>
              <a:rPr lang="zh-CN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個資料集</a:t>
            </a:r>
            <a:r>
              <a:rPr lang="en-US" altLang="zh-CN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endParaRPr lang="en-US" altLang="zh-CN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CN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CN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訓練資料，</a:t>
            </a:r>
            <a:r>
              <a:rPr lang="en-US" altLang="zh-CN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train</a:t>
            </a:r>
          </a:p>
          <a:p>
            <a:pPr algn="l"/>
            <a:r>
              <a:rPr lang="en-US" altLang="zh-CN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CN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測試資料，</a:t>
            </a:r>
            <a:r>
              <a:rPr lang="en-US" altLang="zh-CN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29276062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75A322AD-AC05-43F2-8721-C4F3BB5BF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為什麼要分割成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『train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test』</a:t>
            </a:r>
          </a:p>
          <a:p>
            <a:pPr lvl="1"/>
            <a:r>
              <a:rPr lang="zh-CN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先用</a:t>
            </a:r>
            <a:r>
              <a:rPr lang="en-US" altLang="zh-CN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en-US" altLang="zh-CN" sz="5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train</a:t>
            </a:r>
            <a:r>
              <a:rPr lang="zh-CN" altLang="en-US" sz="5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資料集</a:t>
            </a:r>
            <a:r>
              <a:rPr lang="en-US" altLang="zh-CN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CN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來訓練你的</a:t>
            </a:r>
            <a:r>
              <a:rPr lang="en-US" altLang="zh-CN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model</a:t>
            </a:r>
          </a:p>
          <a:p>
            <a:pPr lvl="1"/>
            <a:r>
              <a:rPr lang="zh-CN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再用</a:t>
            </a:r>
            <a:r>
              <a:rPr lang="en-US" altLang="zh-CN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en-US" altLang="zh-CN" sz="5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test</a:t>
            </a:r>
            <a:r>
              <a:rPr lang="zh-CN" altLang="en-US" sz="5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資料集</a:t>
            </a:r>
            <a:r>
              <a:rPr lang="en-US" altLang="zh-CN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CN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來檢驗你的</a:t>
            </a:r>
            <a:r>
              <a:rPr lang="en-US" altLang="zh-CN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model</a:t>
            </a:r>
            <a:r>
              <a:rPr lang="zh-CN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CN" altLang="en-US" sz="5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有沒有</a:t>
            </a:r>
            <a:r>
              <a:rPr lang="en-US" altLang="zh-CN" sz="5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5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過度學習</a:t>
            </a:r>
            <a:r>
              <a:rPr lang="en-US" altLang="zh-CN" sz="5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overfitting』</a:t>
            </a:r>
            <a:r>
              <a:rPr lang="zh-CN" altLang="en-US" sz="5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CN" sz="5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941902DE-FB3D-4FB6-BEFE-F3C81B1CE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265238"/>
          </a:xfrm>
        </p:spPr>
        <p:txBody>
          <a:bodyPr>
            <a:noAutofit/>
          </a:bodyPr>
          <a:lstStyle/>
          <a:p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全部的數據要分割成</a:t>
            </a:r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『2</a:t>
            </a:r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個資料集</a:t>
            </a:r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</p:txBody>
      </p:sp>
    </p:spTree>
    <p:extLst>
      <p:ext uri="{BB962C8B-B14F-4D97-AF65-F5344CB8AC3E}">
        <p14:creationId xmlns:p14="http://schemas.microsoft.com/office/powerpoint/2010/main" val="17611351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35969EDE-7759-41F4-A211-0E4D8D5228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87" y="1417638"/>
            <a:ext cx="8654201" cy="5287962"/>
          </a:xfr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A07E178E-E79E-4FA9-9FCC-1954C4ED3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有沒有</a:t>
            </a:r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過度學習</a:t>
            </a:r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overfitting』</a:t>
            </a:r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1666932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827584" y="1412776"/>
            <a:ext cx="7848873" cy="2952328"/>
          </a:xfrm>
        </p:spPr>
        <p:txBody>
          <a:bodyPr>
            <a:normAutofit/>
          </a:bodyPr>
          <a:lstStyle/>
          <a:p>
            <a:r>
              <a:rPr lang="zh-CN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四種機器學習</a:t>
            </a:r>
            <a:endParaRPr lang="en-US" altLang="zh-CN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要解決的問題</a:t>
            </a:r>
            <a:endParaRPr lang="en-US" altLang="zh-CN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92253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75A322AD-AC05-43F2-8721-C4F3BB5BF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5105400"/>
          </a:xfrm>
        </p:spPr>
        <p:txBody>
          <a:bodyPr>
            <a:normAutofit/>
          </a:bodyPr>
          <a:lstStyle/>
          <a:p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種：分類問題</a:t>
            </a:r>
            <a:r>
              <a:rPr lang="en-US" altLang="zh-CN" sz="48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classfication</a:t>
            </a:r>
            <a:endParaRPr lang="en-US" altLang="zh-CN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例如：客戶流失分析，</a:t>
            </a:r>
            <a:endParaRPr lang="en-US" altLang="zh-CN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預測</a:t>
            </a:r>
            <a:r>
              <a:rPr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客戶</a:t>
            </a:r>
            <a:r>
              <a:rPr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會流失</a:t>
            </a:r>
            <a:r>
              <a:rPr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不會流失</a:t>
            </a:r>
            <a:r>
              <a:rPr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941902DE-FB3D-4FB6-BEFE-F3C81B1CE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265238"/>
          </a:xfrm>
        </p:spPr>
        <p:txBody>
          <a:bodyPr>
            <a:noAutofit/>
          </a:bodyPr>
          <a:lstStyle/>
          <a:p>
            <a:pPr algn="ctr"/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四種機器學習要解決的問題</a:t>
            </a:r>
            <a:endParaRPr lang="en-US" altLang="zh-CN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389019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75A322AD-AC05-43F2-8721-C4F3BB5BF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5105400"/>
          </a:xfrm>
        </p:spPr>
        <p:txBody>
          <a:bodyPr>
            <a:normAutofit/>
          </a:bodyPr>
          <a:lstStyle/>
          <a:p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種：迴歸問題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regression</a:t>
            </a:r>
          </a:p>
          <a:p>
            <a:pPr lvl="1"/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針對：目標</a:t>
            </a:r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y</a:t>
            </a:r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4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數值的</a:t>
            </a:r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預測</a:t>
            </a:r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pPr lvl="1"/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例如：預測</a:t>
            </a:r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4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房價，預測黃金，預測股價</a:t>
            </a:r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…』</a:t>
            </a:r>
            <a:endParaRPr lang="zh-TW" altLang="en-US" sz="2800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941902DE-FB3D-4FB6-BEFE-F3C81B1CE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265238"/>
          </a:xfrm>
        </p:spPr>
        <p:txBody>
          <a:bodyPr>
            <a:noAutofit/>
          </a:bodyPr>
          <a:lstStyle/>
          <a:p>
            <a:pPr algn="ctr"/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四種機器學習要解決的問題</a:t>
            </a:r>
            <a:endParaRPr lang="en-US" altLang="zh-CN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54693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75A322AD-AC05-43F2-8721-C4F3BB5BF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5105400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種：檢測異常分析</a:t>
            </a:r>
            <a:r>
              <a:rPr lang="en-US" altLang="zh-CN" sz="40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abnormaly</a:t>
            </a:r>
            <a:r>
              <a:rPr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CN" sz="40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detction</a:t>
            </a:r>
            <a:endParaRPr lang="en-US" altLang="zh-CN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例如：檢查有沒有突然竄高的異常值，</a:t>
            </a:r>
            <a:endParaRPr lang="en-US" altLang="zh-CN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941902DE-FB3D-4FB6-BEFE-F3C81B1CE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265238"/>
          </a:xfrm>
        </p:spPr>
        <p:txBody>
          <a:bodyPr>
            <a:noAutofit/>
          </a:bodyPr>
          <a:lstStyle/>
          <a:p>
            <a:pPr algn="ctr"/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四種機器學習要解決的問題</a:t>
            </a:r>
            <a:endParaRPr lang="en-US" altLang="zh-CN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553B277-700F-4512-96AF-558581D4A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3651437"/>
            <a:ext cx="4667573" cy="301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939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75A322AD-AC05-43F2-8721-C4F3BB5BF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5105400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種：分群分析</a:t>
            </a:r>
            <a:r>
              <a:rPr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clustering</a:t>
            </a:r>
          </a:p>
          <a:p>
            <a:pPr lvl="1"/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例如：根據客戶資料集，把客戶分群</a:t>
            </a:r>
            <a:endParaRPr lang="en-US" altLang="zh-CN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喜好運動的，喜歡音樂的，喜歡看電影的</a:t>
            </a:r>
            <a:endParaRPr lang="en-US" altLang="zh-CN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根據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客戶分群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，可以做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定點行銷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941902DE-FB3D-4FB6-BEFE-F3C81B1CE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265238"/>
          </a:xfrm>
        </p:spPr>
        <p:txBody>
          <a:bodyPr>
            <a:noAutofit/>
          </a:bodyPr>
          <a:lstStyle/>
          <a:p>
            <a:pPr algn="ctr"/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四種機器學習要解決的問題</a:t>
            </a:r>
            <a:endParaRPr lang="en-US" altLang="zh-CN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249731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827584" y="1412776"/>
            <a:ext cx="7848873" cy="2952328"/>
          </a:xfrm>
        </p:spPr>
        <p:txBody>
          <a:bodyPr>
            <a:normAutofit/>
          </a:bodyPr>
          <a:lstStyle/>
          <a:p>
            <a:r>
              <a:rPr lang="zh-CN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機器學習的計算流程</a:t>
            </a:r>
            <a:endParaRPr lang="en-US" altLang="zh-CN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30161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B5455383-AA24-4D52-B9C7-EF3630496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F6594C5-FCB6-4B41-AC91-632564358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1B6AE6D-BF80-4F43-A6D6-0AD68BE0B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57" y="386143"/>
            <a:ext cx="8314286" cy="60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19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B5EFAFF-6180-4728-ADEC-15A3D397E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5105400"/>
          </a:xfrm>
        </p:spPr>
        <p:txBody>
          <a:bodyPr>
            <a:normAutofit fontScale="92500"/>
          </a:bodyPr>
          <a:lstStyle/>
          <a:p>
            <a:r>
              <a:rPr lang="zh-TW" altLang="en-US" sz="3500" b="1" dirty="0">
                <a:effectLst/>
              </a:rPr>
              <a:t>申請免費帳號與免費額度</a:t>
            </a:r>
            <a:r>
              <a:rPr lang="zh-CN" altLang="en-US" sz="3500" b="1" dirty="0">
                <a:effectLst/>
              </a:rPr>
              <a:t>：</a:t>
            </a:r>
            <a:endParaRPr lang="en-US" altLang="zh-TW" sz="3500" b="1" dirty="0">
              <a:effectLst/>
            </a:endParaRPr>
          </a:p>
          <a:p>
            <a:r>
              <a:rPr lang="en-US" altLang="zh-TW" sz="3500" b="1" dirty="0">
                <a:effectLst/>
              </a:rPr>
              <a:t>Azure Portal </a:t>
            </a:r>
            <a:r>
              <a:rPr lang="zh-TW" altLang="en-US" sz="3500" b="1" dirty="0">
                <a:effectLst/>
              </a:rPr>
              <a:t>網址 </a:t>
            </a:r>
            <a:r>
              <a:rPr lang="en-US" altLang="zh-TW" sz="3500" b="1" dirty="0">
                <a:effectLst/>
              </a:rPr>
              <a:t>: </a:t>
            </a:r>
            <a:r>
              <a:rPr lang="en-US" altLang="zh-TW" dirty="0">
                <a:hlinkClick r:id="rId2"/>
              </a:rPr>
              <a:t>https://portal.azure.com/</a:t>
            </a:r>
            <a:endParaRPr lang="en-US" altLang="zh-TW" dirty="0"/>
          </a:p>
          <a:p>
            <a:pPr lvl="1"/>
            <a:r>
              <a:rPr lang="zh-CN" altLang="en-US" sz="3100" b="1" dirty="0">
                <a:solidFill>
                  <a:srgbClr val="7030A0"/>
                </a:solidFill>
                <a:effectLst/>
              </a:rPr>
              <a:t>請輸入學校的微軟帳號：</a:t>
            </a:r>
            <a:endParaRPr lang="en-US" altLang="zh-CN" sz="3100" b="1" dirty="0">
              <a:solidFill>
                <a:srgbClr val="7030A0"/>
              </a:solidFill>
              <a:effectLst/>
            </a:endParaRPr>
          </a:p>
          <a:p>
            <a:pPr lvl="1"/>
            <a:r>
              <a:rPr lang="zh-TW" altLang="en-US" b="1" dirty="0">
                <a:solidFill>
                  <a:srgbClr val="7030A0"/>
                </a:solidFill>
                <a:effectLst/>
              </a:rPr>
              <a:t>登入帳號：</a:t>
            </a:r>
            <a:r>
              <a:rPr lang="en-US" altLang="zh-TW" b="1" dirty="0">
                <a:solidFill>
                  <a:srgbClr val="7030A0"/>
                </a:solidFill>
                <a:effectLst/>
              </a:rPr>
              <a:t>(</a:t>
            </a:r>
            <a:r>
              <a:rPr lang="zh-TW" altLang="en-US" b="1" dirty="0">
                <a:solidFill>
                  <a:srgbClr val="7030A0"/>
                </a:solidFill>
                <a:effectLst/>
              </a:rPr>
              <a:t>員工編號或學號</a:t>
            </a:r>
            <a:r>
              <a:rPr lang="en-US" altLang="zh-TW" b="1" dirty="0">
                <a:solidFill>
                  <a:srgbClr val="7030A0"/>
                </a:solidFill>
                <a:effectLst/>
              </a:rPr>
              <a:t>)@cc.ntut.edu.tw</a:t>
            </a:r>
            <a:br>
              <a:rPr lang="en-US" altLang="zh-TW" sz="3200" b="1" dirty="0">
                <a:solidFill>
                  <a:srgbClr val="7030A0"/>
                </a:solidFill>
              </a:rPr>
            </a:br>
            <a:r>
              <a:rPr lang="zh-TW" altLang="en-US" b="1" dirty="0">
                <a:solidFill>
                  <a:srgbClr val="7030A0"/>
                </a:solidFill>
                <a:effectLst/>
              </a:rPr>
              <a:t>登入密碼：</a:t>
            </a:r>
            <a:r>
              <a:rPr lang="en-US" altLang="zh-TW" b="1" dirty="0">
                <a:solidFill>
                  <a:srgbClr val="7030A0"/>
                </a:solidFill>
                <a:effectLst/>
              </a:rPr>
              <a:t>(</a:t>
            </a:r>
            <a:r>
              <a:rPr lang="zh-TW" altLang="en-US" b="1" dirty="0">
                <a:solidFill>
                  <a:srgbClr val="7030A0"/>
                </a:solidFill>
                <a:effectLst/>
              </a:rPr>
              <a:t>同校園入口網站</a:t>
            </a:r>
            <a:r>
              <a:rPr lang="en-US" altLang="zh-TW" b="1" dirty="0">
                <a:solidFill>
                  <a:srgbClr val="7030A0"/>
                </a:solidFill>
                <a:effectLst/>
              </a:rPr>
              <a:t>)</a:t>
            </a:r>
            <a:endParaRPr lang="en-US" altLang="zh-TW" sz="3100" b="1" dirty="0">
              <a:solidFill>
                <a:srgbClr val="7030A0"/>
              </a:solidFill>
              <a:effectLst/>
            </a:endParaRPr>
          </a:p>
          <a:p>
            <a:r>
              <a:rPr lang="zh-TW" altLang="en-US" sz="3500" b="1" dirty="0">
                <a:effectLst/>
              </a:rPr>
              <a:t>只要完成</a:t>
            </a:r>
            <a:r>
              <a:rPr lang="en-US" altLang="zh-TW" sz="3500" b="1" dirty="0">
                <a:effectLst/>
              </a:rPr>
              <a:t>Microsoft</a:t>
            </a:r>
            <a:r>
              <a:rPr lang="zh-TW" altLang="en-US" sz="3500" b="1" dirty="0">
                <a:effectLst/>
              </a:rPr>
              <a:t>帳號的開啟，不需要開啟訂閱功能，</a:t>
            </a:r>
            <a:r>
              <a:rPr lang="en-US" altLang="zh-TW" sz="3500" b="1" dirty="0">
                <a:effectLst/>
              </a:rPr>
              <a:t>Azure Machine learning</a:t>
            </a:r>
            <a:r>
              <a:rPr lang="zh-TW" altLang="en-US" sz="3500" b="1" dirty="0">
                <a:effectLst/>
              </a:rPr>
              <a:t>是其中一項免費服務，同學可以免費使用 </a:t>
            </a:r>
            <a:r>
              <a:rPr lang="en-US" altLang="zh-TW" sz="3500" b="1" dirty="0">
                <a:effectLst/>
              </a:rPr>
              <a:t>Azure </a:t>
            </a:r>
            <a:r>
              <a:rPr lang="zh-TW" altLang="en-US" sz="3500" b="1" dirty="0">
                <a:effectLst/>
              </a:rPr>
              <a:t>機器學習工作室的操作，無需支付任何費用。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641CD606-07CE-4C30-A1EE-85C377BD7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b="1" dirty="0"/>
              <a:t>申請免費帳號</a:t>
            </a:r>
          </a:p>
        </p:txBody>
      </p:sp>
    </p:spTree>
    <p:extLst>
      <p:ext uri="{BB962C8B-B14F-4D97-AF65-F5344CB8AC3E}">
        <p14:creationId xmlns:p14="http://schemas.microsoft.com/office/powerpoint/2010/main" val="6880207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2355FDBD-85A6-4541-AE96-313EFFB83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101" y="1484784"/>
            <a:ext cx="9144000" cy="2548880"/>
          </a:xfrm>
        </p:spPr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6D4A907C-D083-469C-9414-407A218C5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59" y="-315416"/>
            <a:ext cx="8229600" cy="1265238"/>
          </a:xfrm>
        </p:spPr>
        <p:txBody>
          <a:bodyPr>
            <a:noAutofit/>
          </a:bodyPr>
          <a:lstStyle/>
          <a:p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資料科學分析開發的流程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BFE7176-33E4-476D-96A3-09D3755BC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9" y="787374"/>
            <a:ext cx="9144000" cy="607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481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1B220995-5086-4C8C-BA25-E70BCA861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資料科學分析開發的流程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2BB0E0B-3A6C-440C-881C-51A258F9B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1899"/>
            <a:ext cx="9144000" cy="219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847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1570112"/>
            <a:ext cx="8136535" cy="3011016"/>
          </a:xfrm>
        </p:spPr>
        <p:txBody>
          <a:bodyPr>
            <a:normAutofit lnSpcReduction="10000"/>
          </a:bodyPr>
          <a:lstStyle/>
          <a:p>
            <a:r>
              <a:rPr lang="zh-CN" altLang="en-US" sz="6600" b="1" dirty="0"/>
              <a:t>登入舊版</a:t>
            </a:r>
            <a:r>
              <a:rPr lang="en-US" altLang="zh-TW" sz="6600" b="1" dirty="0"/>
              <a:t>Azure </a:t>
            </a:r>
            <a:r>
              <a:rPr lang="en-US" altLang="zh-CN" sz="6600" b="1" dirty="0"/>
              <a:t>ML Studio</a:t>
            </a:r>
            <a:r>
              <a:rPr lang="zh-TW" altLang="en-US" sz="6600" b="1" dirty="0"/>
              <a:t>平台</a:t>
            </a:r>
            <a:r>
              <a:rPr lang="zh-CN" altLang="en-US" sz="6600" b="1" dirty="0"/>
              <a:t>，新增一個</a:t>
            </a:r>
            <a:r>
              <a:rPr lang="en-US" altLang="zh-CN" sz="6600" b="1" dirty="0"/>
              <a:t>experiment</a:t>
            </a:r>
            <a:endParaRPr lang="en-US" altLang="zh-TW" sz="6600" b="1" dirty="0"/>
          </a:p>
        </p:txBody>
      </p:sp>
    </p:spTree>
    <p:extLst>
      <p:ext uri="{BB962C8B-B14F-4D97-AF65-F5344CB8AC3E}">
        <p14:creationId xmlns:p14="http://schemas.microsoft.com/office/powerpoint/2010/main" val="13986835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429200"/>
          </a:xfrm>
        </p:spPr>
        <p:txBody>
          <a:bodyPr>
            <a:normAutofit/>
          </a:bodyPr>
          <a:lstStyle/>
          <a:p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(1).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舊版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登入網址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CN" altLang="en-US" sz="3200" b="1" dirty="0">
                <a:effectLst/>
              </a:rPr>
              <a:t>不用登入</a:t>
            </a:r>
            <a:r>
              <a:rPr lang="en-US" altLang="zh-CN" sz="3200" b="1" dirty="0">
                <a:effectLst/>
              </a:rPr>
              <a:t>『Azure</a:t>
            </a:r>
            <a:r>
              <a:rPr lang="zh-CN" altLang="en-US" sz="3200" b="1" dirty="0">
                <a:effectLst/>
              </a:rPr>
              <a:t>雲端</a:t>
            </a:r>
            <a:r>
              <a:rPr lang="en-US" altLang="zh-CN" sz="3200" b="1" dirty="0">
                <a:effectLst/>
              </a:rPr>
              <a:t>』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800" b="1" dirty="0">
                <a:effectLst/>
                <a:hlinkClick r:id="rId2"/>
              </a:rPr>
              <a:t>https://studio.azureml.net/</a:t>
            </a:r>
            <a:endParaRPr lang="en-US" altLang="zh-TW" sz="2800" b="1" dirty="0">
              <a:effectLst/>
            </a:endParaRPr>
          </a:p>
          <a:p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(2).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新增一個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experiment</a:t>
            </a:r>
          </a:p>
          <a:p>
            <a:pPr lvl="1"/>
            <a:r>
              <a:rPr lang="zh-CN" altLang="en-US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命名：</a:t>
            </a:r>
            <a:r>
              <a:rPr lang="en-US" altLang="zh-CN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AML-1-1</a:t>
            </a:r>
          </a:p>
          <a:p>
            <a:pPr lvl="1"/>
            <a:endParaRPr lang="en-US" altLang="zh-CN" b="1" dirty="0">
              <a:effectLst/>
            </a:endParaRPr>
          </a:p>
          <a:p>
            <a:pPr lvl="1"/>
            <a:endParaRPr lang="en-US" altLang="zh-TW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登入舊版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Azure 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ML Studio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F821DA5-E61A-432E-AF55-F195999EC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887345"/>
            <a:ext cx="1871555" cy="281825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6FD19F32-6E03-4768-8331-CC1016AFD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148" y="3429000"/>
            <a:ext cx="3631168" cy="340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507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3DD2172F-A479-431C-9DA7-726766300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修改專案名稱：</a:t>
            </a:r>
            <a:r>
              <a:rPr lang="en-US" altLang="zh-CN" dirty="0"/>
              <a:t>AML-1-1-</a:t>
            </a:r>
            <a:r>
              <a:rPr lang="zh-CN" altLang="en-US" dirty="0"/>
              <a:t>收入分類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5A5A413-42FF-48C1-BFEF-6721C28A3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87624"/>
            <a:ext cx="6809524" cy="1542857"/>
          </a:xfrm>
          <a:prstGeom prst="rect">
            <a:avLst/>
          </a:prstGeom>
        </p:spPr>
      </p:pic>
      <p:sp>
        <p:nvSpPr>
          <p:cNvPr id="11" name="內容版面配置區 10">
            <a:extLst>
              <a:ext uri="{FF2B5EF4-FFF2-40B4-BE49-F238E27FC236}">
                <a16:creationId xmlns:a16="http://schemas.microsoft.com/office/drawing/2014/main" id="{7EC27A4A-0E13-4C0A-B15F-9F506FC9A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FB128B1A-589D-4104-84F2-822FE7B17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3727520"/>
            <a:ext cx="5314286" cy="1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090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429200"/>
          </a:xfrm>
        </p:spPr>
        <p:txBody>
          <a:bodyPr>
            <a:normAutofit/>
          </a:bodyPr>
          <a:lstStyle/>
          <a:p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).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載入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個資料集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dataset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Adult Census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CN" b="1" dirty="0">
              <a:effectLst/>
            </a:endParaRPr>
          </a:p>
          <a:p>
            <a:pPr lvl="1"/>
            <a:endParaRPr lang="en-US" altLang="zh-TW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讀入一個資料集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dataset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b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成人收入資料集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26D2456-4C6F-46B3-A7EF-FABF6BD83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2" y="2348880"/>
            <a:ext cx="8866667" cy="42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30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429200"/>
          </a:xfrm>
        </p:spPr>
        <p:txBody>
          <a:bodyPr>
            <a:normAutofit/>
          </a:bodyPr>
          <a:lstStyle/>
          <a:p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).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點選：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visualize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CN" b="1" dirty="0">
              <a:effectLst/>
            </a:endParaRPr>
          </a:p>
          <a:p>
            <a:pPr lvl="1"/>
            <a:endParaRPr lang="en-US" altLang="zh-TW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視覺化瀏覽資料集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dataset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DCC187A-88CE-49CF-9FBF-5161074F6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943371"/>
            <a:ext cx="4723809" cy="2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276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429200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成人收入資料集：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3.25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萬筆，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欄位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CN" b="1" dirty="0">
              <a:effectLst/>
            </a:endParaRPr>
          </a:p>
          <a:p>
            <a:pPr lvl="1"/>
            <a:endParaRPr lang="en-US" altLang="zh-TW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視覺化瀏覽資料集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dataset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0682276-59B9-49EC-AE90-950ACB018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8880"/>
            <a:ext cx="9144000" cy="409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36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107504" y="980728"/>
            <a:ext cx="9217024" cy="5256584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5800" b="1" dirty="0">
                <a:solidFill>
                  <a:srgbClr val="7030A0"/>
                </a:solidFill>
              </a:rPr>
              <a:t>比較：</a:t>
            </a:r>
            <a:r>
              <a:rPr lang="en-US" altLang="zh-CN" sz="5800" b="1" dirty="0" err="1">
                <a:solidFill>
                  <a:srgbClr val="7030A0"/>
                </a:solidFill>
              </a:rPr>
              <a:t>Azue</a:t>
            </a:r>
            <a:r>
              <a:rPr lang="en-US" altLang="zh-CN" sz="5800" b="1" dirty="0">
                <a:solidFill>
                  <a:srgbClr val="7030A0"/>
                </a:solidFill>
              </a:rPr>
              <a:t> </a:t>
            </a:r>
            <a:r>
              <a:rPr lang="zh-CN" altLang="en-US" sz="5800" b="1" dirty="0">
                <a:solidFill>
                  <a:srgbClr val="7030A0"/>
                </a:solidFill>
              </a:rPr>
              <a:t>與</a:t>
            </a:r>
            <a:r>
              <a:rPr lang="en-US" altLang="zh-CN" sz="5800" b="1" dirty="0">
                <a:solidFill>
                  <a:srgbClr val="7030A0"/>
                </a:solidFill>
              </a:rPr>
              <a:t> Azure ML</a:t>
            </a:r>
          </a:p>
          <a:p>
            <a:pPr algn="l"/>
            <a:endParaRPr lang="en-US" altLang="zh-CN" sz="6600" b="1" dirty="0"/>
          </a:p>
          <a:p>
            <a:pPr algn="l"/>
            <a:r>
              <a:rPr lang="en-US" altLang="zh-CN" sz="6600" b="1" dirty="0"/>
              <a:t>1.</a:t>
            </a:r>
            <a:r>
              <a:rPr lang="en-US" altLang="zh-CN" sz="6600" b="1" dirty="0">
                <a:solidFill>
                  <a:srgbClr val="7030A0"/>
                </a:solidFill>
              </a:rPr>
              <a:t>Azure</a:t>
            </a:r>
            <a:r>
              <a:rPr lang="zh-CN" altLang="en-US" sz="6600" b="1" dirty="0"/>
              <a:t>：微軟雲端服務</a:t>
            </a:r>
            <a:endParaRPr lang="en-US" altLang="zh-CN" sz="6600" b="1" dirty="0"/>
          </a:p>
          <a:p>
            <a:pPr algn="l"/>
            <a:r>
              <a:rPr lang="en-US" altLang="zh-CN" sz="6600" b="1" dirty="0"/>
              <a:t>2.</a:t>
            </a:r>
            <a:r>
              <a:rPr lang="en-US" altLang="zh-TW" sz="6600" b="1" dirty="0">
                <a:solidFill>
                  <a:srgbClr val="7030A0"/>
                </a:solidFill>
              </a:rPr>
              <a:t>Azure </a:t>
            </a:r>
            <a:r>
              <a:rPr lang="en-US" altLang="zh-CN" sz="6600" b="1" dirty="0">
                <a:solidFill>
                  <a:srgbClr val="7030A0"/>
                </a:solidFill>
              </a:rPr>
              <a:t>ML</a:t>
            </a:r>
            <a:r>
              <a:rPr lang="zh-CN" altLang="en-US" sz="6600" b="1" dirty="0"/>
              <a:t>：機器學習平台</a:t>
            </a:r>
            <a:endParaRPr lang="zh-TW" altLang="en-US" sz="66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4043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A065BB18-AC81-4223-A530-6F7ECE3AF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984D370A-713F-45B0-A64C-703B73FC7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265238"/>
          </a:xfrm>
        </p:spPr>
        <p:txBody>
          <a:bodyPr>
            <a:noAutofit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en-US" altLang="zh-CN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Azurey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雲端的其中一項服務：</a:t>
            </a:r>
            <a:b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Azure ML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B222579-A3E8-4667-A7BD-792B69FBD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6271"/>
            <a:ext cx="9144000" cy="511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71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D4FD241-E186-4E34-B17F-BB805B912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A7DE7AC1-3AB6-41AB-88B6-8DE6E7346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CCBD057-41C4-470B-BDC8-B35DF781E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19" y="209952"/>
            <a:ext cx="8904762" cy="64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27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244916" cy="4680520"/>
          </a:xfrm>
        </p:spPr>
        <p:txBody>
          <a:bodyPr>
            <a:normAutofit/>
          </a:bodyPr>
          <a:lstStyle/>
          <a:p>
            <a:r>
              <a:rPr lang="zh-CN" altLang="en-US" sz="5400" b="1" dirty="0">
                <a:latin typeface="微軟正黑體" pitchFamily="34" charset="-120"/>
                <a:ea typeface="微軟正黑體" pitchFamily="34" charset="-120"/>
              </a:rPr>
              <a:t>使用</a:t>
            </a:r>
            <a:r>
              <a:rPr lang="en-US" altLang="zh-CN" sz="5400" b="1" dirty="0" err="1">
                <a:latin typeface="微軟正黑體" pitchFamily="34" charset="-120"/>
                <a:ea typeface="微軟正黑體" pitchFamily="34" charset="-120"/>
              </a:rPr>
              <a:t>Azue</a:t>
            </a:r>
            <a:r>
              <a:rPr lang="en-US" altLang="zh-CN" sz="54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CN" altLang="en-US" sz="5400" b="1" dirty="0">
                <a:latin typeface="微軟正黑體" pitchFamily="34" charset="-120"/>
                <a:ea typeface="微軟正黑體" pitchFamily="34" charset="-120"/>
              </a:rPr>
              <a:t>或</a:t>
            </a:r>
            <a:r>
              <a:rPr lang="en-US" altLang="zh-CN" sz="5400" b="1" dirty="0">
                <a:latin typeface="微軟正黑體" pitchFamily="34" charset="-120"/>
                <a:ea typeface="微軟正黑體" pitchFamily="34" charset="-120"/>
              </a:rPr>
              <a:t> Azure ML</a:t>
            </a:r>
            <a:r>
              <a:rPr lang="zh-CN" altLang="en-US" sz="5400" b="1" dirty="0">
                <a:latin typeface="微軟正黑體" pitchFamily="34" charset="-120"/>
                <a:ea typeface="微軟正黑體" pitchFamily="34" charset="-120"/>
              </a:rPr>
              <a:t>前，要先</a:t>
            </a:r>
            <a:r>
              <a:rPr lang="en-US" altLang="zh-CN" sz="5400" b="1" dirty="0"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CN" altLang="en-US" sz="5400" b="1" dirty="0">
                <a:latin typeface="微軟正黑體" pitchFamily="34" charset="-120"/>
                <a:ea typeface="微軟正黑體" pitchFamily="34" charset="-120"/>
              </a:rPr>
              <a:t>啟動試用帳號</a:t>
            </a:r>
            <a:r>
              <a:rPr lang="en-US" altLang="zh-CN" sz="5400" b="1" dirty="0">
                <a:latin typeface="微軟正黑體" pitchFamily="34" charset="-120"/>
                <a:ea typeface="微軟正黑體" pitchFamily="34" charset="-120"/>
              </a:rPr>
              <a:t>』</a:t>
            </a:r>
          </a:p>
          <a:p>
            <a:endParaRPr lang="en-US" altLang="zh-CN" sz="54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sz="4000" b="1" dirty="0">
                <a:latin typeface="微軟正黑體" pitchFamily="34" charset="-120"/>
                <a:ea typeface="微軟正黑體" pitchFamily="34" charset="-120"/>
              </a:rPr>
              <a:t>換言之，商業版</a:t>
            </a:r>
            <a:r>
              <a:rPr lang="en-US" altLang="zh-CN" sz="4000" b="1" dirty="0">
                <a:latin typeface="微軟正黑體" pitchFamily="34" charset="-120"/>
                <a:ea typeface="微軟正黑體" pitchFamily="34" charset="-120"/>
              </a:rPr>
              <a:t>Azure</a:t>
            </a:r>
            <a:r>
              <a:rPr lang="zh-CN" altLang="en-US" sz="4000" b="1" dirty="0">
                <a:latin typeface="微軟正黑體" pitchFamily="34" charset="-120"/>
                <a:ea typeface="微軟正黑體" pitchFamily="34" charset="-120"/>
              </a:rPr>
              <a:t>是要收錢的</a:t>
            </a:r>
            <a:endParaRPr lang="zh-TW" altLang="en-US" sz="4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76609459"/>
      </p:ext>
    </p:extLst>
  </p:cSld>
  <p:clrMapOvr>
    <a:masterClrMapping/>
  </p:clrMapOvr>
</p:sld>
</file>

<file path=ppt/theme/theme1.xml><?xml version="1.0" encoding="utf-8"?>
<a:theme xmlns:a="http://schemas.openxmlformats.org/drawingml/2006/main" name="EdBackToSchl(2)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A7A3A1A-66C2-44A9-B26B-C232E3FA40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EdBackToSchl(2)</Template>
  <TotalTime>0</TotalTime>
  <Words>1099</Words>
  <Application>Microsoft Office PowerPoint</Application>
  <PresentationFormat>如螢幕大小 (4:3)</PresentationFormat>
  <Paragraphs>179</Paragraphs>
  <Slides>57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57</vt:i4>
      </vt:variant>
    </vt:vector>
  </HeadingPairs>
  <TitlesOfParts>
    <vt:vector size="63" baseType="lpstr">
      <vt:lpstr>Segoe Condensed</vt:lpstr>
      <vt:lpstr>微軟正黑體</vt:lpstr>
      <vt:lpstr>Arial</vt:lpstr>
      <vt:lpstr>Bookman Old Style</vt:lpstr>
      <vt:lpstr>Calibri</vt:lpstr>
      <vt:lpstr>EdBackToSchl(2)</vt:lpstr>
      <vt:lpstr>台北科技大學，經管系，陳擎文 </vt:lpstr>
      <vt:lpstr>常見簡寫，代表的意思</vt:lpstr>
      <vt:lpstr>Azure ML機器學習</vt:lpstr>
      <vt:lpstr>兩種開發AI專案的工具</vt:lpstr>
      <vt:lpstr>申請免費帳號</vt:lpstr>
      <vt:lpstr>PowerPoint 簡報</vt:lpstr>
      <vt:lpstr>使用Azurey雲端的其中一項服務： Azure ML</vt:lpstr>
      <vt:lpstr>PowerPoint 簡報</vt:lpstr>
      <vt:lpstr>PowerPoint 簡報</vt:lpstr>
      <vt:lpstr>回到Azure首頁</vt:lpstr>
      <vt:lpstr>回到Azure首頁</vt:lpstr>
      <vt:lpstr>PowerPoint 簡報</vt:lpstr>
      <vt:lpstr>申請Azure雲端服務 可以試用1年</vt:lpstr>
      <vt:lpstr>比較：Azue 與 Azure ML</vt:lpstr>
      <vt:lpstr>不是學生，如何申請Azure帳號</vt:lpstr>
      <vt:lpstr>PowerPoint 簡報</vt:lpstr>
      <vt:lpstr>平台操作介面</vt:lpstr>
      <vt:lpstr>PowerPoint 簡報</vt:lpstr>
      <vt:lpstr>登入舊版Azure ML Studio</vt:lpstr>
      <vt:lpstr>登入舊版Azure ML Studio experiment：sample6</vt:lpstr>
      <vt:lpstr>Run</vt:lpstr>
      <vt:lpstr>PowerPoint 簡報</vt:lpstr>
      <vt:lpstr>登入新版Azure ML 平台</vt:lpstr>
      <vt:lpstr>PowerPoint 簡報</vt:lpstr>
      <vt:lpstr>選擇『Azure ML』</vt:lpstr>
      <vt:lpstr>PowerPoint 簡報</vt:lpstr>
      <vt:lpstr>PowerPoint 簡報</vt:lpstr>
      <vt:lpstr>Azure ML可以處理的問題種類</vt:lpstr>
      <vt:lpstr>PowerPoint 簡報</vt:lpstr>
      <vt:lpstr>資料科學分析開發的流程</vt:lpstr>
      <vt:lpstr>資料科學分析開發的流程</vt:lpstr>
      <vt:lpstr>PowerPoint 簡報</vt:lpstr>
      <vt:lpstr>預測型資料分析：較困難，較有價值</vt:lpstr>
      <vt:lpstr>預測型資料分析：較困難，較有價值</vt:lpstr>
      <vt:lpstr>PowerPoint 簡報</vt:lpstr>
      <vt:lpstr>機器學習2步驟： 先學習learning，再預測predict</vt:lpstr>
      <vt:lpstr>PowerPoint 簡報</vt:lpstr>
      <vt:lpstr>y=f(x) 訓練資料裡面的『x欄位=特徵值feature』 『y欄位 = 標籤Lable』</vt:lpstr>
      <vt:lpstr>輸入數據有2個專有名詞</vt:lpstr>
      <vt:lpstr>PowerPoint 簡報</vt:lpstr>
      <vt:lpstr>全部的數據要分割成『2個資料集』</vt:lpstr>
      <vt:lpstr>有沒有『過度學習overfitting』？</vt:lpstr>
      <vt:lpstr>PowerPoint 簡報</vt:lpstr>
      <vt:lpstr>四種機器學習要解決的問題</vt:lpstr>
      <vt:lpstr>四種機器學習要解決的問題</vt:lpstr>
      <vt:lpstr>四種機器學習要解決的問題</vt:lpstr>
      <vt:lpstr>四種機器學習要解決的問題</vt:lpstr>
      <vt:lpstr>PowerPoint 簡報</vt:lpstr>
      <vt:lpstr>PowerPoint 簡報</vt:lpstr>
      <vt:lpstr>資料科學分析開發的流程</vt:lpstr>
      <vt:lpstr>資料科學分析開發的流程</vt:lpstr>
      <vt:lpstr>PowerPoint 簡報</vt:lpstr>
      <vt:lpstr>登入舊版Azure ML Studio</vt:lpstr>
      <vt:lpstr>修改專案名稱：AML-1-1-收入分類</vt:lpstr>
      <vt:lpstr>讀入一個資料集dataset： 成人收入資料集</vt:lpstr>
      <vt:lpstr>視覺化瀏覽資料集dataset</vt:lpstr>
      <vt:lpstr>視覺化瀏覽資料集dataset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2012-02-02T03:26:32Z</dcterms:created>
  <dcterms:modified xsi:type="dcterms:W3CDTF">2023-07-20T16:41:12Z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