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bookmarkIdSeed="2">
  <p:sldMasterIdLst>
    <p:sldMasterId id="2147483648" r:id="rId2"/>
  </p:sldMasterIdLst>
  <p:notesMasterIdLst>
    <p:notesMasterId r:id="rId103"/>
  </p:notesMasterIdLst>
  <p:handoutMasterIdLst>
    <p:handoutMasterId r:id="rId104"/>
  </p:handoutMasterIdLst>
  <p:sldIdLst>
    <p:sldId id="565" r:id="rId3"/>
    <p:sldId id="787" r:id="rId4"/>
    <p:sldId id="659" r:id="rId5"/>
    <p:sldId id="660" r:id="rId6"/>
    <p:sldId id="789" r:id="rId7"/>
    <p:sldId id="790" r:id="rId8"/>
    <p:sldId id="788" r:id="rId9"/>
    <p:sldId id="791" r:id="rId10"/>
    <p:sldId id="792" r:id="rId11"/>
    <p:sldId id="793" r:id="rId12"/>
    <p:sldId id="794" r:id="rId13"/>
    <p:sldId id="796" r:id="rId14"/>
    <p:sldId id="797" r:id="rId15"/>
    <p:sldId id="798" r:id="rId16"/>
    <p:sldId id="799" r:id="rId17"/>
    <p:sldId id="800" r:id="rId18"/>
    <p:sldId id="801" r:id="rId19"/>
    <p:sldId id="802" r:id="rId20"/>
    <p:sldId id="803" r:id="rId21"/>
    <p:sldId id="804" r:id="rId22"/>
    <p:sldId id="805" r:id="rId23"/>
    <p:sldId id="571" r:id="rId24"/>
    <p:sldId id="635" r:id="rId25"/>
    <p:sldId id="824" r:id="rId26"/>
    <p:sldId id="825" r:id="rId27"/>
    <p:sldId id="678" r:id="rId28"/>
    <p:sldId id="650" r:id="rId29"/>
    <p:sldId id="687" r:id="rId30"/>
    <p:sldId id="827" r:id="rId31"/>
    <p:sldId id="828" r:id="rId32"/>
    <p:sldId id="829" r:id="rId33"/>
    <p:sldId id="724" r:id="rId34"/>
    <p:sldId id="682" r:id="rId35"/>
    <p:sldId id="806" r:id="rId36"/>
    <p:sldId id="813" r:id="rId37"/>
    <p:sldId id="807" r:id="rId38"/>
    <p:sldId id="808" r:id="rId39"/>
    <p:sldId id="830" r:id="rId40"/>
    <p:sldId id="809" r:id="rId41"/>
    <p:sldId id="859" r:id="rId42"/>
    <p:sldId id="810" r:id="rId43"/>
    <p:sldId id="811" r:id="rId44"/>
    <p:sldId id="812" r:id="rId45"/>
    <p:sldId id="814" r:id="rId46"/>
    <p:sldId id="815" r:id="rId47"/>
    <p:sldId id="816" r:id="rId48"/>
    <p:sldId id="858" r:id="rId49"/>
    <p:sldId id="817" r:id="rId50"/>
    <p:sldId id="818" r:id="rId51"/>
    <p:sldId id="850" r:id="rId52"/>
    <p:sldId id="851" r:id="rId53"/>
    <p:sldId id="852" r:id="rId54"/>
    <p:sldId id="853" r:id="rId55"/>
    <p:sldId id="854" r:id="rId56"/>
    <p:sldId id="766" r:id="rId57"/>
    <p:sldId id="767" r:id="rId58"/>
    <p:sldId id="819" r:id="rId59"/>
    <p:sldId id="820" r:id="rId60"/>
    <p:sldId id="821" r:id="rId61"/>
    <p:sldId id="823" r:id="rId62"/>
    <p:sldId id="709" r:id="rId63"/>
    <p:sldId id="743" r:id="rId64"/>
    <p:sldId id="744" r:id="rId65"/>
    <p:sldId id="745" r:id="rId66"/>
    <p:sldId id="746" r:id="rId67"/>
    <p:sldId id="748" r:id="rId68"/>
    <p:sldId id="755" r:id="rId69"/>
    <p:sldId id="840" r:id="rId70"/>
    <p:sldId id="831" r:id="rId71"/>
    <p:sldId id="711" r:id="rId72"/>
    <p:sldId id="841" r:id="rId73"/>
    <p:sldId id="842" r:id="rId74"/>
    <p:sldId id="843" r:id="rId75"/>
    <p:sldId id="838" r:id="rId76"/>
    <p:sldId id="712" r:id="rId77"/>
    <p:sldId id="839" r:id="rId78"/>
    <p:sldId id="732" r:id="rId79"/>
    <p:sldId id="733" r:id="rId80"/>
    <p:sldId id="716" r:id="rId81"/>
    <p:sldId id="726" r:id="rId82"/>
    <p:sldId id="717" r:id="rId83"/>
    <p:sldId id="845" r:id="rId84"/>
    <p:sldId id="846" r:id="rId85"/>
    <p:sldId id="849" r:id="rId86"/>
    <p:sldId id="847" r:id="rId87"/>
    <p:sldId id="855" r:id="rId88"/>
    <p:sldId id="848" r:id="rId89"/>
    <p:sldId id="856" r:id="rId90"/>
    <p:sldId id="865" r:id="rId91"/>
    <p:sldId id="867" r:id="rId92"/>
    <p:sldId id="866" r:id="rId93"/>
    <p:sldId id="860" r:id="rId94"/>
    <p:sldId id="738" r:id="rId95"/>
    <p:sldId id="763" r:id="rId96"/>
    <p:sldId id="868" r:id="rId97"/>
    <p:sldId id="869" r:id="rId98"/>
    <p:sldId id="864" r:id="rId99"/>
    <p:sldId id="861" r:id="rId100"/>
    <p:sldId id="862" r:id="rId101"/>
    <p:sldId id="863" r:id="rId102"/>
  </p:sldIdLst>
  <p:sldSz cx="9144000" cy="6858000" type="screen4x3"/>
  <p:notesSz cx="6858000" cy="9144000"/>
  <p:defaultTextStyle>
    <a:defPPr>
      <a:defRPr lang="en-US"/>
    </a:defPPr>
    <a:lvl1pPr marL="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45" autoAdjust="0"/>
    <p:restoredTop sz="93977" autoAdjust="0"/>
  </p:normalViewPr>
  <p:slideViewPr>
    <p:cSldViewPr>
      <p:cViewPr varScale="1">
        <p:scale>
          <a:sx n="68" d="100"/>
          <a:sy n="68" d="100"/>
        </p:scale>
        <p:origin x="107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40" d="100"/>
          <a:sy n="40" d="100"/>
        </p:scale>
        <p:origin x="-1579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07" Type="http://schemas.openxmlformats.org/officeDocument/2006/relationships/theme" Target="theme/theme1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103" Type="http://schemas.openxmlformats.org/officeDocument/2006/relationships/notesMaster" Target="notesMasters/notesMaster1.xml"/><Relationship Id="rId108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6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9472DD5C-B6A9-4714-908F-0B8F74738B98}" type="datetimeFigureOut">
              <a:rPr lang="en-US" altLang="zh-TW" smtClean="0"/>
              <a:pPr/>
              <a:t>7/31/2023</a:t>
            </a:fld>
            <a:endParaRPr lang="zh-TW" dirty="0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7C1C90DE-A98B-4173-B17E-434F189FC4DB}" type="slidenum">
              <a:rPr lang="zh-TW" smtClean="0"/>
              <a:pPr/>
              <a:t>‹#›</a:t>
            </a:fld>
            <a:endParaRPr lang="zh-TW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zh-TW" sz="1200"/>
            </a:lvl1pPr>
          </a:lstStyle>
          <a:p>
            <a:fld id="{193366E8-8A22-4400-BBA2-8D322280A6E8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zh-TW" sz="1200"/>
            </a:lvl1pPr>
          </a:lstStyle>
          <a:p>
            <a:fld id="{3792D2CF-A01B-4515-8B40-3DC34258267A}" type="slidenum">
              <a:rPr/>
              <a:pPr/>
              <a:t>‹#›</a:t>
            </a:fld>
            <a:endParaRPr 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830757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17910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513666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55758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2357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35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817092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43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660323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473881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020367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54622024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0289079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94891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312482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14297037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0984750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70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0341025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74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0309850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4941225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79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327809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2391069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499253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047151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8415578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91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1223824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93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540059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525938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97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4072912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6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67338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8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1821240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15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4059276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17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6382208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19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8271183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92D2CF-A01B-4515-8B40-3DC34258267A}" type="slidenum">
              <a:rPr lang="en-US" altLang="zh-TW" smtClean="0"/>
              <a:pPr/>
              <a:t>22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517910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標題投影片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4000" cy="6858000"/>
            <a:chOff x="-1574" y="0"/>
            <a:chExt cx="9144000" cy="6858000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2" cstate="print">
              <a:duotone>
                <a:schemeClr val="accent1"/>
                <a:srgbClr val="FFFFFF"/>
              </a:duotone>
              <a:lum bright="-10000"/>
            </a:blip>
            <a:stretch>
              <a:fillRect/>
            </a:stretch>
          </p:blipFill>
          <p:spPr>
            <a:xfrm>
              <a:off x="-1574" y="381000"/>
              <a:ext cx="9144000" cy="609361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" name="Rectangle 10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Shape 20"/>
          <p:cNvSpPr>
            <a:spLocks noGrp="1"/>
          </p:cNvSpPr>
          <p:nvPr>
            <p:ph type="title"/>
          </p:nvPr>
        </p:nvSpPr>
        <p:spPr>
          <a:xfrm>
            <a:off x="704850" y="4495800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subTitle" idx="1"/>
          </p:nvPr>
        </p:nvSpPr>
        <p:spPr>
          <a:xfrm>
            <a:off x="1371600" y="2667000"/>
            <a:ext cx="6400800" cy="1752600"/>
          </a:xfrm>
        </p:spPr>
        <p:txBody>
          <a:bodyPr anchor="b" anchorCtr="0"/>
          <a:lstStyle>
            <a:lvl1pPr marL="0" indent="0" algn="ctr" latinLnBrk="0">
              <a:buNone/>
              <a:defRPr lang="zh-TW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及物件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7" name="Rectang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小節標題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-1574" y="0"/>
            <a:ext cx="9145574" cy="6858000"/>
            <a:chOff x="-1574" y="0"/>
            <a:chExt cx="9145574" cy="6858000"/>
          </a:xfrm>
        </p:grpSpPr>
        <p:sp>
          <p:nvSpPr>
            <p:cNvPr id="18" name="Rectangle 17"/>
            <p:cNvSpPr/>
            <p:nvPr userDrawn="1"/>
          </p:nvSpPr>
          <p:spPr>
            <a:xfrm>
              <a:off x="0" y="381000"/>
              <a:ext cx="9144000" cy="6096000"/>
            </a:xfrm>
            <a:prstGeom prst="rect">
              <a:avLst/>
            </a:prstGeom>
            <a:gradFill>
              <a:gsLst>
                <a:gs pos="0">
                  <a:schemeClr val="accent1">
                    <a:tint val="40000"/>
                  </a:schemeClr>
                </a:gs>
                <a:gs pos="100000">
                  <a:schemeClr val="accent1">
                    <a:shade val="75000"/>
                  </a:schemeClr>
                </a:gs>
              </a:gsLst>
              <a:path path="circle">
                <a:fillToRect l="100000" t="100000" r="100000" b="100000"/>
              </a:path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-1574" y="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-1574" y="6553200"/>
              <a:ext cx="9144000" cy="304800"/>
            </a:xfrm>
            <a:prstGeom prst="rect">
              <a:avLst/>
            </a:prstGeom>
            <a:solidFill>
              <a:schemeClr val="bg2"/>
            </a:soli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-1574" y="381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-1574" y="647700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722313" y="4505325"/>
            <a:ext cx="7772400" cy="1362075"/>
          </a:xfrm>
          <a:prstGeom prst="rect">
            <a:avLst/>
          </a:prstGeom>
        </p:spPr>
        <p:txBody>
          <a:bodyPr anchor="t"/>
          <a:lstStyle>
            <a:lvl1pPr algn="ctr" latinLnBrk="0">
              <a:defRPr lang="zh-TW" sz="4000" b="0" cap="none" baseline="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 latinLnBrk="0">
              <a:buNone/>
              <a:defRPr lang="zh-TW" sz="2800">
                <a:solidFill>
                  <a:schemeClr val="tx1"/>
                </a:solidFill>
              </a:defRPr>
            </a:lvl1pPr>
            <a:lvl2pPr marL="457200" indent="0">
              <a:buNone/>
              <a:defRPr lang="zh-TW"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lang="zh-TW"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lang="zh-TW"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latinLnBrk="0">
              <a:defRPr lang="zh-TW" sz="2800"/>
            </a:lvl1pPr>
            <a:lvl2pPr>
              <a:defRPr lang="zh-TW" sz="2400"/>
            </a:lvl2pPr>
            <a:lvl3pPr>
              <a:defRPr lang="zh-TW" sz="2000"/>
            </a:lvl3pPr>
            <a:lvl4pPr>
              <a:defRPr lang="zh-TW" sz="1800"/>
            </a:lvl4pPr>
            <a:lvl5pPr>
              <a:defRPr lang="zh-TW" sz="1800"/>
            </a:lvl5pPr>
            <a:lvl6pPr>
              <a:defRPr lang="zh-TW" sz="1800"/>
            </a:lvl6pPr>
            <a:lvl7pPr>
              <a:defRPr lang="zh-TW" sz="1800"/>
            </a:lvl7pPr>
            <a:lvl8pPr>
              <a:defRPr lang="zh-TW" sz="1800"/>
            </a:lvl8pPr>
            <a:lvl9pPr>
              <a:defRPr lang="zh-TW"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8" name="Rectang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Shap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latinLnBrk="0">
              <a:buNone/>
              <a:defRPr lang="zh-TW" sz="2400" b="0">
                <a:solidFill>
                  <a:schemeClr val="tx2"/>
                </a:solidFill>
              </a:defRPr>
            </a:lvl1pPr>
            <a:lvl2pPr marL="457200" indent="0">
              <a:buNone/>
              <a:defRPr lang="zh-TW" sz="2000" b="1"/>
            </a:lvl2pPr>
            <a:lvl3pPr marL="914400" indent="0">
              <a:buNone/>
              <a:defRPr lang="zh-TW" sz="1800" b="1"/>
            </a:lvl3pPr>
            <a:lvl4pPr marL="1371600" indent="0">
              <a:buNone/>
              <a:defRPr lang="zh-TW" sz="1600" b="1"/>
            </a:lvl4pPr>
            <a:lvl5pPr marL="1828800" indent="0">
              <a:buNone/>
              <a:defRPr lang="zh-TW" sz="1600" b="1"/>
            </a:lvl5pPr>
            <a:lvl6pPr marL="2286000" indent="0">
              <a:buNone/>
              <a:defRPr lang="zh-TW" sz="1600" b="1"/>
            </a:lvl6pPr>
            <a:lvl7pPr marL="2743200" indent="0">
              <a:buNone/>
              <a:defRPr lang="zh-TW" sz="1600" b="1"/>
            </a:lvl7pPr>
            <a:lvl8pPr marL="3200400" indent="0">
              <a:buNone/>
              <a:defRPr lang="zh-TW" sz="1600" b="1"/>
            </a:lvl8pPr>
            <a:lvl9pPr marL="3657600" indent="0">
              <a:buNone/>
              <a:defRPr lang="zh-TW"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Shap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latinLnBrk="0">
              <a:defRPr lang="zh-TW" sz="2400"/>
            </a:lvl1pPr>
            <a:lvl2pPr>
              <a:defRPr lang="zh-TW" sz="2000"/>
            </a:lvl2pPr>
            <a:lvl3pPr>
              <a:defRPr lang="zh-TW" sz="1800"/>
            </a:lvl3pPr>
            <a:lvl4pPr>
              <a:defRPr lang="zh-TW" sz="1600"/>
            </a:lvl4pPr>
            <a:lvl5pPr>
              <a:defRPr lang="zh-TW" sz="1600"/>
            </a:lvl5pPr>
            <a:lvl6pPr>
              <a:defRPr lang="zh-TW" sz="1600"/>
            </a:lvl6pPr>
            <a:lvl7pPr>
              <a:defRPr lang="zh-TW" sz="1600"/>
            </a:lvl7pPr>
            <a:lvl8pPr>
              <a:defRPr lang="zh-TW" sz="1600"/>
            </a:lvl8pPr>
            <a:lvl9pPr>
              <a:defRPr lang="zh-TW"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8" name="Shap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9" name="Shap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5" name="Shap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2"/>
          <p:cNvSpPr>
            <a:spLocks noGrp="1"/>
          </p:cNvSpPr>
          <p:nvPr>
            <p:ph idx="1"/>
          </p:nvPr>
        </p:nvSpPr>
        <p:spPr>
          <a:xfrm>
            <a:off x="3575050" y="1600201"/>
            <a:ext cx="5111750" cy="4525963"/>
          </a:xfrm>
        </p:spPr>
        <p:txBody>
          <a:bodyPr/>
          <a:lstStyle>
            <a:lvl1pPr latinLnBrk="0">
              <a:defRPr lang="zh-TW" sz="3200">
                <a:solidFill>
                  <a:schemeClr val="tx1"/>
                </a:solidFill>
              </a:defRPr>
            </a:lvl1pPr>
            <a:lvl2pPr>
              <a:defRPr lang="zh-TW" sz="2800"/>
            </a:lvl2pPr>
            <a:lvl3pPr>
              <a:defRPr lang="zh-TW" sz="2400"/>
            </a:lvl3pPr>
            <a:lvl4pPr>
              <a:defRPr lang="zh-TW" sz="2000"/>
            </a:lvl4pPr>
            <a:lvl5pPr>
              <a:defRPr lang="zh-TW" sz="2000"/>
            </a:lvl5pPr>
            <a:lvl6pPr>
              <a:defRPr lang="zh-TW" sz="2000"/>
            </a:lvl6pPr>
            <a:lvl7pPr>
              <a:defRPr lang="zh-TW" sz="2000"/>
            </a:lvl7pPr>
            <a:lvl8pPr>
              <a:defRPr lang="zh-TW" sz="2000"/>
            </a:lvl8pPr>
            <a:lvl9pPr>
              <a:defRPr lang="zh-TW"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457201" y="1600201"/>
            <a:ext cx="3008313" cy="4525963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9" name="Rectang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 latinLnBrk="0">
              <a:defRPr lang="zh-TW" sz="2000" b="0">
                <a:solidFill>
                  <a:schemeClr val="tx1"/>
                </a:solidFill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/>
          </a:p>
        </p:txBody>
      </p:sp>
      <p:sp>
        <p:nvSpPr>
          <p:cNvPr id="3" name="Shap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latinLnBrk="0">
              <a:buNone/>
              <a:defRPr lang="zh-TW" sz="3200"/>
            </a:lvl1pPr>
            <a:lvl2pPr marL="457200" indent="0">
              <a:buNone/>
              <a:defRPr lang="zh-TW" sz="2800"/>
            </a:lvl2pPr>
            <a:lvl3pPr marL="914400" indent="0">
              <a:buNone/>
              <a:defRPr lang="zh-TW" sz="2400"/>
            </a:lvl3pPr>
            <a:lvl4pPr marL="1371600" indent="0">
              <a:buNone/>
              <a:defRPr lang="zh-TW" sz="2000"/>
            </a:lvl4pPr>
            <a:lvl5pPr marL="1828800" indent="0">
              <a:buNone/>
              <a:defRPr lang="zh-TW" sz="2000"/>
            </a:lvl5pPr>
            <a:lvl6pPr marL="2286000" indent="0">
              <a:buNone/>
              <a:defRPr lang="zh-TW" sz="2000"/>
            </a:lvl6pPr>
            <a:lvl7pPr marL="2743200" indent="0">
              <a:buNone/>
              <a:defRPr lang="zh-TW" sz="2000"/>
            </a:lvl7pPr>
            <a:lvl8pPr marL="3200400" indent="0">
              <a:buNone/>
              <a:defRPr lang="zh-TW" sz="2000"/>
            </a:lvl8pPr>
            <a:lvl9pPr marL="3657600" indent="0">
              <a:buNone/>
              <a:defRPr lang="zh-TW" sz="2000"/>
            </a:lvl9pPr>
          </a:lstStyle>
          <a:p>
            <a:r>
              <a:rPr lang="zh-TW" altLang="en-US"/>
              <a:t>按一下圖示以新增圖片</a:t>
            </a:r>
            <a:endParaRPr lang="zh-TW"/>
          </a:p>
        </p:txBody>
      </p:sp>
      <p:sp>
        <p:nvSpPr>
          <p:cNvPr id="4" name="Shap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latinLnBrk="0">
              <a:buNone/>
              <a:defRPr lang="zh-TW" sz="1400"/>
            </a:lvl1pPr>
            <a:lvl2pPr marL="457200" indent="0">
              <a:buNone/>
              <a:defRPr lang="zh-TW" sz="1200"/>
            </a:lvl2pPr>
            <a:lvl3pPr marL="914400" indent="0">
              <a:buNone/>
              <a:defRPr lang="zh-TW" sz="1000"/>
            </a:lvl3pPr>
            <a:lvl4pPr marL="1371600" indent="0">
              <a:buNone/>
              <a:defRPr lang="zh-TW" sz="900"/>
            </a:lvl4pPr>
            <a:lvl5pPr marL="1828800" indent="0">
              <a:buNone/>
              <a:defRPr lang="zh-TW" sz="900"/>
            </a:lvl5pPr>
            <a:lvl6pPr marL="2286000" indent="0">
              <a:buNone/>
              <a:defRPr lang="zh-TW" sz="900"/>
            </a:lvl6pPr>
            <a:lvl7pPr marL="2743200" indent="0">
              <a:buNone/>
              <a:defRPr lang="zh-TW" sz="900"/>
            </a:lvl7pPr>
            <a:lvl8pPr marL="3200400" indent="0">
              <a:buNone/>
              <a:defRPr lang="zh-TW" sz="900"/>
            </a:lvl8pPr>
            <a:lvl9pPr marL="3657600" indent="0">
              <a:buNone/>
              <a:defRPr lang="zh-TW"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Shap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6" name="Shap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  <p:sp>
        <p:nvSpPr>
          <p:cNvPr id="7" name="Shap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4000" cy="1506538"/>
            <a:chOff x="0" y="0"/>
            <a:chExt cx="9144000" cy="1506538"/>
          </a:xfrm>
        </p:grpSpPr>
        <p:pic>
          <p:nvPicPr>
            <p:cNvPr id="7" name="Rectangle 6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1"/>
                <a:srgbClr val="FFFFFF"/>
              </a:duotone>
            </a:blip>
            <a:srcRect/>
            <a:stretch>
              <a:fillRect/>
            </a:stretch>
          </p:blipFill>
          <p:spPr>
            <a:xfrm>
              <a:off x="0" y="1"/>
              <a:ext cx="9144000" cy="141922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" name="Rectangle 9"/>
            <p:cNvSpPr/>
            <p:nvPr userDrawn="1"/>
          </p:nvSpPr>
          <p:spPr>
            <a:xfrm>
              <a:off x="0" y="0"/>
              <a:ext cx="9144000" cy="144780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49000">
                  <a:schemeClr val="accent1">
                    <a:tint val="20000"/>
                    <a:alpha val="0"/>
                  </a:schemeClr>
                </a:gs>
              </a:gsLst>
              <a:lin ang="0" scaled="1"/>
              <a:tileRect/>
            </a:gradFill>
            <a:ln w="25400" cap="rnd" cmpd="sng" algn="ctr">
              <a:noFill/>
              <a:prstDash val="solid"/>
            </a:ln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/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0" y="1428750"/>
              <a:ext cx="9144000" cy="1588"/>
            </a:xfrm>
            <a:prstGeom prst="line">
              <a:avLst/>
            </a:prstGeom>
            <a:ln w="38100" cap="flat" cmpd="sng" algn="ctr">
              <a:solidFill>
                <a:schemeClr val="accent1">
                  <a:shade val="75000"/>
                </a:schemeClr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0" y="1504950"/>
              <a:ext cx="9144000" cy="1588"/>
            </a:xfrm>
            <a:prstGeom prst="line">
              <a:avLst/>
            </a:prstGeom>
            <a:ln w="15875" cap="flat" cmpd="sng" algn="ctr">
              <a:solidFill>
                <a:schemeClr val="tx1"/>
              </a:solidFill>
              <a:prstDash val="solid"/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4" name="Rectangl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l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70D0AA-A564-40E6-BDF9-FE3371FD07B4}" type="datetimeFigureOut">
              <a:rPr lang="zh-TW" altLang="en-US"/>
              <a:pPr/>
              <a:t>2023/7/30</a:t>
            </a:fld>
            <a:endParaRPr lang="zh-TW"/>
          </a:p>
        </p:txBody>
      </p:sp>
      <p:sp>
        <p:nvSpPr>
          <p:cNvPr id="5" name="Rectangl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rtlCol="0" anchor="ctr"/>
          <a:lstStyle>
            <a:lvl1pPr algn="ct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/>
          </a:p>
        </p:txBody>
      </p:sp>
      <p:sp>
        <p:nvSpPr>
          <p:cNvPr id="6" name="Rectangl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rtlCol="0" anchor="ctr"/>
          <a:lstStyle>
            <a:lvl1pPr algn="r" latinLnBrk="0">
              <a:defRPr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D2430-FB11-4C87-BF1D-6F488A17F237}" type="slidenum">
              <a:rPr/>
              <a:pPr/>
              <a:t>‹#›</a:t>
            </a:fld>
            <a:endParaRPr lang="zh-TW"/>
          </a:p>
        </p:txBody>
      </p:sp>
      <p:sp>
        <p:nvSpPr>
          <p:cNvPr id="13" name="Rectangle 1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65238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lang="zh-TW"/>
              <a:t>按一下以編輯母片標題樣式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l" rtl="0" eaLnBrk="1" latinLnBrk="0" hangingPunct="1">
        <a:spcBef>
          <a:spcPct val="0"/>
        </a:spcBef>
        <a:buNone/>
        <a:defRPr kumimoji="0" lang="zh-TW" sz="4000" b="0" u="none" strike="noStrike" kern="1200" cap="none" spc="0" normalizeH="0" baseline="0">
          <a:ln>
            <a:noFill/>
          </a:ln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uLnTx/>
          <a:uFillTx/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spcAft>
          <a:spcPts val="400"/>
        </a:spcAft>
        <a:buFont typeface="Arial"/>
        <a:buChar char="•"/>
        <a:defRPr lang="zh-TW" sz="2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 typeface="Arial"/>
        <a:buChar char="–"/>
        <a:defRPr lang="zh-TW" sz="24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 typeface="Arial"/>
        <a:buChar char="–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 typeface="Arial"/>
        <a:buChar char="»"/>
        <a:defRPr lang="zh-TW" sz="1800" kern="1200">
          <a:solidFill>
            <a:schemeClr val="tx1"/>
          </a:solidFill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Font typeface="Arial"/>
        <a:buChar char="•"/>
        <a:defRPr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lang="zh-TW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azur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portal.azure.com/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azure.microsoft.com/zh-tw/free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hyperlink" Target="https://ml.azure.com/experiments/id/70aeb3ca-5215-4802-b284-794d164b2217/runs/0bc308af-a514-4fd0-abfe-0d371ad62bfd?wsid=/subscriptions/48f9500a-ead5-4b75-93b0-40ab42f76209/resourcegroups/teresa33/providers/Microsoft.MachineLearningServices/workspaces/AML02&amp;tid=dfb5e216-2b8a-4b32-b1cb-e786a1095218#/?graphId=fb5d4d70-cbb3-4e19-8a94-cef74a4561df&amp;label=job-07-permuttation&amp;newGraphId=fb5d4d70-cbb3-4e19-8a94-cef74a4561df&amp;path=%2Fexperiments%2Fid%2F70aeb3ca-5215-4802-b284-794d164b2217%2Fruns%2F0bc308af-a514-4fd0-abfe-0d371ad62bfd&amp;runId=0bc308af-a514-4fd0-abfe-0d371ad62bfd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589267" y="908720"/>
            <a:ext cx="8087190" cy="4248472"/>
          </a:xfrm>
        </p:spPr>
        <p:txBody>
          <a:bodyPr>
            <a:normAutofit fontScale="85000" lnSpcReduction="1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用新版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AML</a:t>
            </a:r>
          </a:p>
          <a:p>
            <a:r>
              <a:rPr lang="zh-CN" altLang="en-US" sz="5200" b="1" dirty="0">
                <a:latin typeface="微軟正黑體" pitchFamily="34" charset="-120"/>
                <a:ea typeface="微軟正黑體" pitchFamily="34" charset="-120"/>
              </a:rPr>
              <a:t>做</a:t>
            </a:r>
            <a:r>
              <a:rPr lang="zh-TW" altLang="en-US" sz="52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en-US" altLang="zh-TW" sz="5200" b="1" dirty="0">
                <a:latin typeface="微軟正黑體" pitchFamily="34" charset="-120"/>
                <a:ea typeface="微軟正黑體" pitchFamily="34" charset="-120"/>
              </a:rPr>
              <a:t>Feature Selection</a:t>
            </a: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看資料集的</a:t>
            </a:r>
            <a:r>
              <a:rPr lang="zh-CN" altLang="en-US" sz="6600" b="1" dirty="0">
                <a:solidFill>
                  <a:srgbClr val="7030A0"/>
                </a:solidFill>
                <a:latin typeface="微軟正黑體" pitchFamily="34" charset="-120"/>
                <a:ea typeface="微軟正黑體" pitchFamily="34" charset="-120"/>
              </a:rPr>
              <a:t>重要特徵變數</a:t>
            </a:r>
            <a:endParaRPr lang="en-US" altLang="zh-CN" sz="6600" b="1" dirty="0">
              <a:solidFill>
                <a:srgbClr val="7030A0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Importance </a:t>
            </a:r>
          </a:p>
        </p:txBody>
      </p:sp>
      <p:sp>
        <p:nvSpPr>
          <p:cNvPr id="10" name="Rectangle 9"/>
          <p:cNvSpPr>
            <a:spLocks noGrp="1"/>
          </p:cNvSpPr>
          <p:nvPr>
            <p:ph type="title"/>
          </p:nvPr>
        </p:nvSpPr>
        <p:spPr>
          <a:xfrm>
            <a:off x="589267" y="5268242"/>
            <a:ext cx="7772400" cy="1362075"/>
          </a:xfrm>
        </p:spPr>
        <p:txBody>
          <a:bodyPr/>
          <a:lstStyle/>
          <a:p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台北科技大學，經管系，陳擎文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20629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</a:t>
            </a:r>
            <a:r>
              <a:rPr lang="zh-TW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相關係數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TW" sz="40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以相關係數衡量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兩變數間「線性」關聯性的高低程度</a:t>
            </a:r>
            <a:endParaRPr lang="en-US" altLang="zh-TW" sz="36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相關係數</a:t>
            </a:r>
            <a:r>
              <a:rPr lang="en-US" altLang="zh-TW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(r)</a:t>
            </a:r>
            <a:r>
              <a:rPr lang="zh-TW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代表的意義：</a:t>
            </a:r>
            <a:endParaRPr lang="en-US" altLang="zh-TW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= 1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上升時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也會上升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高度正相關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= -1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上升時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Y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會下降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高度負相關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57200" lvl="1" indent="0">
              <a:buNone/>
            </a:pP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= 0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X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上升時，Ｙ可能上升或是下降，ＸＹ之間沒有線性關係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無關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Pearson 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相關係數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(r)</a:t>
            </a:r>
            <a:br>
              <a:rPr lang="en-US" altLang="zh-TW" sz="4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7037727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1DAAEF-0EFC-4AE1-B7A1-69CD07F2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effectLst/>
              </a:rPr>
              <a:t>0bc308af-a514-4fd0-abfe-0d371ad62bfd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本範例：</a:t>
            </a:r>
            <a:r>
              <a:rPr lang="en-US" altLang="zh-CN" b="1" dirty="0"/>
              <a:t>pipeline job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170897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0" y="1600199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dirty="0" err="1">
                <a:effectLst/>
              </a:rPr>
              <a:t>df.corr</a:t>
            </a:r>
            <a:r>
              <a:rPr lang="en-US" altLang="zh-TW" dirty="0">
                <a:effectLst/>
              </a:rPr>
              <a:t>()</a:t>
            </a:r>
            <a:br>
              <a:rPr lang="en-US" altLang="zh-TW" sz="3600" dirty="0"/>
            </a:br>
            <a:r>
              <a:rPr lang="en-US" altLang="zh-TW" dirty="0" err="1">
                <a:effectLst/>
              </a:rPr>
              <a:t>plt.figure</a:t>
            </a:r>
            <a:r>
              <a:rPr lang="en-US" altLang="zh-TW" dirty="0">
                <a:effectLst/>
              </a:rPr>
              <a:t>(</a:t>
            </a:r>
            <a:r>
              <a:rPr lang="en-US" altLang="zh-TW" dirty="0" err="1">
                <a:effectLst/>
              </a:rPr>
              <a:t>figsize</a:t>
            </a:r>
            <a:r>
              <a:rPr lang="en-US" altLang="zh-TW" dirty="0">
                <a:effectLst/>
              </a:rPr>
              <a:t>=(12,10))</a:t>
            </a:r>
            <a:br>
              <a:rPr lang="en-US" altLang="zh-TW" sz="3600" dirty="0"/>
            </a:br>
            <a:r>
              <a:rPr lang="en-US" altLang="zh-TW" dirty="0" err="1">
                <a:effectLst/>
              </a:rPr>
              <a:t>sns.heatmap</a:t>
            </a:r>
            <a:r>
              <a:rPr lang="en-US" altLang="zh-TW" dirty="0">
                <a:effectLst/>
              </a:rPr>
              <a:t>(</a:t>
            </a:r>
            <a:r>
              <a:rPr lang="en-US" altLang="zh-TW" dirty="0" err="1">
                <a:effectLst/>
              </a:rPr>
              <a:t>df.corr</a:t>
            </a:r>
            <a:r>
              <a:rPr lang="en-US" altLang="zh-TW" dirty="0">
                <a:effectLst/>
              </a:rPr>
              <a:t>(), </a:t>
            </a:r>
            <a:r>
              <a:rPr lang="en-US" altLang="zh-TW" dirty="0" err="1">
                <a:effectLst/>
              </a:rPr>
              <a:t>annot</a:t>
            </a:r>
            <a:r>
              <a:rPr lang="en-US" altLang="zh-TW" dirty="0">
                <a:effectLst/>
              </a:rPr>
              <a:t>=True, </a:t>
            </a:r>
            <a:r>
              <a:rPr lang="en-US" altLang="zh-TW" dirty="0" err="1">
                <a:effectLst/>
              </a:rPr>
              <a:t>cmap</a:t>
            </a:r>
            <a:r>
              <a:rPr lang="en-US" altLang="zh-TW" dirty="0">
                <a:effectLst/>
              </a:rPr>
              <a:t>=</a:t>
            </a:r>
            <a:r>
              <a:rPr lang="en-US" altLang="zh-TW" dirty="0" err="1">
                <a:effectLst/>
              </a:rPr>
              <a:t>plt.cm.Reds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vmax</a:t>
            </a:r>
            <a:r>
              <a:rPr lang="en-US" altLang="zh-TW" dirty="0">
                <a:effectLst/>
              </a:rPr>
              <a:t>=1, </a:t>
            </a:r>
            <a:r>
              <a:rPr lang="en-US" altLang="zh-TW" dirty="0" err="1">
                <a:effectLst/>
              </a:rPr>
              <a:t>vmin</a:t>
            </a:r>
            <a:r>
              <a:rPr lang="en-US" altLang="zh-TW" dirty="0">
                <a:effectLst/>
              </a:rPr>
              <a:t>=-1)</a:t>
            </a:r>
            <a:br>
              <a:rPr lang="en-US" altLang="zh-TW" sz="3600" dirty="0"/>
            </a:br>
            <a:r>
              <a:rPr lang="en-US" altLang="zh-TW" dirty="0" err="1">
                <a:effectLst/>
              </a:rPr>
              <a:t>plt.show</a:t>
            </a:r>
            <a:r>
              <a:rPr lang="en-US" altLang="zh-TW" dirty="0">
                <a:effectLst/>
              </a:rPr>
              <a:t>()</a:t>
            </a:r>
          </a:p>
          <a:p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查看關聯性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越深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代表高度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正相關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越淺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代表高度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負相關</a:t>
            </a:r>
            <a:endParaRPr lang="en-US" altLang="zh-TW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關聯性介於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[1,-1]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Pearson 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相關係數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(r)</a:t>
            </a:r>
            <a:br>
              <a:rPr lang="en-US" altLang="zh-TW" sz="4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指令與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heatmap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熱力圖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https://miro.medium.com/v2/resize:fit:700/1*_tKwVR2S1VFsm_RVAaqbGg.png">
            <a:extLst>
              <a:ext uri="{FF2B5EF4-FFF2-40B4-BE49-F238E27FC236}">
                <a16:creationId xmlns:a16="http://schemas.microsoft.com/office/drawing/2014/main" id="{02B74BF1-FE7C-4700-8BA7-9B19A602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485016"/>
            <a:ext cx="5194983" cy="52340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38086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390" y="1600199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dirty="0" err="1">
                <a:effectLst/>
              </a:rPr>
              <a:t>df.corr</a:t>
            </a:r>
            <a:r>
              <a:rPr lang="en-US" altLang="zh-TW" dirty="0">
                <a:effectLst/>
              </a:rPr>
              <a:t>()</a:t>
            </a:r>
            <a:br>
              <a:rPr lang="en-US" altLang="zh-TW" sz="3600" dirty="0"/>
            </a:br>
            <a:r>
              <a:rPr lang="en-US" altLang="zh-TW" dirty="0" err="1">
                <a:effectLst/>
              </a:rPr>
              <a:t>plt.figure</a:t>
            </a:r>
            <a:r>
              <a:rPr lang="en-US" altLang="zh-TW" dirty="0">
                <a:effectLst/>
              </a:rPr>
              <a:t>(</a:t>
            </a:r>
            <a:r>
              <a:rPr lang="en-US" altLang="zh-TW" dirty="0" err="1">
                <a:effectLst/>
              </a:rPr>
              <a:t>figsize</a:t>
            </a:r>
            <a:r>
              <a:rPr lang="en-US" altLang="zh-TW" dirty="0">
                <a:effectLst/>
              </a:rPr>
              <a:t>=(12,10))</a:t>
            </a:r>
            <a:br>
              <a:rPr lang="en-US" altLang="zh-TW" sz="3600" dirty="0"/>
            </a:br>
            <a:r>
              <a:rPr lang="en-US" altLang="zh-TW" dirty="0" err="1">
                <a:effectLst/>
              </a:rPr>
              <a:t>sns.heatmap</a:t>
            </a:r>
            <a:r>
              <a:rPr lang="en-US" altLang="zh-TW" dirty="0">
                <a:effectLst/>
              </a:rPr>
              <a:t>(</a:t>
            </a:r>
            <a:r>
              <a:rPr lang="en-US" altLang="zh-TW" dirty="0" err="1">
                <a:effectLst/>
              </a:rPr>
              <a:t>df.corr</a:t>
            </a:r>
            <a:r>
              <a:rPr lang="en-US" altLang="zh-TW" dirty="0">
                <a:effectLst/>
              </a:rPr>
              <a:t>(), </a:t>
            </a:r>
            <a:r>
              <a:rPr lang="en-US" altLang="zh-TW" dirty="0" err="1">
                <a:effectLst/>
              </a:rPr>
              <a:t>annot</a:t>
            </a:r>
            <a:r>
              <a:rPr lang="en-US" altLang="zh-TW" dirty="0">
                <a:effectLst/>
              </a:rPr>
              <a:t>=True, </a:t>
            </a:r>
            <a:r>
              <a:rPr lang="en-US" altLang="zh-TW" dirty="0" err="1">
                <a:effectLst/>
              </a:rPr>
              <a:t>cmap</a:t>
            </a:r>
            <a:r>
              <a:rPr lang="en-US" altLang="zh-TW" dirty="0">
                <a:effectLst/>
              </a:rPr>
              <a:t>=</a:t>
            </a:r>
            <a:r>
              <a:rPr lang="en-US" altLang="zh-TW" dirty="0" err="1">
                <a:effectLst/>
              </a:rPr>
              <a:t>plt.cm.Reds</a:t>
            </a:r>
            <a:r>
              <a:rPr lang="en-US" altLang="zh-TW" dirty="0">
                <a:effectLst/>
              </a:rPr>
              <a:t>, </a:t>
            </a:r>
            <a:r>
              <a:rPr lang="en-US" altLang="zh-TW" dirty="0" err="1">
                <a:effectLst/>
              </a:rPr>
              <a:t>vmax</a:t>
            </a:r>
            <a:r>
              <a:rPr lang="en-US" altLang="zh-TW" dirty="0">
                <a:effectLst/>
              </a:rPr>
              <a:t>=1, </a:t>
            </a:r>
            <a:r>
              <a:rPr lang="en-US" altLang="zh-TW" dirty="0" err="1">
                <a:effectLst/>
              </a:rPr>
              <a:t>vmin</a:t>
            </a:r>
            <a:r>
              <a:rPr lang="en-US" altLang="zh-TW" dirty="0">
                <a:effectLst/>
              </a:rPr>
              <a:t>=-1)</a:t>
            </a:r>
            <a:br>
              <a:rPr lang="en-US" altLang="zh-TW" sz="3600" dirty="0"/>
            </a:br>
            <a:r>
              <a:rPr lang="en-US" altLang="zh-TW" dirty="0" err="1">
                <a:effectLst/>
              </a:rPr>
              <a:t>plt.show</a:t>
            </a:r>
            <a:r>
              <a:rPr lang="en-US" altLang="zh-TW" dirty="0">
                <a:effectLst/>
              </a:rPr>
              <a:t>()</a:t>
            </a:r>
          </a:p>
          <a:p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查看關聯性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:</a:t>
            </a: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越深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代表高度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正相關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endParaRPr lang="en-US" altLang="zh-TW" b="1" dirty="0"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越淺</a:t>
            </a:r>
            <a:r>
              <a:rPr lang="zh-CN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代表高度</a:t>
            </a:r>
            <a:r>
              <a:rPr lang="zh-TW" altLang="en-US" b="1" dirty="0">
                <a:effectLst/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負相關</a:t>
            </a:r>
            <a:endParaRPr lang="en-US" altLang="zh-TW" b="1" dirty="0">
              <a:effectLst/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關聯性介於 </a:t>
            </a:r>
            <a:r>
              <a:rPr lang="en-US" altLang="zh-TW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[1,-1] </a:t>
            </a:r>
            <a:r>
              <a:rPr lang="zh-TW" altLang="en-US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之間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Pearson 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相關係數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(r)</a:t>
            </a:r>
            <a:br>
              <a:rPr lang="en-US" altLang="zh-TW" sz="4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python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指令與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heatmap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熱力圖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1026" name="Picture 2" descr="https://miro.medium.com/v2/resize:fit:700/1*_tKwVR2S1VFsm_RVAaqbGg.png">
            <a:extLst>
              <a:ext uri="{FF2B5EF4-FFF2-40B4-BE49-F238E27FC236}">
                <a16:creationId xmlns:a16="http://schemas.microsoft.com/office/drawing/2014/main" id="{02B74BF1-FE7C-4700-8BA7-9B19A6026C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0093"/>
            <a:ext cx="9144000" cy="7038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0818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4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Method</a:t>
            </a:r>
          </a:p>
          <a:p>
            <a:pPr lvl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.Pearson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相關係數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2 .</a:t>
            </a: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Univariate feature selection </a:t>
            </a:r>
            <a:r>
              <a:rPr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單變量特徵選取 </a:t>
            </a: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(chi2 </a:t>
            </a:r>
            <a:r>
              <a:rPr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卡方檢定</a:t>
            </a: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.ANOVA, Analysis of variance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變異數分析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Filter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337367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指令：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sklearn.feature_selection.SelectKBest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CN" sz="3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選擇最具影響力的特徵，這邊示範 選取 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Univariate feature selection </a:t>
            </a:r>
            <a:b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單變量特徵選取 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(chi2 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卡方檢定</a:t>
            </a:r>
            <a:r>
              <a:rPr lang="en-US" altLang="zh-TW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052" name="Picture 4" descr="https://i.imgur.com/vBevGxR.png">
            <a:extLst>
              <a:ext uri="{FF2B5EF4-FFF2-40B4-BE49-F238E27FC236}">
                <a16:creationId xmlns:a16="http://schemas.microsoft.com/office/drawing/2014/main" id="{3BE5122F-4692-40FB-BF07-DA836F10EA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053" y="3212976"/>
            <a:ext cx="9488106" cy="298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068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97034" y="1052736"/>
            <a:ext cx="8856983" cy="3803104"/>
          </a:xfrm>
        </p:spPr>
        <p:txBody>
          <a:bodyPr>
            <a:normAutofit lnSpcReduction="10000"/>
          </a:bodyPr>
          <a:lstStyle/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Filter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的使用差異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全都是數值欄位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混合數值欄位</a:t>
            </a:r>
            <a:r>
              <a:rPr lang="zh-CN" altLang="en-US" sz="48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類別欄位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6752956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若特徵全都是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CN" altLang="en-US" sz="3600" b="1" dirty="0">
                <a:solidFill>
                  <a:srgbClr val="C00000"/>
                </a:solidFill>
                <a:latin typeface="微軟正黑體" pitchFamily="34" charset="-120"/>
                <a:ea typeface="微軟正黑體" pitchFamily="34" charset="-120"/>
              </a:rPr>
              <a:t>數值欄位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Pearson </a:t>
            </a:r>
            <a:r>
              <a:rPr lang="zh-TW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相關係數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若特徵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混合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數值欄位、類別欄位</a:t>
            </a:r>
            <a:r>
              <a:rPr lang="en-US" altLang="zh-CN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請使用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Univariate feature selection 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單變量特徵選取 </a:t>
            </a:r>
            <a:r>
              <a:rPr lang="en-US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(chi2 </a:t>
            </a:r>
            <a:r>
              <a:rPr lang="zh-TW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卡方檢定</a:t>
            </a:r>
            <a:r>
              <a:rPr lang="en-US" altLang="zh-TW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 』</a:t>
            </a:r>
            <a:endParaRPr lang="en-US" altLang="zh-TW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Filter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的使用差異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6734BD7-BC1C-42DA-89CC-38A8D8CC15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8520" y="4653136"/>
            <a:ext cx="9144000" cy="1681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244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97034" y="1052736"/>
            <a:ext cx="8856983" cy="3803104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種的特徵選取方法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建立模型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model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，計算學習後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就會幫你算出重要的特徵欄位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640403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方法：要先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 model</a:t>
            </a: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先建立模型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model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再計算學習後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就會幫你算出重要的特徵欄位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種的特徵選取方法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C46836-CF7B-4C50-871A-EC8358AF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" y="4869160"/>
            <a:ext cx="9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5238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97034" y="908720"/>
            <a:ext cx="8856983" cy="394712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注意：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不是每一種模型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model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都會幫你算出重要的特徵欄位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只有少數幾種模型有這種功能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018F893D-5A8C-4191-A57A-836E6C7DD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941168"/>
            <a:ext cx="9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15388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什麼是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Selection </a:t>
            </a: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</a:p>
        </p:txBody>
      </p:sp>
    </p:spTree>
    <p:extLst>
      <p:ext uri="{BB962C8B-B14F-4D97-AF65-F5344CB8AC3E}">
        <p14:creationId xmlns:p14="http://schemas.microsoft.com/office/powerpoint/2010/main" val="17418332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線性迴歸（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Linear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能幫你算出重要的特徵欄位的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種模型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7245092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線性迴歸（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Linear Regression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1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en-US" altLang="zh-CN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個模型，是你建立模型的首選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能幫你算出重要的特徵欄位的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種模型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67540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登入</a:t>
            </a:r>
            <a:r>
              <a:rPr lang="en-US" altLang="zh-TW" sz="6600" b="1" dirty="0"/>
              <a:t>Azure </a:t>
            </a:r>
            <a:r>
              <a:rPr lang="zh-TW" altLang="en-US" sz="6600" b="1" dirty="0"/>
              <a:t>平台</a:t>
            </a:r>
            <a:endParaRPr lang="en-US" altLang="zh-TW" sz="6600" b="1" dirty="0"/>
          </a:p>
          <a:p>
            <a:r>
              <a:rPr lang="zh-TW" altLang="en-US" sz="6600" b="1" dirty="0"/>
              <a:t>操作介面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410449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5EFAFF-6180-4728-ADEC-15A3D397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05400"/>
          </a:xfrm>
        </p:spPr>
        <p:txBody>
          <a:bodyPr>
            <a:normAutofit fontScale="92500"/>
          </a:bodyPr>
          <a:lstStyle/>
          <a:p>
            <a:r>
              <a:rPr lang="zh-TW" altLang="en-US" sz="3500" b="1" dirty="0">
                <a:effectLst/>
              </a:rPr>
              <a:t>申請免費帳號與免費額度</a:t>
            </a:r>
            <a:r>
              <a:rPr lang="zh-CN" altLang="en-US" sz="3500" b="1" dirty="0">
                <a:effectLst/>
              </a:rPr>
              <a:t>：</a:t>
            </a:r>
            <a:endParaRPr lang="en-US" altLang="zh-TW" sz="3500" b="1" dirty="0">
              <a:effectLst/>
            </a:endParaRPr>
          </a:p>
          <a:p>
            <a:r>
              <a:rPr lang="en-US" altLang="zh-TW" sz="3500" b="1" dirty="0">
                <a:effectLst/>
              </a:rPr>
              <a:t>Azure Portal </a:t>
            </a:r>
            <a:r>
              <a:rPr lang="zh-TW" altLang="en-US" sz="3500" b="1" dirty="0">
                <a:effectLst/>
              </a:rPr>
              <a:t>網址 </a:t>
            </a:r>
            <a:r>
              <a:rPr lang="en-US" altLang="zh-TW" sz="3500" b="1" dirty="0">
                <a:effectLst/>
              </a:rPr>
              <a:t>: </a:t>
            </a:r>
            <a:r>
              <a:rPr lang="en-US" altLang="zh-TW" dirty="0">
                <a:hlinkClick r:id="rId2"/>
              </a:rPr>
              <a:t>https://portal.azure.com/</a:t>
            </a:r>
            <a:endParaRPr lang="en-US" altLang="zh-TW" dirty="0"/>
          </a:p>
          <a:p>
            <a:pPr lvl="1"/>
            <a:r>
              <a:rPr lang="zh-CN" altLang="en-US" sz="3100" b="1" dirty="0">
                <a:solidFill>
                  <a:srgbClr val="7030A0"/>
                </a:solidFill>
                <a:effectLst/>
              </a:rPr>
              <a:t>請輸入學校的微軟帳號：</a:t>
            </a:r>
            <a:endParaRPr lang="en-US" altLang="zh-CN" sz="31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登入帳號：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員工編號或學號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)@cc.ntut.edu.tw</a:t>
            </a:r>
            <a:br>
              <a:rPr lang="en-US" altLang="zh-TW" sz="3200" b="1" dirty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  <a:effectLst/>
              </a:rPr>
              <a:t>登入密碼：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</a:rPr>
              <a:t>同校園入口網站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)</a:t>
            </a:r>
            <a:endParaRPr lang="en-US" altLang="zh-TW" sz="3100" b="1" dirty="0">
              <a:solidFill>
                <a:srgbClr val="7030A0"/>
              </a:solidFill>
              <a:effectLst/>
            </a:endParaRPr>
          </a:p>
          <a:p>
            <a:r>
              <a:rPr lang="zh-TW" altLang="en-US" sz="3500" b="1" dirty="0">
                <a:effectLst/>
              </a:rPr>
              <a:t>只要完成</a:t>
            </a:r>
            <a:r>
              <a:rPr lang="en-US" altLang="zh-TW" sz="3500" b="1" dirty="0">
                <a:effectLst/>
              </a:rPr>
              <a:t>Microsoft</a:t>
            </a:r>
            <a:r>
              <a:rPr lang="zh-TW" altLang="en-US" sz="3500" b="1" dirty="0">
                <a:effectLst/>
              </a:rPr>
              <a:t>帳號的開啟，不需要開啟訂閱功能，</a:t>
            </a:r>
            <a:r>
              <a:rPr lang="en-US" altLang="zh-TW" sz="3500" b="1" dirty="0">
                <a:effectLst/>
              </a:rPr>
              <a:t>Azure Machine learning</a:t>
            </a:r>
            <a:r>
              <a:rPr lang="zh-TW" altLang="en-US" sz="3500" b="1" dirty="0">
                <a:effectLst/>
              </a:rPr>
              <a:t>是其中一項免費服務，同學可以免費使用 </a:t>
            </a:r>
            <a:r>
              <a:rPr lang="en-US" altLang="zh-TW" sz="3500" b="1" dirty="0">
                <a:effectLst/>
              </a:rPr>
              <a:t>Azure </a:t>
            </a:r>
            <a:r>
              <a:rPr lang="zh-TW" altLang="en-US" sz="3500" b="1" dirty="0">
                <a:effectLst/>
              </a:rPr>
              <a:t>機器學習工作室的操作，無需支付任何費用。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1CD606-07CE-4C30-A1EE-85C377BD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免費帳號</a:t>
            </a:r>
          </a:p>
        </p:txBody>
      </p:sp>
    </p:spTree>
    <p:extLst>
      <p:ext uri="{BB962C8B-B14F-4D97-AF65-F5344CB8AC3E}">
        <p14:creationId xmlns:p14="http://schemas.microsoft.com/office/powerpoint/2010/main" val="27300004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登入</a:t>
            </a:r>
            <a:r>
              <a:rPr lang="en-US" altLang="zh-TW" sz="6600" b="1" dirty="0"/>
              <a:t>Azure </a:t>
            </a:r>
            <a:r>
              <a:rPr lang="zh-TW" altLang="en-US" sz="6600" b="1" dirty="0"/>
              <a:t>平台</a:t>
            </a:r>
            <a:endParaRPr lang="en-US" altLang="zh-TW" sz="6600" b="1" dirty="0"/>
          </a:p>
          <a:p>
            <a:r>
              <a:rPr lang="zh-TW" altLang="en-US" sz="6600" b="1" dirty="0"/>
              <a:t>操作介面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997080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B5EFAFF-6180-4728-ADEC-15A3D397E8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5105400"/>
          </a:xfrm>
        </p:spPr>
        <p:txBody>
          <a:bodyPr>
            <a:normAutofit fontScale="92500"/>
          </a:bodyPr>
          <a:lstStyle/>
          <a:p>
            <a:r>
              <a:rPr lang="zh-TW" altLang="en-US" sz="3500" b="1" dirty="0">
                <a:effectLst/>
              </a:rPr>
              <a:t>申請免費帳號與免費額度</a:t>
            </a:r>
            <a:r>
              <a:rPr lang="zh-CN" altLang="en-US" sz="3500" b="1" dirty="0">
                <a:effectLst/>
              </a:rPr>
              <a:t>：</a:t>
            </a:r>
            <a:endParaRPr lang="en-US" altLang="zh-TW" sz="3500" b="1" dirty="0">
              <a:effectLst/>
            </a:endParaRPr>
          </a:p>
          <a:p>
            <a:r>
              <a:rPr lang="en-US" altLang="zh-TW" sz="3500" b="1" dirty="0">
                <a:effectLst/>
              </a:rPr>
              <a:t>Azure Portal </a:t>
            </a:r>
            <a:r>
              <a:rPr lang="zh-TW" altLang="en-US" sz="3500" b="1" dirty="0">
                <a:effectLst/>
              </a:rPr>
              <a:t>網址 </a:t>
            </a:r>
            <a:r>
              <a:rPr lang="en-US" altLang="zh-TW" sz="3500" b="1" dirty="0">
                <a:effectLst/>
              </a:rPr>
              <a:t>: </a:t>
            </a:r>
            <a:r>
              <a:rPr lang="en-US" altLang="zh-TW" dirty="0">
                <a:hlinkClick r:id="rId2"/>
              </a:rPr>
              <a:t>https://portal.azure.com/</a:t>
            </a:r>
            <a:endParaRPr lang="en-US" altLang="zh-TW" dirty="0"/>
          </a:p>
          <a:p>
            <a:pPr lvl="1"/>
            <a:r>
              <a:rPr lang="zh-CN" altLang="en-US" sz="3100" b="1" dirty="0">
                <a:solidFill>
                  <a:srgbClr val="7030A0"/>
                </a:solidFill>
                <a:effectLst/>
              </a:rPr>
              <a:t>請輸入學校的微軟帳號：</a:t>
            </a:r>
            <a:endParaRPr lang="en-US" altLang="zh-CN" sz="3100" b="1" dirty="0">
              <a:solidFill>
                <a:srgbClr val="7030A0"/>
              </a:solidFill>
              <a:effectLst/>
            </a:endParaRPr>
          </a:p>
          <a:p>
            <a:pPr lvl="1"/>
            <a:r>
              <a:rPr lang="zh-TW" altLang="en-US" b="1" dirty="0">
                <a:solidFill>
                  <a:srgbClr val="7030A0"/>
                </a:solidFill>
                <a:effectLst/>
              </a:rPr>
              <a:t>登入帳號：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員工編號或學號</a:t>
            </a:r>
            <a:r>
              <a:rPr lang="en-US" altLang="zh-TW" b="1" dirty="0">
                <a:solidFill>
                  <a:srgbClr val="7030A0"/>
                </a:solidFill>
                <a:effectLst/>
                <a:highlight>
                  <a:srgbClr val="FFFF00"/>
                </a:highlight>
              </a:rPr>
              <a:t>)@cc.ntut.edu.tw</a:t>
            </a:r>
            <a:br>
              <a:rPr lang="en-US" altLang="zh-TW" sz="3200" b="1" dirty="0">
                <a:solidFill>
                  <a:srgbClr val="7030A0"/>
                </a:solidFill>
              </a:rPr>
            </a:br>
            <a:r>
              <a:rPr lang="zh-TW" altLang="en-US" b="1" dirty="0">
                <a:solidFill>
                  <a:srgbClr val="7030A0"/>
                </a:solidFill>
                <a:effectLst/>
              </a:rPr>
              <a:t>登入密碼：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(</a:t>
            </a:r>
            <a:r>
              <a:rPr lang="zh-TW" altLang="en-US" b="1" dirty="0">
                <a:solidFill>
                  <a:srgbClr val="7030A0"/>
                </a:solidFill>
                <a:effectLst/>
              </a:rPr>
              <a:t>同校園入口網站</a:t>
            </a:r>
            <a:r>
              <a:rPr lang="en-US" altLang="zh-TW" b="1" dirty="0">
                <a:solidFill>
                  <a:srgbClr val="7030A0"/>
                </a:solidFill>
                <a:effectLst/>
              </a:rPr>
              <a:t>)</a:t>
            </a:r>
            <a:endParaRPr lang="en-US" altLang="zh-TW" sz="3100" b="1" dirty="0">
              <a:solidFill>
                <a:srgbClr val="7030A0"/>
              </a:solidFill>
              <a:effectLst/>
            </a:endParaRPr>
          </a:p>
          <a:p>
            <a:r>
              <a:rPr lang="zh-TW" altLang="en-US" sz="3500" b="1" dirty="0">
                <a:effectLst/>
              </a:rPr>
              <a:t>只要完成</a:t>
            </a:r>
            <a:r>
              <a:rPr lang="en-US" altLang="zh-TW" sz="3500" b="1" dirty="0">
                <a:effectLst/>
              </a:rPr>
              <a:t>Microsoft</a:t>
            </a:r>
            <a:r>
              <a:rPr lang="zh-TW" altLang="en-US" sz="3500" b="1" dirty="0">
                <a:effectLst/>
              </a:rPr>
              <a:t>帳號的開啟，不需要開啟訂閱功能，</a:t>
            </a:r>
            <a:r>
              <a:rPr lang="en-US" altLang="zh-TW" sz="3500" b="1" dirty="0">
                <a:effectLst/>
              </a:rPr>
              <a:t>Azure Machine learning</a:t>
            </a:r>
            <a:r>
              <a:rPr lang="zh-TW" altLang="en-US" sz="3500" b="1" dirty="0">
                <a:effectLst/>
              </a:rPr>
              <a:t>是其中一項免費服務，同學可以免費使用 </a:t>
            </a:r>
            <a:r>
              <a:rPr lang="en-US" altLang="zh-TW" sz="3500" b="1" dirty="0">
                <a:effectLst/>
              </a:rPr>
              <a:t>Azure </a:t>
            </a:r>
            <a:r>
              <a:rPr lang="zh-TW" altLang="en-US" sz="3500" b="1" dirty="0">
                <a:effectLst/>
              </a:rPr>
              <a:t>機器學習工作室的操作，無需支付任何費用。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1CD606-07CE-4C30-A1EE-85C377BD73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</a:t>
            </a:r>
            <a:r>
              <a:rPr lang="zh-TW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免費帳號</a:t>
            </a:r>
          </a:p>
        </p:txBody>
      </p:sp>
    </p:spTree>
    <p:extLst>
      <p:ext uri="{BB962C8B-B14F-4D97-AF65-F5344CB8AC3E}">
        <p14:creationId xmlns:p14="http://schemas.microsoft.com/office/powerpoint/2010/main" val="320982820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effectLst/>
              </a:rPr>
              <a:t>(2).</a:t>
            </a:r>
            <a:r>
              <a:rPr lang="zh-CN" altLang="en-US" sz="4400" b="1" dirty="0">
                <a:effectLst/>
              </a:rPr>
              <a:t>新版</a:t>
            </a:r>
            <a:r>
              <a:rPr lang="en-US" altLang="zh-CN" sz="4400" b="1" dirty="0">
                <a:effectLst/>
              </a:rPr>
              <a:t>: Azure ML</a:t>
            </a:r>
          </a:p>
          <a:p>
            <a:pPr lvl="1"/>
            <a:r>
              <a:rPr lang="zh-CN" altLang="en-US" sz="3200" b="1" dirty="0">
                <a:effectLst/>
              </a:rPr>
              <a:t>新版網址：</a:t>
            </a:r>
            <a:r>
              <a:rPr lang="en-US" altLang="zh-CN" sz="2000" b="1" dirty="0">
                <a:effectLst/>
                <a:hlinkClick r:id="rId2"/>
              </a:rPr>
              <a:t>https://azure.microsoft.com/zh-tw/free/</a:t>
            </a:r>
            <a:endParaRPr lang="en-US" altLang="zh-CN" sz="2000" b="1" dirty="0">
              <a:effectLst/>
            </a:endParaRPr>
          </a:p>
          <a:p>
            <a:pPr lvl="1"/>
            <a:r>
              <a:rPr lang="zh-CN" altLang="en-US" sz="3200" b="1" dirty="0">
                <a:effectLst/>
              </a:rPr>
              <a:t>由</a:t>
            </a:r>
            <a:r>
              <a:rPr lang="en-US" altLang="zh-CN" sz="3200" b="1" dirty="0">
                <a:effectLst/>
              </a:rPr>
              <a:t>『Azure</a:t>
            </a:r>
            <a:r>
              <a:rPr lang="zh-CN" altLang="en-US" sz="3200" b="1" dirty="0">
                <a:effectLst/>
              </a:rPr>
              <a:t>雲端</a:t>
            </a:r>
            <a:r>
              <a:rPr lang="en-US" altLang="zh-CN" sz="3200" b="1" dirty="0">
                <a:effectLst/>
              </a:rPr>
              <a:t>』</a:t>
            </a:r>
            <a:r>
              <a:rPr lang="zh-CN" altLang="en-US" sz="3200" b="1" dirty="0">
                <a:effectLst/>
              </a:rPr>
              <a:t>官網登入，選擇服務：</a:t>
            </a:r>
            <a:r>
              <a:rPr lang="en-US" altLang="zh-CN" sz="3200" b="1" dirty="0">
                <a:effectLst/>
              </a:rPr>
              <a:t>Azure ML</a:t>
            </a:r>
          </a:p>
          <a:p>
            <a:r>
              <a:rPr lang="zh-TW" altLang="en-US" b="1" dirty="0">
                <a:effectLst/>
              </a:rPr>
              <a:t>平台登入建議使用</a:t>
            </a:r>
            <a:r>
              <a:rPr lang="en-US" altLang="zh-TW" b="1" dirty="0">
                <a:effectLst/>
              </a:rPr>
              <a:t>Google Chrome, Microsoft Edge </a:t>
            </a:r>
            <a:r>
              <a:rPr lang="zh-TW" altLang="en-US" b="1" dirty="0">
                <a:effectLst/>
              </a:rPr>
              <a:t>瀏覽器。</a:t>
            </a:r>
            <a:endParaRPr lang="en-US" altLang="zh-TW" b="1" dirty="0">
              <a:effectLst/>
            </a:endParaRPr>
          </a:p>
          <a:p>
            <a:r>
              <a:rPr lang="zh-TW" altLang="en-US" b="1" dirty="0">
                <a:effectLst/>
              </a:rPr>
              <a:t>若使用其他瀏覽器</a:t>
            </a:r>
            <a:r>
              <a:rPr lang="en-US" altLang="zh-TW" b="1" dirty="0">
                <a:effectLst/>
              </a:rPr>
              <a:t>IE</a:t>
            </a:r>
            <a:r>
              <a:rPr lang="zh-TW" altLang="en-US" b="1" dirty="0">
                <a:effectLst/>
              </a:rPr>
              <a:t>、</a:t>
            </a:r>
            <a:r>
              <a:rPr lang="en-US" altLang="zh-TW" b="1" dirty="0" err="1">
                <a:effectLst/>
              </a:rPr>
              <a:t>firefox</a:t>
            </a:r>
            <a:r>
              <a:rPr lang="zh-TW" altLang="en-US" b="1" dirty="0">
                <a:effectLst/>
              </a:rPr>
              <a:t>、</a:t>
            </a:r>
            <a:r>
              <a:rPr lang="en-US" altLang="zh-TW" b="1" dirty="0">
                <a:effectLst/>
              </a:rPr>
              <a:t>Safari </a:t>
            </a:r>
            <a:r>
              <a:rPr lang="zh-TW" altLang="en-US" b="1" dirty="0">
                <a:effectLst/>
              </a:rPr>
              <a:t>可能會遇到顯示不出頁面與老師相同的頁面，請先切換為建議瀏覽器，試試看功能是否能正常顯示。</a:t>
            </a:r>
            <a:endParaRPr lang="zh-TW" altLang="en-US" dirty="0"/>
          </a:p>
          <a:p>
            <a:pPr lvl="1"/>
            <a:endParaRPr lang="en-US" altLang="zh-TW" sz="3200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登入新版</a:t>
            </a:r>
            <a:r>
              <a:rPr lang="en-US" altLang="zh-TW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Azure 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ML </a:t>
            </a: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平台</a:t>
            </a:r>
            <a:endParaRPr lang="en-US" altLang="zh-TW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268290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D4FD241-E186-4E34-B17F-BB805B912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A7DE7AC1-3AB6-41AB-88B6-8DE6E7346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CCBD057-41C4-470B-BDC8-B35DF781E9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9" y="209952"/>
            <a:ext cx="8904762" cy="64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44558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587080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6600" b="1" dirty="0"/>
              <a:t>使用 </a:t>
            </a:r>
            <a:r>
              <a:rPr lang="en-US" altLang="zh-TW" sz="6600" b="1" dirty="0"/>
              <a:t>AML </a:t>
            </a:r>
            <a:r>
              <a:rPr lang="zh-TW" altLang="en-US" sz="6600" b="1" dirty="0"/>
              <a:t>的第一步</a:t>
            </a:r>
            <a:endParaRPr lang="en-US" altLang="zh-TW" sz="6600" b="1" dirty="0"/>
          </a:p>
          <a:p>
            <a:r>
              <a:rPr lang="zh-CN" altLang="en-US" sz="6600" b="1" dirty="0"/>
              <a:t>使用已經建立的</a:t>
            </a:r>
            <a:r>
              <a:rPr lang="en-US" altLang="zh-CN" sz="6600" b="1" dirty="0"/>
              <a:t>W</a:t>
            </a:r>
            <a:r>
              <a:rPr lang="en-US" altLang="zh-TW" sz="6600" b="1" dirty="0"/>
              <a:t>orkspace</a:t>
            </a:r>
          </a:p>
          <a:p>
            <a:r>
              <a:rPr lang="en-US" altLang="zh-CN" sz="4800" b="1" dirty="0">
                <a:solidFill>
                  <a:srgbClr val="C00000"/>
                </a:solidFill>
              </a:rPr>
              <a:t>AML02</a:t>
            </a:r>
            <a:endParaRPr lang="zh-TW" altLang="en-US" sz="4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6772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C99D619-2B51-4A57-A905-6A6A2BE266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780" y="1412776"/>
            <a:ext cx="8687707" cy="4525963"/>
          </a:xfrm>
        </p:spPr>
        <p:txBody>
          <a:bodyPr/>
          <a:lstStyle/>
          <a:p>
            <a:r>
              <a:rPr lang="en-US" altLang="zh-CN" dirty="0"/>
              <a:t>+New</a:t>
            </a:r>
            <a:r>
              <a:rPr lang="zh-CN" altLang="en-US" dirty="0"/>
              <a:t>：沒有</a:t>
            </a:r>
            <a:r>
              <a:rPr lang="en-US" altLang="zh-CN" dirty="0" err="1"/>
              <a:t>experimen</a:t>
            </a:r>
            <a:r>
              <a:rPr lang="en-US" altLang="zh-CN" dirty="0">
                <a:sym typeface="Wingdings" panose="05000000000000000000" pitchFamily="2" charset="2"/>
              </a:rPr>
              <a:t> pipeline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6DB9D21-ABF5-4309-8DF0-2D304D9C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建立一個流程圖方式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(pipeline)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的模型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類似舊版的流程圖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44D43F4-60F9-4E44-B22F-25B0170E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6832"/>
            <a:ext cx="9144000" cy="5104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643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05400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r>
              <a:rPr lang="en-US" altLang="zh-CN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：可以先進行預測（</a:t>
            </a:r>
            <a:r>
              <a:rPr lang="zh-CN" altLang="en-US" sz="4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預測下週銷量）</a:t>
            </a:r>
            <a:endParaRPr lang="en-US" altLang="zh-CN" sz="46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用途</a:t>
            </a:r>
            <a:r>
              <a:rPr lang="en-US" altLang="zh-CN" sz="46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能夠看出</a:t>
            </a:r>
            <a:r>
              <a:rPr lang="en-US" altLang="zh-CN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影響銷量，關鍵的參數</a:t>
            </a:r>
            <a:r>
              <a:rPr lang="en-US" altLang="zh-CN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4800" b="1" dirty="0">
                <a:solidFill>
                  <a:srgbClr val="7030A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是哪一個？</a:t>
            </a:r>
            <a:endParaRPr lang="en-US" altLang="zh-CN" sz="4800" b="1" dirty="0">
              <a:solidFill>
                <a:srgbClr val="7030A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8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也就是找出影響銷量，最重要的因素</a:t>
            </a:r>
            <a:endParaRPr lang="en-US" altLang="zh-CN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TW" sz="48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所以學</a:t>
            </a:r>
            <a:r>
              <a:rPr lang="en-US" altLang="zh-CN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CN" altLang="en-US" sz="4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的好處是：</a:t>
            </a:r>
            <a:endParaRPr lang="en-US" altLang="zh-CN" sz="4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在預測過程中，可以找出影響銷量的</a:t>
            </a:r>
            <a:r>
              <a:rPr lang="en-US" altLang="zh-CN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舉例</a:t>
            </a:r>
            <a:r>
              <a:rPr lang="en-US" altLang="zh-CN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CN" altLang="en-US" sz="4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關鍵因子，這個很重要</a:t>
            </a:r>
            <a:endParaRPr lang="zh-TW" altLang="en-US" sz="4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為什麼要學數據的人工智慧？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83391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252536" y="1412776"/>
            <a:ext cx="9144000" cy="5429200"/>
          </a:xfrm>
        </p:spPr>
        <p:txBody>
          <a:bodyPr>
            <a:normAutofit/>
          </a:bodyPr>
          <a:lstStyle/>
          <a:p>
            <a:pPr lvl="1"/>
            <a:endParaRPr lang="en-US" altLang="zh-TW" sz="3200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9036496" cy="1265238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pipeline/designer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draft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AML-12-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特徵選取</a:t>
            </a:r>
            <a:endParaRPr lang="zh-TW" altLang="en-US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302D0E57-5D6A-44E2-B6C5-34AEBC6D67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5475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61336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E968ED3C-EBBB-4001-BD7B-3E2A5B5BB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994EEB5-9917-45DA-A4BD-0575A42DF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792810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建立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pipeline/designer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draft</a:t>
            </a:r>
            <a:r>
              <a:rPr lang="zh-CN" altLang="en-US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草稿</a:t>
            </a:r>
            <a:b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標題：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AML-12-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特徵選取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A45DBB0-AC00-4300-BB84-89E57CCF28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18" y="1036138"/>
            <a:ext cx="8561563" cy="582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706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讀入汽車價格資料集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</a:p>
          <a:p>
            <a:r>
              <a:rPr lang="en-US" altLang="zh-TW" sz="3500" b="1" dirty="0"/>
              <a:t>Automobile price data (Raw)</a:t>
            </a:r>
            <a:endParaRPr lang="en-US" altLang="zh-TW" sz="7800" b="1" dirty="0"/>
          </a:p>
        </p:txBody>
      </p:sp>
    </p:spTree>
    <p:extLst>
      <p:ext uri="{BB962C8B-B14F-4D97-AF65-F5344CB8AC3E}">
        <p14:creationId xmlns:p14="http://schemas.microsoft.com/office/powerpoint/2010/main" val="312646690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dataset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TW" sz="3200" dirty="0"/>
              <a:t> </a:t>
            </a:r>
            <a:r>
              <a:rPr lang="en-US" altLang="zh-TW" b="1" dirty="0">
                <a:effectLst/>
              </a:rPr>
              <a:t>Automobile price data (Raw)</a:t>
            </a:r>
            <a:endParaRPr lang="en-US" altLang="zh-CN" b="1" dirty="0">
              <a:effectLst/>
            </a:endParaRPr>
          </a:p>
          <a:p>
            <a:pPr lvl="1"/>
            <a:endParaRPr lang="en-US" altLang="zh-TW" b="1" dirty="0"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汽車價格資料集：</a:t>
            </a:r>
            <a:r>
              <a:rPr lang="en-US" altLang="zh-TW" sz="4800" dirty="0"/>
              <a:t> </a:t>
            </a:r>
            <a:br>
              <a:rPr lang="en-US" altLang="zh-TW" sz="4800" dirty="0"/>
            </a:br>
            <a:r>
              <a:rPr lang="en-US" altLang="zh-TW" b="1" dirty="0">
                <a:effectLst/>
              </a:rPr>
              <a:t>Automobile price data (Raw)</a:t>
            </a:r>
            <a:endParaRPr lang="zh-TW" altLang="en-US" sz="4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86ACC4E-129D-49D9-9EA5-33353E85A4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095" y="2386228"/>
            <a:ext cx="6323809" cy="3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1305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特徵選取的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種練習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226079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種特徵選取：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correlation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869988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Based 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Featrue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Selection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注意：它是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單變量分析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要指定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哪個變數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的關聯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種特徵選取：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correlation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A1A778F-1FDA-4588-BE31-8FCD2E60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4367207"/>
            <a:ext cx="9144000" cy="178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260186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Based 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Featrue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Selection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Correlation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3558073-A0FC-4EE8-BAF3-040A5BC233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708" y="2172267"/>
            <a:ext cx="7361905" cy="453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6736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Based 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Featrue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Selection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Correlation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挑出</a:t>
            </a:r>
            <a:r>
              <a:rPr lang="en-US" altLang="zh-CN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個最重要特徵欄位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A344397-80B4-4086-B4B2-3977FEE019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3064946"/>
            <a:ext cx="3342857" cy="3638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6098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340768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要先建立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experiment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名稱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結果：挑選出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個重要特徵欄位，都是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數值欄位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，文字欄位不見了</a:t>
            </a:r>
            <a:endParaRPr lang="en-US" altLang="zh-CN" sz="24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， 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submit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preview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38963244-35A1-4A40-8FEF-15BEE3F632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3" y="3212976"/>
            <a:ext cx="2409524" cy="2495238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553D9B73-77D7-417F-A740-AF18C9D23D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0667" y="2492896"/>
            <a:ext cx="5533333" cy="45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57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B1B636C4-B3D5-4B7F-B9ED-1F84D7B79A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600200"/>
            <a:ext cx="8864098" cy="5105400"/>
          </a:xfrm>
        </p:spPr>
        <p:txBody>
          <a:bodyPr>
            <a:normAutofit/>
          </a:bodyPr>
          <a:lstStyle/>
          <a:p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影響客戶價值度的參數</a:t>
            </a:r>
            <a:r>
              <a:rPr lang="en-US" altLang="zh-CN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R,F,M</a:t>
            </a:r>
            <a:r>
              <a:rPr lang="zh-CN" altLang="en-US" sz="36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的權重</a:t>
            </a:r>
            <a:endParaRPr lang="zh-TW" altLang="en-US" sz="3600" b="1" dirty="0">
              <a:solidFill>
                <a:srgbClr val="7030A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3FF091A-9CBF-49D3-A6F1-84D27CEC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152400"/>
            <a:ext cx="8864098" cy="1265238"/>
          </a:xfrm>
        </p:spPr>
        <p:txBody>
          <a:bodyPr>
            <a:noAutofit/>
          </a:bodyPr>
          <a:lstStyle/>
          <a:p>
            <a:r>
              <a:rPr lang="zh-CN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預測型資料分析：可以找到影響力大的參數</a:t>
            </a:r>
            <a:endParaRPr lang="zh-TW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89D056F1-8CE1-484D-80B8-5A3EBEC305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135781"/>
            <a:ext cx="7485714" cy="47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901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72C7E573-AAE7-4D1E-8536-5240D6E612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CF204B8-14DD-40EC-8635-97D92C7FD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8686800" cy="1265238"/>
          </a:xfrm>
        </p:spPr>
        <p:txBody>
          <a:bodyPr>
            <a:normAutofit/>
          </a:bodyPr>
          <a:lstStyle/>
          <a:p>
            <a:r>
              <a:rPr lang="zh-CN" altLang="en-US" sz="3200" b="1" dirty="0"/>
              <a:t>方法</a:t>
            </a:r>
            <a:r>
              <a:rPr lang="en-US" altLang="zh-CN" sz="3200" b="1" dirty="0"/>
              <a:t>1</a:t>
            </a:r>
            <a:r>
              <a:rPr lang="zh-CN" altLang="en-US" sz="3200" b="1" dirty="0"/>
              <a:t>看</a:t>
            </a:r>
            <a:br>
              <a:rPr lang="en-US" altLang="zh-CN" sz="3200" b="1" dirty="0"/>
            </a:br>
            <a:r>
              <a:rPr lang="en-US" altLang="zh-CN" sz="3200" b="1" dirty="0" err="1"/>
              <a:t>featrure</a:t>
            </a:r>
            <a:r>
              <a:rPr lang="en-US" altLang="zh-CN" sz="3200" b="1" dirty="0"/>
              <a:t> importance</a:t>
            </a:r>
            <a:endParaRPr lang="zh-TW" altLang="en-US" sz="3200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676F71E-9067-4CA0-B550-26B30EA571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2338" y="129095"/>
            <a:ext cx="4394158" cy="873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724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結果：挑選出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個最重要特徵欄位，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，其它欄位的關聯係數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文字欄位係數為</a:t>
            </a:r>
            <a:r>
              <a:rPr lang="en-US" altLang="zh-CN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 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submit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preview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A29281-A781-46BA-BCA0-AD00B426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0801" y="2484729"/>
            <a:ext cx="4684228" cy="2467336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A28B83A-F0FC-415E-A903-BCB261B95F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89" y="5102828"/>
            <a:ext cx="9144000" cy="1638119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6E990BED-1E22-41CA-82E6-0D62592D9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6617" y="2484730"/>
            <a:ext cx="5327383" cy="253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319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correlation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的特徵選取，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只會挑出數值欄位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，有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0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～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的係數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文字欄位全部沒有係數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(0)</a:t>
            </a: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結論：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A28B83A-F0FC-415E-A903-BCB261B95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89" y="5102828"/>
            <a:ext cx="9144000" cy="1638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76791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種特徵選取：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 squared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598814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Based 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Featrue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Selection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注意：它是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單變量分析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要指定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哪個變數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的關聯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種特徵選取：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 squared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5BAE925-6BE5-47CC-9D58-D55C27F30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52900"/>
            <a:ext cx="9142857" cy="17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2057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8106" y="876300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使用：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Based </a:t>
            </a:r>
            <a:r>
              <a:rPr lang="en-US" altLang="zh-CN" sz="32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Featrue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Selection</a:t>
            </a: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指定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Chi Squared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模型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查看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28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全部的變數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en-US" altLang="zh-CN" sz="2800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關聯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挑出</a:t>
            </a:r>
            <a:r>
              <a:rPr lang="en-US" altLang="zh-CN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28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個最重要特徵欄位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EA23DCC4-1E0A-4039-BADE-6416C71BD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2085" y="2968560"/>
            <a:ext cx="7323809" cy="376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278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結果：挑選出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個最重要特徵欄位，混合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數值欄位，文字欄位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br>
              <a:rPr lang="en-US" altLang="zh-CN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submit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preview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980F5BC0-8A90-4215-8C4E-D1C2828715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14" y="2636912"/>
            <a:ext cx="3171429" cy="34000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8A4DA7B6-D9EE-42D2-86CF-3EC38E2D5E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024" y="2492896"/>
            <a:ext cx="5853976" cy="436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86252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A8134497-9822-41F5-8DD5-D940750D69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28800"/>
            <a:ext cx="8229600" cy="4525963"/>
          </a:xfrm>
        </p:spPr>
        <p:txBody>
          <a:bodyPr/>
          <a:lstStyle/>
          <a:p>
            <a:r>
              <a:rPr lang="zh-CN" altLang="en-US" b="1" dirty="0"/>
              <a:t>看</a:t>
            </a:r>
            <a:r>
              <a:rPr lang="en-US" altLang="zh-CN" b="1" dirty="0"/>
              <a:t>feature importance</a:t>
            </a:r>
          </a:p>
          <a:p>
            <a:r>
              <a:rPr lang="en-US" altLang="zh-CN" b="1" dirty="0"/>
              <a:t>tab</a:t>
            </a:r>
            <a:endParaRPr lang="zh-TW" altLang="en-US" b="1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97D24A9C-F4FA-440B-A3B1-A14543EE13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挑選出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最重要特徵欄位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E5FBD620-E9CF-4D82-ACEC-F141B748F9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7904" y="-243408"/>
            <a:ext cx="5436096" cy="961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4153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結果：挑選出</a:t>
            </a:r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個重要特徵欄位，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若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為</a:t>
            </a:r>
            <a:r>
              <a:rPr lang="en-US" altLang="zh-CN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，其它欄位的關聯係數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CN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文字欄位也有係數</a:t>
            </a:r>
            <a:endParaRPr lang="en-US" altLang="zh-CN" sz="28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b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o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submit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preview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1A29281-A781-46BA-BCA0-AD00B426C7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84729"/>
            <a:ext cx="4684228" cy="2467336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BD0AB034-CD7F-4948-B29B-4E66B895A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4544" y="4856725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14099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484784"/>
            <a:ext cx="8964488" cy="51054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Chi Squared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的特徵選取，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會同時挑出</a:t>
            </a:r>
            <a:r>
              <a:rPr lang="en-US" altLang="zh-CN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數值欄位，文字欄</a:t>
            </a:r>
            <a:r>
              <a:rPr lang="en-US" altLang="zh-CN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』</a:t>
            </a:r>
          </a:p>
          <a:p>
            <a:pPr lvl="1"/>
            <a:r>
              <a:rPr lang="en-US" altLang="zh-CN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price=1</a:t>
            </a:r>
          </a:p>
          <a:p>
            <a:pPr lvl="1"/>
            <a:r>
              <a:rPr lang="zh-CN" altLang="en-US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其它欄位係數</a:t>
            </a:r>
            <a:r>
              <a:rPr lang="en-US" altLang="zh-CN" sz="40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&gt;1</a:t>
            </a:r>
            <a:endParaRPr lang="en-US" altLang="zh-CN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結論：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D65DA634-FA10-4E18-9942-79DF9CE6E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3136"/>
            <a:ext cx="914400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48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23528" y="1412776"/>
            <a:ext cx="8971906" cy="4032448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這種技術在人工智慧領域稱為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Feature Selection </a:t>
            </a: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</a:p>
        </p:txBody>
      </p:sp>
    </p:spTree>
    <p:extLst>
      <p:ext uri="{BB962C8B-B14F-4D97-AF65-F5344CB8AC3E}">
        <p14:creationId xmlns:p14="http://schemas.microsoft.com/office/powerpoint/2010/main" val="89876130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看資料的缺值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個方法：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summarize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8798712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看資料集的摘要</a:t>
            </a:r>
            <a:b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summarize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40FDF95-A488-488A-9BBC-3C97B5A33F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5743" y="1554334"/>
            <a:ext cx="9144000" cy="545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81651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676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看資料的</a:t>
            </a:r>
            <a:r>
              <a:rPr lang="zh-CN" altLang="en-US" sz="5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缺值</a:t>
            </a:r>
            <a:b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CN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CN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：看</a:t>
            </a:r>
            <a:r>
              <a:rPr lang="en-US" altLang="zh-CN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summarize</a:t>
            </a:r>
            <a:endParaRPr lang="zh-TW" altLang="en-US" sz="3200" b="1" dirty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77CD321-BEF4-4444-9A0F-E0A91AECF7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5816" y="1417638"/>
            <a:ext cx="6228184" cy="5904656"/>
          </a:xfrm>
          <a:prstGeom prst="rect">
            <a:avLst/>
          </a:prstGeom>
        </p:spPr>
      </p:pic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1ED343E7-B600-4F1A-BDAA-BD671536A431}"/>
              </a:ext>
            </a:extLst>
          </p:cNvPr>
          <p:cNvSpPr txBox="1">
            <a:spLocks/>
          </p:cNvSpPr>
          <p:nvPr/>
        </p:nvSpPr>
        <p:spPr>
          <a:xfrm>
            <a:off x="0" y="1782762"/>
            <a:ext cx="9144000" cy="54292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2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24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每個欄位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資料數不同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表示有些欄位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3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有缺值</a:t>
            </a:r>
            <a:endParaRPr lang="en-US" altLang="zh-TW" sz="32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9300780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82676"/>
          </a:xfrm>
        </p:spPr>
        <p:txBody>
          <a:bodyPr>
            <a:noAutofit/>
          </a:bodyPr>
          <a:lstStyle/>
          <a:p>
            <a:pPr algn="ctr"/>
            <a:r>
              <a:rPr lang="zh-CN" altLang="en-US" sz="5400" b="1" dirty="0">
                <a:latin typeface="微軟正黑體" pitchFamily="34" charset="-120"/>
                <a:ea typeface="微軟正黑體" pitchFamily="34" charset="-120"/>
              </a:rPr>
              <a:t>看資料的</a:t>
            </a:r>
            <a:r>
              <a:rPr lang="zh-CN" altLang="en-US" sz="54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缺值</a:t>
            </a:r>
            <a:br>
              <a:rPr lang="en-US" altLang="zh-CN" sz="54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CN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方法</a:t>
            </a:r>
            <a:r>
              <a:rPr lang="en-US" altLang="zh-CN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CN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：在網頁搜尋</a:t>
            </a:r>
            <a:r>
              <a:rPr lang="en-US" altLang="zh-CN" sz="3200" b="1" dirty="0" err="1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Ctrl+F</a:t>
            </a:r>
            <a:r>
              <a:rPr lang="zh-CN" altLang="en-US" sz="3200" b="1" dirty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：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NAN</a:t>
            </a:r>
            <a:endParaRPr lang="zh-TW" altLang="en-US" sz="3200" b="1" dirty="0">
              <a:solidFill>
                <a:srgbClr val="FF0000"/>
              </a:solidFill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6" name="內容版面配置區 1">
            <a:extLst>
              <a:ext uri="{FF2B5EF4-FFF2-40B4-BE49-F238E27FC236}">
                <a16:creationId xmlns:a16="http://schemas.microsoft.com/office/drawing/2014/main" id="{1ED343E7-B600-4F1A-BDAA-BD671536A431}"/>
              </a:ext>
            </a:extLst>
          </p:cNvPr>
          <p:cNvSpPr txBox="1">
            <a:spLocks/>
          </p:cNvSpPr>
          <p:nvPr/>
        </p:nvSpPr>
        <p:spPr>
          <a:xfrm>
            <a:off x="0" y="1782762"/>
            <a:ext cx="9144000" cy="5429200"/>
          </a:xfrm>
          <a:prstGeom prst="rect">
            <a:avLst/>
          </a:prstGeom>
        </p:spPr>
        <p:txBody>
          <a:bodyPr vert="horz" rtlCol="0">
            <a:normAutofit/>
          </a:bodyPr>
          <a:lstStyle>
            <a:lvl1pPr marL="342900" indent="-342900" algn="l" rtl="0" eaLnBrk="1" latinLnBrk="0" hangingPunct="1">
              <a:spcBef>
                <a:spcPct val="20000"/>
              </a:spcBef>
              <a:spcAft>
                <a:spcPts val="400"/>
              </a:spcAft>
              <a:buFont typeface="Arial"/>
              <a:buChar char="•"/>
              <a:defRPr lang="zh-TW" sz="2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ct val="20000"/>
              </a:spcBef>
              <a:buFont typeface="Arial"/>
              <a:buChar char="–"/>
              <a:defRPr lang="zh-TW" sz="24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ct val="20000"/>
              </a:spcBef>
              <a:buFont typeface="Arial"/>
              <a:buChar char="–"/>
              <a:defRPr lang="zh-TW"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ct val="20000"/>
              </a:spcBef>
              <a:buFont typeface="Arial"/>
              <a:buChar char="»"/>
              <a:defRPr lang="zh-TW" sz="1800" kern="1200">
                <a:solidFill>
                  <a:schemeClr val="tx1"/>
                </a:solidFill>
                <a:effectLst>
                  <a:outerShdw blurRad="50800" dist="50800" dir="2700000" algn="tl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zh-TW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NAN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表示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3600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有缺值</a:t>
            </a:r>
            <a:endParaRPr lang="en-US" altLang="zh-TW" sz="32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3E1F50F1-FA3C-4081-A005-C21083AED2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1449032"/>
            <a:ext cx="6028118" cy="5408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84226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若有缺值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模型學習訓練會出現錯誤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769607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011016"/>
          </a:xfrm>
        </p:spPr>
        <p:txBody>
          <a:bodyPr>
            <a:normAutofit/>
          </a:bodyPr>
          <a:lstStyle/>
          <a:p>
            <a:r>
              <a:rPr lang="en-US" altLang="zh-TW" sz="6600" b="1" dirty="0" err="1">
                <a:latin typeface="微軟正黑體" pitchFamily="34" charset="-120"/>
                <a:ea typeface="微軟正黑體" pitchFamily="34" charset="-120"/>
              </a:rPr>
              <a:t>CleanMissingData</a:t>
            </a:r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填補缺值</a:t>
            </a:r>
          </a:p>
        </p:txBody>
      </p:sp>
    </p:spTree>
    <p:extLst>
      <p:ext uri="{BB962C8B-B14F-4D97-AF65-F5344CB8AC3E}">
        <p14:creationId xmlns:p14="http://schemas.microsoft.com/office/powerpoint/2010/main" val="34388848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C45B193-9A19-4359-BDDB-F4983745A6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600200"/>
            <a:ext cx="8507288" cy="5105400"/>
          </a:xfrm>
        </p:spPr>
        <p:txBody>
          <a:bodyPr>
            <a:normAutofit/>
          </a:bodyPr>
          <a:lstStyle/>
          <a:p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原則</a:t>
            </a:r>
            <a:r>
              <a:rPr lang="en-US" altLang="zh-CN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：有缺值欄位，就全部刪除列</a:t>
            </a:r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CF4455C6-149E-49E2-807B-6B7230AB2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zh-CN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填補缺值的原則，方法</a:t>
            </a:r>
            <a:r>
              <a:rPr lang="en-US" altLang="zh-CN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5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1483B0D-82C4-4736-B930-87CBED5D61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763" y="2420888"/>
            <a:ext cx="9144000" cy="4094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3830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種特徵選取：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後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顯示最要要的特徵欄位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151216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線性迴歸（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Linear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能幫你算出重要的特徵欄位的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種模型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6371189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線性迴歸（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Linear Regression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1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en-US" altLang="zh-CN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個模型，是你建立模型的首選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能幫你算出重要的特徵欄位的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種模型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741931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611928" y="1570112"/>
            <a:ext cx="8136535" cy="3659088"/>
          </a:xfrm>
        </p:spPr>
        <p:txBody>
          <a:bodyPr>
            <a:normAutofit/>
          </a:bodyPr>
          <a:lstStyle/>
          <a:p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計算常遇到的問題</a:t>
            </a:r>
            <a:r>
              <a:rPr lang="en-US" altLang="zh-TW" sz="6600" b="1" dirty="0">
                <a:latin typeface="微軟正黑體" pitchFamily="34" charset="-120"/>
                <a:ea typeface="微軟正黑體" pitchFamily="34" charset="-120"/>
              </a:rPr>
              <a:t> </a:t>
            </a:r>
          </a:p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特徵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欄位太多</a:t>
            </a:r>
            <a:endParaRPr lang="zh-TW" altLang="en-US" sz="66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574018751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方法：要先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 model</a:t>
            </a: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先建立模型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model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再計算學習後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就會幫你算出重要的特徵欄位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種的特徵選取方法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model based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C46836-CF7B-4C50-871A-EC8358AF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" y="4869160"/>
            <a:ext cx="9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04313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947120"/>
          </a:xfrm>
        </p:spPr>
        <p:txBody>
          <a:bodyPr>
            <a:normAutofit fontScale="92500" lnSpcReduction="10000"/>
          </a:bodyPr>
          <a:lstStyle/>
          <a:p>
            <a:r>
              <a:rPr lang="zh-CN" altLang="en-US" sz="6600" b="1" dirty="0"/>
              <a:t>加入</a:t>
            </a:r>
            <a:r>
              <a:rPr lang="en-US" altLang="zh-CN" sz="6600" b="1" dirty="0"/>
              <a:t>1</a:t>
            </a:r>
            <a:r>
              <a:rPr lang="zh-CN" altLang="en-US" sz="6600" b="1" dirty="0"/>
              <a:t>個</a:t>
            </a:r>
            <a:endParaRPr lang="en-US" altLang="zh-CN" sz="6600" b="1" dirty="0"/>
          </a:p>
          <a:p>
            <a:r>
              <a:rPr lang="en-US" altLang="zh-CN" sz="6600" b="1" dirty="0"/>
              <a:t>Edit </a:t>
            </a:r>
            <a:r>
              <a:rPr lang="en-US" altLang="zh-CN" sz="6600" b="1" dirty="0" err="1"/>
              <a:t>MetaDatas</a:t>
            </a:r>
            <a:r>
              <a:rPr lang="zh-CN" altLang="en-US" sz="6600" b="1" dirty="0"/>
              <a:t>元件來修改欄位型態</a:t>
            </a:r>
            <a:endParaRPr lang="en-US" altLang="zh-CN" sz="6600" b="1" dirty="0"/>
          </a:p>
          <a:p>
            <a:r>
              <a:rPr lang="zh-CN" altLang="en-US" sz="5200" b="1" dirty="0">
                <a:solidFill>
                  <a:srgbClr val="C00000"/>
                </a:solidFill>
              </a:rPr>
              <a:t>設定類別格式</a:t>
            </a:r>
            <a:r>
              <a:rPr lang="en-US" altLang="zh-CN" sz="5200" b="1" dirty="0">
                <a:solidFill>
                  <a:srgbClr val="C00000"/>
                </a:solidFill>
              </a:rPr>
              <a:t>category</a:t>
            </a:r>
          </a:p>
        </p:txBody>
      </p:sp>
    </p:spTree>
    <p:extLst>
      <p:ext uri="{BB962C8B-B14F-4D97-AF65-F5344CB8AC3E}">
        <p14:creationId xmlns:p14="http://schemas.microsoft.com/office/powerpoint/2010/main" val="19579060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加入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sz="48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元件來修改欄位型態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edit</a:t>
            </a:r>
            <a:r>
              <a:rPr lang="en-US" altLang="zh-CN" dirty="0">
                <a:sym typeface="Wingdings" panose="05000000000000000000" pitchFamily="2" charset="2"/>
              </a:rPr>
              <a:t>  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Edit 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MetaDatas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CN" dirty="0">
                <a:sym typeface="Wingdings" panose="05000000000000000000" pitchFamily="2" charset="2"/>
              </a:rPr>
              <a:t></a:t>
            </a:r>
            <a:r>
              <a:rPr lang="zh-CN" altLang="en-US" dirty="0">
                <a:sym typeface="Wingdings" panose="05000000000000000000" pitchFamily="2" charset="2"/>
              </a:rPr>
              <a:t>拖曵</a:t>
            </a:r>
            <a:r>
              <a:rPr lang="en-US" altLang="zh-CN" dirty="0">
                <a:sym typeface="Wingdings" panose="05000000000000000000" pitchFamily="2" charset="2"/>
              </a:rPr>
              <a:t>1</a:t>
            </a:r>
            <a:r>
              <a:rPr lang="zh-CN" altLang="en-US" dirty="0">
                <a:sym typeface="Wingdings" panose="05000000000000000000" pitchFamily="2" charset="2"/>
              </a:rPr>
              <a:t>個</a:t>
            </a:r>
            <a:endParaRPr lang="zh-TW" altLang="en-US" dirty="0"/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B907DB25-A93B-4DF8-B913-1E1FCA163E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4864"/>
            <a:ext cx="9237318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4546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2276872"/>
            <a:ext cx="8748463" cy="3600400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把</a:t>
            </a:r>
            <a:r>
              <a:rPr lang="en-US" altLang="zh-CN" sz="5400" b="1" dirty="0"/>
              <a:t>『</a:t>
            </a:r>
            <a:r>
              <a:rPr lang="zh-CN" altLang="en-US" sz="5400" b="1" dirty="0"/>
              <a:t>上面</a:t>
            </a:r>
            <a:r>
              <a:rPr lang="en-US" altLang="zh-CN" sz="5400" b="1" dirty="0"/>
              <a:t>』</a:t>
            </a:r>
            <a:r>
              <a:rPr lang="zh-CN" altLang="en-US" sz="5400" b="1" dirty="0"/>
              <a:t>欄位，都改成</a:t>
            </a:r>
            <a:r>
              <a:rPr lang="en-US" altLang="zh-CN" sz="5400" b="1" dirty="0"/>
              <a:t>unchanged</a:t>
            </a:r>
          </a:p>
          <a:p>
            <a:r>
              <a:rPr lang="zh-CN" altLang="en-US" sz="4400" b="1" dirty="0"/>
              <a:t>注意</a:t>
            </a:r>
            <a:r>
              <a:rPr lang="en-US" altLang="zh-CN" sz="4400" b="1" dirty="0"/>
              <a:t>:</a:t>
            </a:r>
            <a:r>
              <a:rPr lang="zh-CN" altLang="en-US" sz="4400" b="1" dirty="0"/>
              <a:t>不要改成類別型態</a:t>
            </a:r>
            <a:r>
              <a:rPr lang="en-US" altLang="zh-CN" sz="4400" b="1" dirty="0"/>
              <a:t>category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BDC99BC-11D4-4321-ADA1-16C686476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848" y="692696"/>
            <a:ext cx="7974626" cy="230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009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931224" cy="1188368"/>
          </a:xfrm>
        </p:spPr>
        <p:txBody>
          <a:bodyPr>
            <a:noAutofit/>
          </a:bodyPr>
          <a:lstStyle/>
          <a:p>
            <a:pPr algn="ctr"/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CN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sz="4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個欄位，不要改變</a:t>
            </a:r>
            <a:endParaRPr lang="en-US" altLang="zh-CN" sz="4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33718A3-45B9-4ABA-A458-6129C03F32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528" y="1600200"/>
            <a:ext cx="9324528" cy="5257800"/>
          </a:xfrm>
        </p:spPr>
        <p:txBody>
          <a:bodyPr>
            <a:normAutofit fontScale="85000" lnSpcReduction="20000"/>
          </a:bodyPr>
          <a:lstStyle/>
          <a:p>
            <a:r>
              <a:rPr lang="en-US" altLang="zh-TW" sz="3600" b="1" dirty="0">
                <a:effectLst/>
              </a:rPr>
              <a:t>Select columns</a:t>
            </a:r>
            <a:r>
              <a:rPr lang="zh-CN" altLang="en-US" sz="3600" b="1" dirty="0">
                <a:effectLst/>
              </a:rPr>
              <a:t>：</a:t>
            </a:r>
            <a:endParaRPr lang="en-US" altLang="zh-CN" sz="3600" b="1" dirty="0">
              <a:effectLst/>
            </a:endParaRPr>
          </a:p>
          <a:p>
            <a:pPr lvl="1"/>
            <a:r>
              <a:rPr lang="en-US" altLang="zh-CN" sz="3200" b="1" dirty="0">
                <a:effectLst/>
              </a:rPr>
              <a:t>1.symboling</a:t>
            </a:r>
            <a:endParaRPr lang="zh-TW" altLang="en-US" sz="3200" b="1" dirty="0"/>
          </a:p>
          <a:p>
            <a:pPr lvl="1"/>
            <a:r>
              <a:rPr lang="en-US" altLang="zh-CN" sz="3200" b="1" dirty="0">
                <a:effectLst/>
              </a:rPr>
              <a:t>3.Make,</a:t>
            </a:r>
          </a:p>
          <a:p>
            <a:pPr lvl="1"/>
            <a:r>
              <a:rPr lang="en-US" altLang="zh-CN" sz="3200" b="1" dirty="0">
                <a:effectLst/>
              </a:rPr>
              <a:t>4.Fuel-type, </a:t>
            </a:r>
          </a:p>
          <a:p>
            <a:pPr lvl="1"/>
            <a:r>
              <a:rPr lang="en-US" altLang="zh-CN" sz="3200" b="1" dirty="0">
                <a:effectLst/>
              </a:rPr>
              <a:t>5.aspiration,</a:t>
            </a:r>
          </a:p>
          <a:p>
            <a:pPr lvl="1"/>
            <a:r>
              <a:rPr lang="en-US" altLang="zh-CN" sz="3200" b="1" dirty="0">
                <a:effectLst/>
              </a:rPr>
              <a:t>6.num-of-doors, </a:t>
            </a:r>
          </a:p>
          <a:p>
            <a:pPr lvl="1"/>
            <a:r>
              <a:rPr lang="en-US" altLang="zh-CN" sz="3200" b="1" dirty="0">
                <a:effectLst/>
              </a:rPr>
              <a:t>7.body-style, </a:t>
            </a:r>
          </a:p>
          <a:p>
            <a:pPr lvl="1"/>
            <a:r>
              <a:rPr lang="en-US" altLang="zh-CN" sz="3200" b="1" dirty="0">
                <a:effectLst/>
              </a:rPr>
              <a:t>8.drive-wheels, </a:t>
            </a:r>
          </a:p>
          <a:p>
            <a:pPr lvl="1"/>
            <a:r>
              <a:rPr lang="en-US" altLang="zh-CN" sz="3200" b="1" dirty="0">
                <a:effectLst/>
              </a:rPr>
              <a:t>9.engine-location, </a:t>
            </a:r>
          </a:p>
          <a:p>
            <a:pPr lvl="1"/>
            <a:r>
              <a:rPr lang="en-US" altLang="zh-CN" sz="3200" b="1" dirty="0">
                <a:effectLst/>
              </a:rPr>
              <a:t>15.engine-type,</a:t>
            </a:r>
          </a:p>
          <a:p>
            <a:pPr lvl="1"/>
            <a:r>
              <a:rPr lang="en-US" altLang="zh-CN" sz="3200" b="1" dirty="0">
                <a:effectLst/>
              </a:rPr>
              <a:t>16.num-of-cylinders, </a:t>
            </a:r>
          </a:p>
          <a:p>
            <a:pPr lvl="1"/>
            <a:r>
              <a:rPr lang="en-US" altLang="zh-CN" sz="3200" b="1" dirty="0">
                <a:effectLst/>
              </a:rPr>
              <a:t>18.fuel-system, 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3D4A03FF-7048-4549-893C-28DC1C5AE6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4476" y="1105191"/>
            <a:ext cx="5409524" cy="2323809"/>
          </a:xfrm>
          <a:prstGeom prst="rect">
            <a:avLst/>
          </a:prstGeom>
        </p:spPr>
      </p:pic>
      <p:pic>
        <p:nvPicPr>
          <p:cNvPr id="2" name="圖片 1">
            <a:extLst>
              <a:ext uri="{FF2B5EF4-FFF2-40B4-BE49-F238E27FC236}">
                <a16:creationId xmlns:a16="http://schemas.microsoft.com/office/drawing/2014/main" id="{46778975-3520-48B7-A2D6-14A132FAD8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5540" y="3710916"/>
            <a:ext cx="4907395" cy="2593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934337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修改以下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個欄位，改成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catoegory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型態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7225C22-ED2F-4B28-87BD-B60A8D6E84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00200"/>
            <a:ext cx="8489718" cy="48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1318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579296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以下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個欄位，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categorical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A40C5ED9-9EA1-49FB-97AD-24E7DE719D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124744"/>
            <a:ext cx="3816424" cy="5901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25382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6F4CBC2E-A889-4790-A474-1BC11AB767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5" y="1340768"/>
            <a:ext cx="10065229" cy="5364832"/>
          </a:xfrm>
          <a:prstGeom prst="rect">
            <a:avLst/>
          </a:prstGeom>
        </p:spPr>
      </p:pic>
      <p:sp>
        <p:nvSpPr>
          <p:cNvPr id="3" name="標題 2">
            <a:extLst>
              <a:ext uri="{FF2B5EF4-FFF2-40B4-BE49-F238E27FC236}">
                <a16:creationId xmlns:a16="http://schemas.microsoft.com/office/drawing/2014/main" id="{0CCD430B-0F44-4DBB-8F50-8E126C67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577064" cy="1265238"/>
          </a:xfrm>
        </p:spPr>
        <p:txBody>
          <a:bodyPr>
            <a:normAutofit fontScale="90000"/>
          </a:bodyPr>
          <a:lstStyle/>
          <a:p>
            <a:r>
              <a:rPr lang="en-US" altLang="zh-TW" sz="3600" b="1" dirty="0"/>
              <a:t>Run, Visualize</a:t>
            </a:r>
            <a:r>
              <a:rPr lang="zh-CN" altLang="en-US" sz="3600" b="1" dirty="0"/>
              <a:t>：</a:t>
            </a:r>
            <a:br>
              <a:rPr lang="en-US" altLang="zh-CN" sz="3600" b="1" dirty="0"/>
            </a:br>
            <a:r>
              <a:rPr lang="en-US" altLang="zh-CN" sz="3600" b="1" dirty="0"/>
              <a:t>1. </a:t>
            </a:r>
            <a:r>
              <a:rPr lang="en-US" altLang="zh-CN" sz="3600" b="1" dirty="0" err="1">
                <a:effectLst/>
              </a:rPr>
              <a:t>symboling</a:t>
            </a:r>
            <a:r>
              <a:rPr lang="zh-CN" altLang="en-US" sz="3600" b="1" dirty="0"/>
              <a:t>已經修改成</a:t>
            </a:r>
            <a:r>
              <a:rPr lang="en-US" altLang="zh-TW" sz="3600" b="1" dirty="0">
                <a:effectLst/>
              </a:rPr>
              <a:t>Categorical Feature</a:t>
            </a:r>
            <a:br>
              <a:rPr lang="en-US" altLang="zh-TW" sz="3600" b="1" dirty="0">
                <a:effectLst/>
              </a:rPr>
            </a:br>
            <a:endParaRPr lang="zh-TW" alt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182375695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>
            <a:extLst>
              <a:ext uri="{FF2B5EF4-FFF2-40B4-BE49-F238E27FC236}">
                <a16:creationId xmlns:a16="http://schemas.microsoft.com/office/drawing/2014/main" id="{0CCD430B-0F44-4DBB-8F50-8E126C67F1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577064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zh-TW" sz="3600" b="1" dirty="0"/>
              <a:t>Run, Visualize</a:t>
            </a:r>
            <a:r>
              <a:rPr lang="zh-CN" altLang="en-US" sz="3600" b="1" dirty="0"/>
              <a:t>：</a:t>
            </a:r>
            <a:br>
              <a:rPr lang="en-US" altLang="zh-CN" sz="3600" b="1" dirty="0"/>
            </a:br>
            <a:r>
              <a:rPr lang="en-US" altLang="zh-CN" sz="3600" b="1" dirty="0"/>
              <a:t>1. </a:t>
            </a:r>
            <a:r>
              <a:rPr lang="en-US" altLang="zh-CN" sz="3600" b="1" dirty="0" err="1">
                <a:effectLst/>
              </a:rPr>
              <a:t>symboling</a:t>
            </a:r>
            <a:r>
              <a:rPr lang="zh-CN" altLang="en-US" sz="3600" b="1" dirty="0"/>
              <a:t>已經修改成</a:t>
            </a:r>
            <a:r>
              <a:rPr lang="en-US" altLang="zh-TW" sz="3600" b="1" dirty="0">
                <a:effectLst/>
              </a:rPr>
              <a:t>Categorical Feature</a:t>
            </a:r>
            <a:br>
              <a:rPr lang="en-US" altLang="zh-TW" sz="3600" b="1" dirty="0">
                <a:effectLst/>
              </a:rPr>
            </a:br>
            <a:r>
              <a:rPr lang="zh-CN" altLang="en-US" sz="3600" b="1" dirty="0"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直方圖變成柱狀圖</a:t>
            </a:r>
            <a:endParaRPr lang="zh-TW" altLang="en-US" sz="3600" b="1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37C8B4A-7737-43A9-AE04-B13EDE789F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9FE28068-F5BF-4CCB-9643-0CF1FE8345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452818"/>
            <a:ext cx="8064896" cy="540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739223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本問題是預測</a:t>
            </a:r>
            <a:r>
              <a:rPr lang="en-US" altLang="zh-CN" sz="6600" b="1" dirty="0"/>
              <a:t>price</a:t>
            </a:r>
          </a:p>
          <a:p>
            <a:r>
              <a:rPr lang="zh-CN" altLang="en-US" sz="8000" b="1" dirty="0"/>
              <a:t>所以說迴歸問題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2711370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當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特徵過多時，會導致</a:t>
            </a:r>
            <a:r>
              <a:rPr lang="zh-CN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TW" altLang="en-US" sz="36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電腦計算的成本上升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計算時間會很久</a:t>
            </a:r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訓練模型的</a:t>
            </a:r>
            <a:r>
              <a:rPr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雜訊過多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</a:t>
            </a:r>
            <a:r>
              <a:rPr lang="zh-CN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造成</a:t>
            </a:r>
            <a:r>
              <a:rPr lang="en-US" altLang="zh-TW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過度擬合現象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36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：減少特徵欄位的數量</a:t>
            </a:r>
            <a:endParaRPr lang="en-US" altLang="zh-CN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使用「</a:t>
            </a:r>
            <a:r>
              <a:rPr lang="zh-TW" altLang="en-US" sz="32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特徵選取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」的方法，</a:t>
            </a:r>
            <a:r>
              <a:rPr lang="zh-TW" altLang="en-US" sz="32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找到真正與模型相關度高</a:t>
            </a:r>
            <a:r>
              <a:rPr lang="zh-TW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的特徵</a:t>
            </a:r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從原本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30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個特徵欄位，減少到</a:t>
            </a:r>
            <a:r>
              <a:rPr lang="en-US" altLang="zh-CN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個（都是關鍵因子）</a:t>
            </a:r>
            <a:endParaRPr lang="en-US" altLang="zh-CN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計算常遇到的問題</a:t>
            </a: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 </a:t>
            </a:r>
            <a:b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特徵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欄位太多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493583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8000" b="1" dirty="0"/>
              <a:t>迴歸模型</a:t>
            </a:r>
            <a:endParaRPr lang="en-US" altLang="zh-CN" sz="8000" b="1" dirty="0"/>
          </a:p>
          <a:p>
            <a:r>
              <a:rPr lang="en-US" altLang="zh-CN" sz="60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28540889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迴歸問題：</a:t>
            </a:r>
            <a:endParaRPr lang="en-US" altLang="zh-CN" sz="4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線性迴歸（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Linear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能幫你算出重要的特徵欄位的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種模型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6151451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分類問題：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TW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CN" altLang="en-US" sz="3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迴歸問題：</a:t>
            </a:r>
            <a:endParaRPr lang="en-US" altLang="zh-CN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線性迴歸（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Linear Regression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邏輯迴歸模型（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Logistic Regression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b="1" dirty="0">
              <a:highlight>
                <a:srgbClr val="FFFF00"/>
              </a:highlight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決策樹模型（</a:t>
            </a:r>
            <a:r>
              <a:rPr lang="en-US" altLang="zh-CN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Boosted Decision Tree</a:t>
            </a:r>
            <a:r>
              <a:rPr lang="zh-CN" altLang="en-US" b="1" dirty="0">
                <a:highlight>
                  <a:srgbClr val="FFFF00"/>
                </a:highlight>
                <a:latin typeface="微軟正黑體" pitchFamily="34" charset="-120"/>
                <a:ea typeface="微軟正黑體" pitchFamily="34" charset="-120"/>
              </a:rPr>
              <a:t>）</a:t>
            </a:r>
            <a:endParaRPr lang="en-US" altLang="zh-CN" sz="1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sz="4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這</a:t>
            </a:r>
            <a:r>
              <a:rPr lang="en-US" altLang="zh-CN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CN" altLang="en-US" sz="44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個模型，是你建立模型的首選</a:t>
            </a:r>
            <a:endParaRPr lang="en-US" altLang="zh-TW" sz="32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能幫你算出重要的特徵欄位的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種模型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0714495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方法：要先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 model</a:t>
            </a: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先建立模型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model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再計算學習後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就會幫你算出重要的特徵欄位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種的特徵選取方法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model based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C46836-CF7B-4C50-871A-EC8358AF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" y="4869160"/>
            <a:ext cx="9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89158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 fontScale="77500" lnSpcReduction="20000"/>
          </a:bodyPr>
          <a:lstStyle/>
          <a:p>
            <a:r>
              <a:rPr lang="zh-CN" altLang="en-US" sz="6600" b="1" dirty="0"/>
              <a:t>使用數學</a:t>
            </a:r>
            <a:r>
              <a:rPr lang="en-US" altLang="zh-CN" sz="6600" b="1" dirty="0"/>
              <a:t>model</a:t>
            </a:r>
          </a:p>
          <a:p>
            <a:r>
              <a:rPr lang="zh-CN" altLang="en-US" sz="8000" b="1" dirty="0"/>
              <a:t>迴歸：決策樹迴歸模型</a:t>
            </a:r>
            <a:endParaRPr lang="en-US" altLang="zh-CN" sz="8000" b="1" dirty="0"/>
          </a:p>
          <a:p>
            <a:r>
              <a:rPr lang="en-US" altLang="zh-CN" sz="6000" b="1" dirty="0" err="1"/>
              <a:t>Bootsted</a:t>
            </a:r>
            <a:r>
              <a:rPr lang="en-US" altLang="zh-CN" sz="6000" b="1" dirty="0"/>
              <a:t> Decision Tree regression</a:t>
            </a:r>
            <a:endParaRPr lang="en-US" altLang="zh-TW" sz="6000" b="1" dirty="0"/>
          </a:p>
        </p:txBody>
      </p:sp>
    </p:spTree>
    <p:extLst>
      <p:ext uri="{BB962C8B-B14F-4D97-AF65-F5344CB8AC3E}">
        <p14:creationId xmlns:p14="http://schemas.microsoft.com/office/powerpoint/2010/main" val="303985089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1600200"/>
            <a:ext cx="8363272" cy="4925144"/>
          </a:xfrm>
        </p:spPr>
        <p:txBody>
          <a:bodyPr/>
          <a:lstStyle/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/>
              <a:t>使用數學</a:t>
            </a:r>
            <a:r>
              <a:rPr lang="en-US" altLang="zh-CN" b="1" dirty="0"/>
              <a:t>model</a:t>
            </a:r>
            <a:r>
              <a:rPr lang="zh-CN" altLang="en-US" b="1" dirty="0"/>
              <a:t>迴歸模型</a:t>
            </a:r>
            <a:br>
              <a:rPr lang="en-US" altLang="zh-CN" b="1" dirty="0"/>
            </a:b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Boosted Decision Tree</a:t>
            </a:r>
            <a:endParaRPr lang="en-US" altLang="zh-TW" b="1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DC82CE6-39D0-4734-AF52-00422AE135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3136" y="1650504"/>
            <a:ext cx="9430272" cy="4824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30880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使用數學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：迴歸：決策樹迴歸模型</a:t>
            </a:r>
            <a:br>
              <a:rPr lang="en-US" altLang="zh-CN" sz="5400" b="1" dirty="0"/>
            </a:br>
            <a:r>
              <a:rPr lang="en-US" altLang="zh-CN" b="1" dirty="0" err="1"/>
              <a:t>Bootsted</a:t>
            </a:r>
            <a:r>
              <a:rPr lang="en-US" altLang="zh-CN" b="1" dirty="0"/>
              <a:t> Decision Tree regression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C0FEC54-6517-4ED6-A655-60A3427A1C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3428" y="1597394"/>
            <a:ext cx="7857143" cy="492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23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6" y="1570112"/>
            <a:ext cx="8352927" cy="4091136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訓練</a:t>
            </a:r>
            <a:r>
              <a:rPr lang="en-US" altLang="zh-CN" sz="6600" b="1" dirty="0"/>
              <a:t>model</a:t>
            </a:r>
          </a:p>
          <a:p>
            <a:r>
              <a:rPr lang="en-US" altLang="zh-CN" sz="5800" b="1" dirty="0"/>
              <a:t>Train model</a:t>
            </a:r>
            <a:endParaRPr lang="en-US" altLang="zh-TW" sz="4300" b="1" dirty="0"/>
          </a:p>
        </p:txBody>
      </p:sp>
    </p:spTree>
    <p:extLst>
      <p:ext uri="{BB962C8B-B14F-4D97-AF65-F5344CB8AC3E}">
        <p14:creationId xmlns:p14="http://schemas.microsoft.com/office/powerpoint/2010/main" val="221654167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8709FBE-FF52-4402-8E9A-901042561F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705E1D6-5196-47AB-B133-0ACBCA5757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4400" b="1" dirty="0"/>
              <a:t>訓練</a:t>
            </a:r>
            <a:r>
              <a:rPr lang="en-US" altLang="zh-CN" sz="4400" b="1" dirty="0"/>
              <a:t>model</a:t>
            </a:r>
            <a:r>
              <a:rPr lang="zh-CN" altLang="en-US" sz="4400" b="1" dirty="0"/>
              <a:t>，</a:t>
            </a:r>
            <a:r>
              <a:rPr lang="en-US" altLang="zh-CN" b="1" dirty="0"/>
              <a:t>Train model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DD64F0A6-F514-4D67-8480-319FBBFF8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14" y="1662584"/>
            <a:ext cx="8828571" cy="51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788407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29904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sz="6000" b="1" dirty="0"/>
              <a:t>是哪個欄位？</a:t>
            </a:r>
            <a:endParaRPr lang="en-US" altLang="zh-CN" sz="6000" b="1" dirty="0"/>
          </a:p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endParaRPr lang="en-US" altLang="zh-TW" sz="4400" b="1" dirty="0"/>
          </a:p>
        </p:txBody>
      </p:sp>
    </p:spTree>
    <p:extLst>
      <p:ext uri="{BB962C8B-B14F-4D97-AF65-F5344CB8AC3E}">
        <p14:creationId xmlns:p14="http://schemas.microsoft.com/office/powerpoint/2010/main" val="40912975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97034" y="1052736"/>
            <a:ext cx="8856983" cy="3803104"/>
          </a:xfrm>
        </p:spPr>
        <p:txBody>
          <a:bodyPr>
            <a:normAutofit/>
          </a:bodyPr>
          <a:lstStyle/>
          <a:p>
            <a:r>
              <a:rPr lang="zh-TW" altLang="en-US" sz="66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的三種方法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Filter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Wrapper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Embedded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6738602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6C4D8A8A-8BB9-4F71-A866-E1248291D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B7635868-661F-423F-A36A-9FE213E62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設定目標值：點按</a:t>
            </a:r>
            <a:r>
              <a:rPr lang="en-US" altLang="zh-CN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tain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model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launch column selector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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輸入</a:t>
            </a:r>
            <a:r>
              <a:rPr lang="en-US" altLang="zh-CN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price</a:t>
            </a:r>
            <a:br>
              <a:rPr lang="en-US" altLang="zh-CN" b="1" dirty="0">
                <a:solidFill>
                  <a:srgbClr val="C0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174D12B-7E5A-406C-9874-CDEF59266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1856116"/>
            <a:ext cx="4464496" cy="4014129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587A7EB-8689-40C3-8F08-3AF718EF11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420474"/>
            <a:ext cx="8856766" cy="3197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5109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DB5E977-7F84-47C0-92C5-602C8E0B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0687852D-E2EF-4FE8-B075-D4C2BDF3D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145016" cy="1265238"/>
          </a:xfrm>
        </p:spPr>
        <p:txBody>
          <a:bodyPr>
            <a:normAutofit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設定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『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目標值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Label』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</a:t>
            </a:r>
            <a:r>
              <a:rPr lang="zh-CN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欄位：</a:t>
            </a:r>
            <a:r>
              <a:rPr lang="en-US" altLang="zh-CN" sz="3200" b="1" dirty="0">
                <a:solidFill>
                  <a:srgbClr val="FF0000"/>
                </a:solidFill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price</a:t>
            </a:r>
            <a:endParaRPr lang="zh-TW" altLang="en-US" dirty="0">
              <a:solidFill>
                <a:srgbClr val="FF0000"/>
              </a:solidFill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8B38CD70-F9A1-4ADF-A51C-121AA99C07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1640" y="1301948"/>
            <a:ext cx="5112568" cy="5368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80133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3659088"/>
          </a:xfrm>
        </p:spPr>
        <p:txBody>
          <a:bodyPr>
            <a:normAutofit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種特徵選取：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b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執行</a:t>
            </a:r>
            <a:r>
              <a:rPr lang="en-US" altLang="zh-CN" sz="6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model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後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顯示最要要的特徵欄位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60400426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CN" altLang="en-US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方法：要先</a:t>
            </a:r>
            <a:r>
              <a:rPr lang="en-US" altLang="zh-CN" sz="4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run model</a:t>
            </a: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先建立模型</a:t>
            </a:r>
            <a:r>
              <a:rPr lang="en-US" altLang="zh-CN" sz="3600" b="1" dirty="0">
                <a:latin typeface="微軟正黑體" pitchFamily="34" charset="-120"/>
                <a:ea typeface="微軟正黑體" pitchFamily="34" charset="-120"/>
              </a:rPr>
              <a:t>model</a:t>
            </a:r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再計算學習後</a:t>
            </a:r>
            <a:endParaRPr lang="en-US" altLang="zh-CN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r>
              <a:rPr lang="zh-CN" altLang="en-US" sz="3600" b="1" dirty="0">
                <a:latin typeface="微軟正黑體" pitchFamily="34" charset="-120"/>
                <a:ea typeface="微軟正黑體" pitchFamily="34" charset="-120"/>
              </a:rPr>
              <a:t>就會幫你算出重要的特徵欄位</a:t>
            </a:r>
            <a:endParaRPr lang="zh-TW" altLang="en-US" sz="3600" b="1" dirty="0">
              <a:latin typeface="微軟正黑體" pitchFamily="34" charset="-120"/>
              <a:ea typeface="微軟正黑體" pitchFamily="34" charset="-120"/>
            </a:endParaRPr>
          </a:p>
          <a:p>
            <a:pPr lvl="1"/>
            <a:endParaRPr lang="en-US" altLang="zh-CN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第</a:t>
            </a: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種的特徵選取方法</a:t>
            </a:r>
            <a:b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CN" sz="4800" b="1" dirty="0">
                <a:latin typeface="微軟正黑體" pitchFamily="34" charset="-120"/>
                <a:ea typeface="微軟正黑體" pitchFamily="34" charset="-120"/>
              </a:rPr>
              <a:t>model based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endParaRPr lang="en-US" altLang="zh-CN" sz="4800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1C46836-CF7B-4C50-871A-EC8358AF2C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286" y="4869160"/>
            <a:ext cx="9085714" cy="11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958184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04AD81F-DB41-4064-A722-5A2FA206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6A4A25-3C99-406C-B7BD-8FFDE3FF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使用</a:t>
            </a:r>
            <a:r>
              <a:rPr lang="en-US" altLang="zh-CN" b="1" dirty="0"/>
              <a:t>permutation feature importance</a:t>
            </a:r>
            <a:r>
              <a:rPr lang="zh-CN" altLang="en-US" b="1" dirty="0"/>
              <a:t>元件，做</a:t>
            </a:r>
            <a:r>
              <a:rPr lang="en-US" altLang="zh-CN" b="1" dirty="0"/>
              <a:t>model base </a:t>
            </a:r>
            <a:r>
              <a:rPr lang="zh-CN" altLang="en-US" b="1" dirty="0"/>
              <a:t>找出最重要特徵欄位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742627-CA07-4E2F-9792-3D549CAA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" y="1647411"/>
            <a:ext cx="8714286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1456549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404AD81F-DB41-4064-A722-5A2FA2067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D6A4A25-3C99-406C-B7BD-8FFDE3FF3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使用</a:t>
            </a:r>
            <a:r>
              <a:rPr lang="en-US" altLang="zh-CN" b="1" dirty="0"/>
              <a:t>permutation feature importance</a:t>
            </a:r>
            <a:r>
              <a:rPr lang="zh-CN" altLang="en-US" b="1" dirty="0"/>
              <a:t>元件，做</a:t>
            </a:r>
            <a:r>
              <a:rPr lang="en-US" altLang="zh-CN" b="1" dirty="0"/>
              <a:t>model base </a:t>
            </a:r>
            <a:r>
              <a:rPr lang="zh-CN" altLang="en-US" b="1" dirty="0"/>
              <a:t>找出最重要特徵欄位</a:t>
            </a:r>
            <a:endParaRPr lang="zh-TW" altLang="en-US" b="1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FA742627-CA07-4E2F-9792-3D549CAAB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71" y="1647411"/>
            <a:ext cx="8714286" cy="4695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48331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EDBBD9B-9D2F-40A3-8108-C574CD6623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64D0FDCC-CAF7-46D0-880B-FFC2237AD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8520" y="152400"/>
            <a:ext cx="9252520" cy="1265238"/>
          </a:xfrm>
        </p:spPr>
        <p:txBody>
          <a:bodyPr>
            <a:normAutofit fontScale="90000"/>
          </a:bodyPr>
          <a:lstStyle/>
          <a:p>
            <a:r>
              <a:rPr lang="zh-CN" altLang="en-US" b="1" dirty="0"/>
              <a:t>設定</a:t>
            </a:r>
            <a:r>
              <a:rPr lang="en-US" altLang="zh-CN" b="1" dirty="0"/>
              <a:t>permutation feature importance</a:t>
            </a:r>
            <a:r>
              <a:rPr lang="zh-CN" altLang="en-US" b="1" dirty="0"/>
              <a:t>，評估成效比較的參數：選擇</a:t>
            </a:r>
            <a:r>
              <a:rPr lang="en-US" altLang="zh-CN" b="1" dirty="0">
                <a:highlight>
                  <a:srgbClr val="FFFF00"/>
                </a:highlight>
              </a:rPr>
              <a:t>MAE</a:t>
            </a:r>
            <a:r>
              <a:rPr lang="en-US" altLang="zh-CN" sz="2700" b="1" dirty="0">
                <a:highlight>
                  <a:srgbClr val="FFFF00"/>
                </a:highlight>
              </a:rPr>
              <a:t>(mean absolute error)</a:t>
            </a:r>
            <a:endParaRPr lang="zh-TW" altLang="en-US" dirty="0">
              <a:highlight>
                <a:srgbClr val="FFFF00"/>
              </a:highlight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574B5514-EA78-448E-9A65-B49E2F4B67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808" y="1417638"/>
            <a:ext cx="7643192" cy="5943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71882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E952416-59FC-4B4C-8678-43B4BAD268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80D8E33A-28B7-4B2F-90BC-7FB7CD241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先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submit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preview 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資料集</a:t>
            </a:r>
            <a:b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重要性前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名的排序</a:t>
            </a:r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A137E7C9-5ACD-4413-8677-480E9C702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446" y="1600200"/>
            <a:ext cx="3542857" cy="3904762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2199806E-DA66-4BEA-8B66-04D1BAED59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-169868"/>
            <a:ext cx="3542855" cy="719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698603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比較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/>
              <a:t>所選擇出來的前</a:t>
            </a:r>
            <a:r>
              <a:rPr lang="en-US" altLang="zh-CN" sz="6600" b="1" dirty="0"/>
              <a:t>10</a:t>
            </a:r>
            <a:r>
              <a:rPr lang="zh-CN" altLang="en-US" sz="6600" b="1" dirty="0"/>
              <a:t>個重要特徵變數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1261355384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D111631F-4B22-456A-8566-23A7772574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88640"/>
            <a:ext cx="8964488" cy="6552728"/>
          </a:xfrm>
        </p:spPr>
        <p:txBody>
          <a:bodyPr/>
          <a:lstStyle/>
          <a:p>
            <a:r>
              <a:rPr lang="zh-CN" altLang="en-US" b="1" dirty="0"/>
              <a:t>方法</a:t>
            </a:r>
            <a:r>
              <a:rPr lang="en-US" altLang="zh-CN" b="1" dirty="0"/>
              <a:t>1</a:t>
            </a:r>
            <a:r>
              <a:rPr lang="zh-CN" altLang="en-US" b="1" dirty="0"/>
              <a:t>挑出的特徵欄位（都是數值欄位）</a:t>
            </a:r>
            <a:endParaRPr lang="en-US" altLang="zh-CN" b="1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CN" altLang="en-US" b="1" dirty="0"/>
              <a:t>方法</a:t>
            </a:r>
            <a:r>
              <a:rPr lang="en-US" altLang="zh-CN" b="1" dirty="0"/>
              <a:t>2</a:t>
            </a:r>
            <a:r>
              <a:rPr lang="zh-CN" altLang="en-US" b="1" dirty="0"/>
              <a:t>挑出的特徵欄位（混合數值，文字欄位）</a:t>
            </a:r>
            <a:endParaRPr lang="en-US" altLang="zh-CN" b="1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CN" b="1" dirty="0"/>
          </a:p>
          <a:p>
            <a:r>
              <a:rPr lang="zh-CN" altLang="en-US" b="1" dirty="0"/>
              <a:t>方法</a:t>
            </a:r>
            <a:r>
              <a:rPr lang="en-US" altLang="zh-CN" b="1" dirty="0"/>
              <a:t>3</a:t>
            </a:r>
            <a:r>
              <a:rPr lang="zh-CN" altLang="en-US" b="1" dirty="0"/>
              <a:t>挑出的特徵欄位（混合數值，文字欄位）</a:t>
            </a:r>
            <a:endParaRPr lang="en-US" altLang="zh-CN" b="1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2A35721A-5D70-44E8-B172-5E567E3E30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836712"/>
            <a:ext cx="6552728" cy="157170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3824933E-1F7B-4D4F-BD0A-E8A2D6ADF3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85" y="2929000"/>
            <a:ext cx="6703558" cy="1364096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03927FEF-B961-4B31-BAB3-7DAD8FCD3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5535" y="5148774"/>
            <a:ext cx="6942031" cy="136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082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3282A57A-96E1-4C54-9B24-44B8ED7478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429200"/>
          </a:xfrm>
        </p:spPr>
        <p:txBody>
          <a:bodyPr>
            <a:normAutofit/>
          </a:bodyPr>
          <a:lstStyle/>
          <a:p>
            <a:r>
              <a:rPr lang="en-US" altLang="zh-TW" sz="40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Filter Method</a:t>
            </a:r>
          </a:p>
          <a:p>
            <a:pPr lvl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1 .</a:t>
            </a:r>
            <a:r>
              <a:rPr lang="en-US" altLang="zh-TW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Pearson </a:t>
            </a:r>
            <a:r>
              <a:rPr lang="zh-TW" altLang="en-US" sz="36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相關係數</a:t>
            </a:r>
            <a:endParaRPr lang="en-US" altLang="zh-TW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 .Univariate feature selection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單變量特徵選取 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(chi2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卡方檢定</a:t>
            </a:r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en-US" altLang="zh-TW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 .ANOVA, Analysis of variance </a:t>
            </a:r>
            <a:r>
              <a:rPr lang="zh-TW" altLang="en-US" sz="36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變異數分析</a:t>
            </a:r>
            <a:endParaRPr lang="en-US" altLang="zh-TW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A5124A9-24DD-4174-921D-9EB2F16309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zh-TW" sz="4800" b="1" dirty="0">
                <a:latin typeface="微軟正黑體" pitchFamily="34" charset="-120"/>
                <a:ea typeface="微軟正黑體" pitchFamily="34" charset="-120"/>
              </a:rPr>
              <a:t>Filter</a:t>
            </a:r>
            <a:r>
              <a:rPr lang="zh-TW" altLang="en-US" sz="4800" b="1" dirty="0">
                <a:latin typeface="微軟正黑體" pitchFamily="34" charset="-120"/>
                <a:ea typeface="微軟正黑體" pitchFamily="34" charset="-120"/>
              </a:rPr>
              <a:t>特徵選取</a:t>
            </a:r>
            <a:r>
              <a:rPr lang="zh-CN" altLang="en-US" sz="4800" b="1" dirty="0">
                <a:latin typeface="微軟正黑體" pitchFamily="34" charset="-120"/>
                <a:ea typeface="微軟正黑體" pitchFamily="34" charset="-120"/>
              </a:rPr>
              <a:t>的方法</a:t>
            </a:r>
            <a:endParaRPr lang="zh-TW" altLang="en-US" sz="4800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30440235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/>
          </a:bodyPr>
          <a:lstStyle/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(1).3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個方法挑出的特徵欄位有不同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CN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，挑出的特徵欄位一樣</a:t>
            </a:r>
            <a:endParaRPr lang="en-US" altLang="zh-CN" sz="39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</a:t>
            </a:r>
            <a:r>
              <a:rPr lang="en-US" altLang="zh-CN" sz="39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Chi squared</a:t>
            </a:r>
            <a:r>
              <a:rPr lang="zh-CN" altLang="en-US" sz="39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簡單又準確</a:t>
            </a:r>
            <a:endParaRPr lang="en-US" altLang="zh-CN" sz="39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3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三個方法顯示的</a:t>
            </a:r>
            <a:r>
              <a:rPr lang="en-US" altLang="zh-CN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 importance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是一樣的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個特徵選取方法的差異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4349020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/>
          </a:bodyPr>
          <a:lstStyle/>
          <a:p>
            <a:r>
              <a:rPr lang="zh-CN" altLang="en-US" sz="6600" b="1" dirty="0"/>
              <a:t>比較</a:t>
            </a:r>
            <a:r>
              <a:rPr lang="en-US" altLang="zh-CN" sz="6600" b="1" dirty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種特徵選取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/>
              <a:t>所選擇出來的</a:t>
            </a:r>
            <a:endParaRPr lang="en-US" altLang="zh-CN" sz="6600" b="1" dirty="0"/>
          </a:p>
          <a:p>
            <a:r>
              <a:rPr lang="en-US" altLang="zh-CN" sz="6600" b="1" dirty="0"/>
              <a:t>feature importance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31806326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113FFD17-F0D9-45C8-BC09-0B3A25EEE1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4FE3C570-2041-4AD7-9FD9-33412B082C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0550BBE1-9FD3-4932-A609-4D5B75D729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12670" y="-104071"/>
            <a:ext cx="3118313" cy="61959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0801CB8D-CC8A-4990-B6A1-5FAA132818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740" y="152400"/>
            <a:ext cx="3229646" cy="5713989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DA16F068-F2AF-4829-9416-DCF9436F51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4354" y="156734"/>
            <a:ext cx="3229646" cy="655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42238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395537" y="1268760"/>
            <a:ext cx="8748463" cy="2808312"/>
          </a:xfrm>
        </p:spPr>
        <p:txBody>
          <a:bodyPr>
            <a:normAutofit/>
          </a:bodyPr>
          <a:lstStyle/>
          <a:p>
            <a:r>
              <a:rPr lang="zh-CN" altLang="en-US" sz="9600" b="1" dirty="0"/>
              <a:t>結論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1670800953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/>
          </a:bodyPr>
          <a:lstStyle/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(1).3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個方法挑出的特徵欄位有不同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</a:t>
            </a:r>
            <a:r>
              <a:rPr lang="zh-CN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方法</a:t>
            </a:r>
            <a:r>
              <a:rPr lang="en-US" altLang="zh-CN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sz="39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，挑出的特徵欄位一樣</a:t>
            </a:r>
            <a:endParaRPr lang="en-US" altLang="zh-CN" sz="3900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CN" altLang="en-US" sz="39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所以，</a:t>
            </a:r>
            <a:r>
              <a:rPr lang="en-US" altLang="zh-CN" sz="39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Chi squared</a:t>
            </a:r>
            <a:r>
              <a:rPr lang="zh-CN" altLang="en-US" sz="39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簡單又準確</a:t>
            </a:r>
            <a:endParaRPr lang="en-US" altLang="zh-CN" sz="39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en-US" altLang="zh-CN" sz="39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(2).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三個方法顯示的</a:t>
            </a:r>
            <a:r>
              <a:rPr lang="en-US" altLang="zh-CN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feature importance</a:t>
            </a:r>
            <a:r>
              <a:rPr lang="zh-CN" altLang="en-US" sz="4300" b="1" dirty="0">
                <a:solidFill>
                  <a:srgbClr val="7030A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是一樣的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內容</a:t>
            </a:r>
            <a:endParaRPr lang="en-US" altLang="zh-CN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3600" b="1" dirty="0">
              <a:highlight>
                <a:srgbClr val="FFFF00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65238"/>
          </a:xfrm>
        </p:spPr>
        <p:txBody>
          <a:bodyPr>
            <a:normAutofit/>
          </a:bodyPr>
          <a:lstStyle/>
          <a:p>
            <a:pPr algn="ctr"/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比較</a:t>
            </a:r>
            <a:r>
              <a:rPr lang="en-US" altLang="zh-CN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CN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個特徵選取方法的差異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0450199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0" y="1570112"/>
            <a:ext cx="8748463" cy="4019128"/>
          </a:xfrm>
        </p:spPr>
        <p:txBody>
          <a:bodyPr>
            <a:normAutofit fontScale="92500"/>
          </a:bodyPr>
          <a:lstStyle/>
          <a:p>
            <a:r>
              <a:rPr lang="zh-CN" altLang="en-US" sz="6600" b="1" dirty="0">
                <a:latin typeface="微軟正黑體" pitchFamily="34" charset="-120"/>
                <a:ea typeface="微軟正黑體" pitchFamily="34" charset="-120"/>
              </a:rPr>
              <a:t>特徵選取的另外一種用途</a:t>
            </a:r>
            <a:endParaRPr lang="en-US" altLang="zh-CN" sz="6600" b="1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CN" altLang="en-US" sz="6600" b="1" dirty="0"/>
              <a:t>用挑出的特徵資料</a:t>
            </a:r>
            <a:endParaRPr lang="en-US" altLang="zh-CN" sz="6600" b="1" dirty="0"/>
          </a:p>
          <a:p>
            <a:r>
              <a:rPr lang="zh-CN" altLang="en-US" sz="6600" b="1" dirty="0"/>
              <a:t>讓</a:t>
            </a:r>
            <a:r>
              <a:rPr lang="en-US" altLang="zh-CN" sz="6600" b="1" dirty="0"/>
              <a:t>AI</a:t>
            </a:r>
            <a:r>
              <a:rPr lang="zh-CN" altLang="en-US" sz="6600" b="1" dirty="0"/>
              <a:t>模型去訓練</a:t>
            </a:r>
            <a:endParaRPr lang="en-US" altLang="zh-TW" sz="4800" b="1" dirty="0"/>
          </a:p>
        </p:txBody>
      </p:sp>
    </p:spTree>
    <p:extLst>
      <p:ext uri="{BB962C8B-B14F-4D97-AF65-F5344CB8AC3E}">
        <p14:creationId xmlns:p14="http://schemas.microsoft.com/office/powerpoint/2010/main" val="634402835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FF1384FE-FE84-4120-854B-5D5357537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600200"/>
            <a:ext cx="8928992" cy="4925144"/>
          </a:xfrm>
        </p:spPr>
        <p:txBody>
          <a:bodyPr>
            <a:normAutofit fontScale="92500"/>
          </a:bodyPr>
          <a:lstStyle/>
          <a:p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遇到問題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：太多無關的特徵欄位，反而是個噪音</a:t>
            </a:r>
            <a:r>
              <a:rPr lang="en-US" altLang="zh-CN" sz="4300" b="1" dirty="0" err="1">
                <a:latin typeface="微軟正黑體" panose="020B0604030504040204" pitchFamily="34" charset="-120"/>
                <a:ea typeface="微軟正黑體" panose="020B0604030504040204" pitchFamily="34" charset="-120"/>
              </a:rPr>
              <a:t>nosie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，會造成模型計算慢，或造成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overfitting</a:t>
            </a:r>
          </a:p>
          <a:p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解決原理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：簡化特徵欄位，拿主要的特徵資料來訓練模型即可</a:t>
            </a:r>
            <a:endParaRPr lang="en-US" altLang="zh-CN" sz="43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CN" altLang="en-US" sz="4300" b="1" dirty="0">
                <a:highlight>
                  <a:srgbClr val="FFFF00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解決方法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：先用特徵選取，挑出主要的</a:t>
            </a:r>
            <a:r>
              <a:rPr lang="en-US" altLang="zh-CN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</a:t>
            </a:r>
            <a:r>
              <a:rPr lang="zh-CN" altLang="en-US" sz="43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個特徵資料，再拿去訓練模型</a:t>
            </a:r>
            <a:endParaRPr lang="zh-TW" altLang="en-US" sz="36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DF59AE6-60E5-4304-9689-CFD21A80B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52400"/>
            <a:ext cx="8928992" cy="1265238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特徵選取的另外一種用途：用挑出的特徵資料，讓</a:t>
            </a:r>
            <a:r>
              <a:rPr lang="en-US" altLang="zh-CN" b="1" dirty="0">
                <a:latin typeface="微軟正黑體" pitchFamily="34" charset="-120"/>
                <a:ea typeface="微軟正黑體" pitchFamily="34" charset="-120"/>
              </a:rPr>
              <a:t>AI</a:t>
            </a:r>
            <a:r>
              <a:rPr lang="zh-CN" altLang="en-US" b="1" dirty="0">
                <a:latin typeface="微軟正黑體" pitchFamily="34" charset="-120"/>
                <a:ea typeface="微軟正黑體" pitchFamily="34" charset="-120"/>
              </a:rPr>
              <a:t>模型去訓練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5378340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Grp="1"/>
          </p:cNvSpPr>
          <p:nvPr>
            <p:ph type="subTitle" idx="1"/>
          </p:nvPr>
        </p:nvSpPr>
        <p:spPr>
          <a:xfrm>
            <a:off x="251521" y="1268760"/>
            <a:ext cx="8892480" cy="3456384"/>
          </a:xfrm>
        </p:spPr>
        <p:txBody>
          <a:bodyPr>
            <a:normAutofit fontScale="85000" lnSpcReduction="20000"/>
          </a:bodyPr>
          <a:lstStyle/>
          <a:p>
            <a:r>
              <a:rPr lang="zh-CN" altLang="en-US" sz="9600" b="1" dirty="0"/>
              <a:t>本範例內容</a:t>
            </a:r>
            <a:r>
              <a:rPr lang="en-US" altLang="zh-CN" sz="9600" b="1" dirty="0"/>
              <a:t>designer</a:t>
            </a:r>
            <a:r>
              <a:rPr lang="zh-CN" altLang="en-US" sz="9600" b="1" dirty="0"/>
              <a:t>的</a:t>
            </a:r>
            <a:endParaRPr lang="en-US" altLang="zh-CN" sz="9600" b="1" dirty="0"/>
          </a:p>
          <a:p>
            <a:r>
              <a:rPr lang="zh-CN" altLang="en-US" sz="9600" b="1" dirty="0"/>
              <a:t>檔案分享</a:t>
            </a:r>
            <a:endParaRPr lang="en-US" altLang="zh-CN" sz="9600" b="1" dirty="0"/>
          </a:p>
        </p:txBody>
      </p:sp>
    </p:spTree>
    <p:extLst>
      <p:ext uri="{BB962C8B-B14F-4D97-AF65-F5344CB8AC3E}">
        <p14:creationId xmlns:p14="http://schemas.microsoft.com/office/powerpoint/2010/main" val="256943918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1BA9DAD-BE64-48BD-8A03-6C5D0FFB27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altLang="zh-TW" dirty="0">
                <a:effectLst/>
              </a:rPr>
              <a:t>https://ml.azure.com/experiments/id/70aeb3ca-5215-4802-b284-794d164b2217/runs/0bc308af-a514-4fd0-abfe-0d371ad62bfd?wsid=%2Fsubscriptions%2F48f9500a-ead5-4b75-93b0-40ab42f76209%2Fresourcegroups%2Fteresa33%2Fproviders%2FMicrosoft.MachineLearningServices%2Fworkspaces%2FAML02&amp;tid=dfb5e216-2b8a-4b32-b1cb-e786a1095218&amp;nsq=nodePath+%3D%3D+%5C%2F#/?graphId=fb5d4d70-cbb3-4e19-8a94-cef74a4561df&amp;label=job-07-permuttation&amp;newGraphId=fb5d4d70-cbb3-4e19-8a94-cef74a4561df&amp;path=%2Fexperiments%2Fid%2F70aeb3ca-5215-4802-b284-794d164b2217%2Fruns%2F0bc308af-a514-4fd0-abfe-0d371ad62bfd&amp;runId=0bc308af-a514-4fd0-abfe-0d371ad62bfd</a:t>
            </a:r>
          </a:p>
          <a:p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3CA8352C-F968-434C-883B-140F605104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本範例：</a:t>
            </a:r>
            <a:r>
              <a:rPr lang="en-US" altLang="zh-CN" b="1" dirty="0"/>
              <a:t>share link to node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656397777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281DAAEF-0EFC-4AE1-B7A1-69CD07F201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job-07-permuttation - Azure Machine Learning</a:t>
            </a:r>
            <a:endParaRPr lang="zh-TW" altLang="en-US" dirty="0"/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12C8242B-FB0C-4ED0-B2BE-375A2689E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/>
              <a:t>本範例：</a:t>
            </a:r>
            <a:r>
              <a:rPr lang="en-US" altLang="zh-CN" b="1" dirty="0"/>
              <a:t>share link to graph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37708072"/>
      </p:ext>
    </p:extLst>
  </p:cSld>
  <p:clrMapOvr>
    <a:masterClrMapping/>
  </p:clrMapOvr>
</p:sld>
</file>

<file path=ppt/theme/theme1.xml><?xml version="1.0" encoding="utf-8"?>
<a:theme xmlns:a="http://schemas.openxmlformats.org/drawingml/2006/main" name="EdBackToSchl(2)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21873A"/>
      </a:hlink>
      <a:folHlink>
        <a:srgbClr val="717E00"/>
      </a:folHlink>
    </a:clrScheme>
    <a:fontScheme name="School Presentation">
      <a:majorFont>
        <a:latin typeface="Bookman Old Style"/>
        <a:ea typeface=""/>
        <a:cs typeface=""/>
      </a:majorFont>
      <a:minorFont>
        <a:latin typeface="Segoe 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7A3A1A-66C2-44A9-B26B-C232E3FA40F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EdBackToSchl(2)</Template>
  <TotalTime>0</TotalTime>
  <Words>2517</Words>
  <Application>Microsoft Office PowerPoint</Application>
  <PresentationFormat>如螢幕大小 (4:3)</PresentationFormat>
  <Paragraphs>384</Paragraphs>
  <Slides>100</Slides>
  <Notes>33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100</vt:i4>
      </vt:variant>
    </vt:vector>
  </HeadingPairs>
  <TitlesOfParts>
    <vt:vector size="107" baseType="lpstr">
      <vt:lpstr>Segoe Condensed</vt:lpstr>
      <vt:lpstr>微軟正黑體</vt:lpstr>
      <vt:lpstr>標楷體</vt:lpstr>
      <vt:lpstr>Arial</vt:lpstr>
      <vt:lpstr>Bookman Old Style</vt:lpstr>
      <vt:lpstr>Calibri</vt:lpstr>
      <vt:lpstr>EdBackToSchl(2)</vt:lpstr>
      <vt:lpstr>台北科技大學，經管系，陳擎文 </vt:lpstr>
      <vt:lpstr>PowerPoint 簡報</vt:lpstr>
      <vt:lpstr>為什麼要學數據的人工智慧？</vt:lpstr>
      <vt:lpstr>預測型資料分析：可以找到影響力大的參數</vt:lpstr>
      <vt:lpstr>PowerPoint 簡報</vt:lpstr>
      <vt:lpstr>PowerPoint 簡報</vt:lpstr>
      <vt:lpstr>AI計算常遇到的問題  特徵欄位太多</vt:lpstr>
      <vt:lpstr>PowerPoint 簡報</vt:lpstr>
      <vt:lpstr>Filter特徵選取的方法</vt:lpstr>
      <vt:lpstr>Pearson 相關係數(r) 特徵選取的方法</vt:lpstr>
      <vt:lpstr>Pearson 相關係數(r) python指令與heatmap熱力圖</vt:lpstr>
      <vt:lpstr>Pearson 相關係數(r) python指令與heatmap熱力圖</vt:lpstr>
      <vt:lpstr>Filter特徵選取的方法</vt:lpstr>
      <vt:lpstr>Univariate feature selection  單變量特徵選取 (chi2 卡方檢定)</vt:lpstr>
      <vt:lpstr>PowerPoint 簡報</vt:lpstr>
      <vt:lpstr>Filter特徵選取的使用差異</vt:lpstr>
      <vt:lpstr>PowerPoint 簡報</vt:lpstr>
      <vt:lpstr>第2種的特徵選取方法</vt:lpstr>
      <vt:lpstr>PowerPoint 簡報</vt:lpstr>
      <vt:lpstr>能幫你算出重要的特徵欄位的 3種模型</vt:lpstr>
      <vt:lpstr>能幫你算出重要的特徵欄位的 3種模型</vt:lpstr>
      <vt:lpstr>PowerPoint 簡報</vt:lpstr>
      <vt:lpstr>申請Azure免費帳號</vt:lpstr>
      <vt:lpstr>PowerPoint 簡報</vt:lpstr>
      <vt:lpstr>申請Azure免費帳號</vt:lpstr>
      <vt:lpstr>登入新版Azure ML 平台</vt:lpstr>
      <vt:lpstr>PowerPoint 簡報</vt:lpstr>
      <vt:lpstr>PowerPoint 簡報</vt:lpstr>
      <vt:lpstr>建立一個流程圖方式(pipeline)的模型 類似舊版的流程圖</vt:lpstr>
      <vt:lpstr>建立pipeline/designer的draft草稿 標題：AML-12-特徵選取</vt:lpstr>
      <vt:lpstr>建立pipeline/designer的draft草稿 標題： AML-12-特徵選取</vt:lpstr>
      <vt:lpstr>PowerPoint 簡報</vt:lpstr>
      <vt:lpstr>汽車價格資料集：  Automobile price data (Raw)</vt:lpstr>
      <vt:lpstr>PowerPoint 簡報</vt:lpstr>
      <vt:lpstr>PowerPoint 簡報</vt:lpstr>
      <vt:lpstr>第1種特徵選取：  Pearson correlation</vt:lpstr>
      <vt:lpstr>第1種特徵選取</vt:lpstr>
      <vt:lpstr>第1種特徵選取</vt:lpstr>
      <vt:lpstr>第1種特徵選取 第1個o， submit，preview</vt:lpstr>
      <vt:lpstr>方法1看 featrure importance</vt:lpstr>
      <vt:lpstr>第1種特徵選取 第2個o， submit，preview</vt:lpstr>
      <vt:lpstr>結論：</vt:lpstr>
      <vt:lpstr>PowerPoint 簡報</vt:lpstr>
      <vt:lpstr>第2種特徵選取：  Chi squared</vt:lpstr>
      <vt:lpstr>第2種特徵選取</vt:lpstr>
      <vt:lpstr>第2種特徵選取 第1個o，submit，preview</vt:lpstr>
      <vt:lpstr>挑選出10個 最重要特徵欄位</vt:lpstr>
      <vt:lpstr>第2種特徵選取 第2個o，submit，preview</vt:lpstr>
      <vt:lpstr>結論：</vt:lpstr>
      <vt:lpstr>PowerPoint 簡報</vt:lpstr>
      <vt:lpstr>看資料集的摘要 summarize</vt:lpstr>
      <vt:lpstr>看資料的缺值 方法1：看summarize</vt:lpstr>
      <vt:lpstr>看資料的缺值 方法2：在網頁搜尋Ctrl+F：NAN</vt:lpstr>
      <vt:lpstr>PowerPoint 簡報</vt:lpstr>
      <vt:lpstr>PowerPoint 簡報</vt:lpstr>
      <vt:lpstr>填補缺值的原則，方法1</vt:lpstr>
      <vt:lpstr>PowerPoint 簡報</vt:lpstr>
      <vt:lpstr>能幫你算出重要的特徵欄位的 3種模型</vt:lpstr>
      <vt:lpstr>能幫你算出重要的特徵欄位的 3種模型</vt:lpstr>
      <vt:lpstr>第3種的特徵選取方法 model based特徵選取</vt:lpstr>
      <vt:lpstr>PowerPoint 簡報</vt:lpstr>
      <vt:lpstr>加入1個Edit MetaDatas元件來修改欄位型態</vt:lpstr>
      <vt:lpstr>PowerPoint 簡報</vt:lpstr>
      <vt:lpstr>以下11個欄位，不要改變</vt:lpstr>
      <vt:lpstr>修改以下11個欄位，改成catoegory型態</vt:lpstr>
      <vt:lpstr>以下11個欄位，categorical</vt:lpstr>
      <vt:lpstr>Run, Visualize： 1. symboling已經修改成Categorical Feature </vt:lpstr>
      <vt:lpstr>Run, Visualize： 1. symboling已經修改成Categorical Feature 直方圖變成柱狀圖</vt:lpstr>
      <vt:lpstr>PowerPoint 簡報</vt:lpstr>
      <vt:lpstr>PowerPoint 簡報</vt:lpstr>
      <vt:lpstr>能幫你算出重要的特徵欄位的 3種模型</vt:lpstr>
      <vt:lpstr>能幫你算出重要的特徵欄位的 3種模型</vt:lpstr>
      <vt:lpstr>第3種的特徵選取方法 model based特徵選取</vt:lpstr>
      <vt:lpstr>PowerPoint 簡報</vt:lpstr>
      <vt:lpstr>使用數學model迴歸模型 Boosted Decision Tree</vt:lpstr>
      <vt:lpstr>使用數學model：迴歸：決策樹迴歸模型 Bootsted Decision Tree regression</vt:lpstr>
      <vt:lpstr>PowerPoint 簡報</vt:lpstr>
      <vt:lpstr>訓練model，Train model</vt:lpstr>
      <vt:lpstr>PowerPoint 簡報</vt:lpstr>
      <vt:lpstr>設定目標值：點按tain model launch column selector輸入price </vt:lpstr>
      <vt:lpstr>設定『目標值Label』的欄位：price</vt:lpstr>
      <vt:lpstr>PowerPoint 簡報</vt:lpstr>
      <vt:lpstr>第3種的特徵選取方法 model based特徵選取</vt:lpstr>
      <vt:lpstr>使用permutation feature importance元件，做model base 找出最重要特徵欄位</vt:lpstr>
      <vt:lpstr>使用permutation feature importance元件，做model base 找出最重要特徵欄位</vt:lpstr>
      <vt:lpstr>設定permutation feature importance，評估成效比較的參數：選擇MAE(mean absolute error)</vt:lpstr>
      <vt:lpstr>先submit，再preview 資料集 重要性前10名的排序</vt:lpstr>
      <vt:lpstr>PowerPoint 簡報</vt:lpstr>
      <vt:lpstr>PowerPoint 簡報</vt:lpstr>
      <vt:lpstr>比較3個特徵選取方法的差異</vt:lpstr>
      <vt:lpstr>PowerPoint 簡報</vt:lpstr>
      <vt:lpstr>PowerPoint 簡報</vt:lpstr>
      <vt:lpstr>PowerPoint 簡報</vt:lpstr>
      <vt:lpstr>比較3個特徵選取方法的差異</vt:lpstr>
      <vt:lpstr>PowerPoint 簡報</vt:lpstr>
      <vt:lpstr>特徵選取的另外一種用途：用挑出的特徵資料，讓AI模型去訓練</vt:lpstr>
      <vt:lpstr>PowerPoint 簡報</vt:lpstr>
      <vt:lpstr>本範例：share link to node</vt:lpstr>
      <vt:lpstr>本範例：share link to graph</vt:lpstr>
      <vt:lpstr>本範例：pipeline job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2012-02-02T03:26:32Z</dcterms:created>
  <dcterms:modified xsi:type="dcterms:W3CDTF">2023-07-31T08:42:18Z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TC101659619990</vt:lpwstr>
  </property>
</Properties>
</file>