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565" r:id="rId3"/>
    <p:sldId id="787" r:id="rId4"/>
    <p:sldId id="660" r:id="rId5"/>
    <p:sldId id="870" r:id="rId6"/>
    <p:sldId id="871" r:id="rId7"/>
    <p:sldId id="864" r:id="rId8"/>
    <p:sldId id="872" r:id="rId9"/>
    <p:sldId id="875" r:id="rId10"/>
    <p:sldId id="873" r:id="rId11"/>
    <p:sldId id="874" r:id="rId12"/>
    <p:sldId id="771" r:id="rId13"/>
    <p:sldId id="876" r:id="rId14"/>
    <p:sldId id="862" r:id="rId15"/>
    <p:sldId id="863" r:id="rId16"/>
    <p:sldId id="724" r:id="rId17"/>
    <p:sldId id="697" r:id="rId18"/>
    <p:sldId id="699" r:id="rId19"/>
    <p:sldId id="877" r:id="rId20"/>
    <p:sldId id="825" r:id="rId21"/>
    <p:sldId id="826" r:id="rId22"/>
    <p:sldId id="827" r:id="rId23"/>
    <p:sldId id="828" r:id="rId24"/>
    <p:sldId id="829" r:id="rId25"/>
    <p:sldId id="878" r:id="rId26"/>
    <p:sldId id="879" r:id="rId27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12/29/2023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2023/12/29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8948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47776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0729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55974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07291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55758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5284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2023/12/29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2023/12/29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2023/12/29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2023/12/29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2023/12/29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2023/12/29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2023/12/29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2023/12/29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l.azure.com/experiments/id/70aeb3ca-5215-4802-b284-794d164b2217/runs/b85ccb16-1306-4fd3-a696-277ffa83fb0e?wsid=/subscriptions/48f9500a-ead5-4b75-93b0-40ab42f76209/resourcegroups/teresa33/providers/Microsoft.MachineLearningServices/workspaces/AML02&amp;tid=dfb5e216-2b8a-4b32-b1cb-e786a1095218#/?graphId=b486a0d1-41b3-406b-8f96-d40bb62e9967&amp;label=job-08-evaluate&amp;newGraphId=b486a0d1-41b3-406b-8f96-d40bb62e9967&amp;path=%2Fexperiments%2Fid%2F70aeb3ca-5215-4802-b284-794d164b2217%2Fruns%2Fb85ccb16-1306-4fd3-a696-277ffa83fb0e&amp;runId=b85ccb16-1306-4fd3-a696-277ffa83fb0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l.azure.com/experiments/id/70aeb3ca-5215-4802-b284-794d164b2217/runs/b85ccb16-1306-4fd3-a696-277ffa83fb0e?wsid=/subscriptions/48f9500a-ead5-4b75-93b0-40ab42f76209/resourcegroups/teresa33/providers/Microsoft.MachineLearningServices/workspaces/AML02&amp;tid=dfb5e216-2b8a-4b32-b1cb-e786a1095218#/?graphId=b486a0d1-41b3-406b-8f96-d40bb62e9967&amp;label=job-08-evaluate&amp;newGraphId=b486a0d1-41b3-406b-8f96-d40bb62e9967&amp;path=%2Fexperiments%2Fid%2F70aeb3ca-5215-4802-b284-794d164b2217%2Fruns%2Fb85ccb16-1306-4fd3-a696-277ffa83fb0e&amp;runId=b85ccb16-1306-4fd3-a696-277ffa83fb0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589267" y="908720"/>
            <a:ext cx="8087190" cy="4248472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模型的驗證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模型的效能</a:t>
            </a:r>
            <a:endParaRPr lang="en-US" altLang="zh-TW" sz="6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589267" y="5268242"/>
            <a:ext cx="7772400" cy="1362075"/>
          </a:xfrm>
        </p:spPr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br>
              <a:rPr lang="en-US" altLang="zh-CN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1521" y="1268760"/>
            <a:ext cx="8892480" cy="3456384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9600" b="1" dirty="0"/>
              <a:t>比較各種</a:t>
            </a:r>
            <a:endParaRPr lang="en-US" altLang="zh-CN" sz="9600" b="1" dirty="0"/>
          </a:p>
          <a:p>
            <a:r>
              <a:rPr lang="zh-CN" altLang="en-US" sz="9600" b="1" dirty="0"/>
              <a:t>預測汽車售價模型</a:t>
            </a:r>
            <a:endParaRPr lang="en-US" altLang="zh-CN" sz="9600" b="1" dirty="0"/>
          </a:p>
          <a:p>
            <a:r>
              <a:rPr lang="zh-CN" altLang="en-US" sz="9600" b="1" dirty="0"/>
              <a:t>的準確率</a:t>
            </a:r>
            <a:r>
              <a:rPr lang="en-US" altLang="zh-CN" sz="9600" b="1" dirty="0"/>
              <a:t>(</a:t>
            </a:r>
            <a:r>
              <a:rPr lang="zh-CN" altLang="en-US" sz="9600" b="1" dirty="0"/>
              <a:t>決定係數</a:t>
            </a:r>
            <a:r>
              <a:rPr lang="en-US" altLang="zh-CN" sz="9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6495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FE30A6E-644B-4011-90E2-F668279FA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396536" cy="52578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沒有處理缺值：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有處理缺值：提高決定係數，提高預測準確率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沒有處理缺值，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但挑出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個最重要特徵欄位訓練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結果，準確率最高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6FA7176-2881-41BE-B4D9-15BE841E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比較：有處理缺值，對迴歸預測的線性擬合度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r^2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（決定係數）的影響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9626171-1988-4090-B71D-C967493E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547160"/>
            <a:ext cx="5723250" cy="114042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88710C2-CE2A-469A-BBCC-B3855374A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513" y="1600200"/>
            <a:ext cx="5974284" cy="114042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E542ABE-A25A-4825-8DEB-16734462F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094" y="4110299"/>
            <a:ext cx="3034680" cy="27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54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460432" cy="34563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本範例內容</a:t>
            </a:r>
            <a:r>
              <a:rPr lang="en-US" altLang="zh-CN" sz="6600" b="1" dirty="0"/>
              <a:t>designer</a:t>
            </a:r>
          </a:p>
          <a:p>
            <a:r>
              <a:rPr lang="zh-CN" altLang="en-US" sz="6600" b="1" dirty="0"/>
              <a:t>的檔案分享</a:t>
            </a:r>
            <a:endParaRPr lang="en-US" altLang="zh-CN" sz="6600" b="1" dirty="0"/>
          </a:p>
        </p:txBody>
      </p:sp>
    </p:spTree>
    <p:extLst>
      <p:ext uri="{BB962C8B-B14F-4D97-AF65-F5344CB8AC3E}">
        <p14:creationId xmlns:p14="http://schemas.microsoft.com/office/powerpoint/2010/main" val="163607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81DAAEF-0EFC-4AE1-B7A1-69CD07F20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>
                <a:hlinkClick r:id="rId2"/>
              </a:rPr>
              <a:t>job-08-evaluate - Azure Machine Learning</a:t>
            </a:r>
            <a:endParaRPr lang="en-US" altLang="zh-TW" dirty="0"/>
          </a:p>
          <a:p>
            <a:r>
              <a:rPr lang="en-US" altLang="zh-TW" dirty="0"/>
              <a:t>https://ml.azure.com/experiments/id/70aeb3ca-5215-4802-b284-794d164b2217/runs/b85ccb16-1306-4fd3-a696-277ffa83fb0e?wsid=/subscriptions/48f9500a-ead5-4b75-93b0-40ab42f76209/resourcegroups/teresa33/providers/Microsoft.MachineLearningServices/workspaces/AML02&amp;tid=dfb5e216-2b8a-4b32-b1cb-e786a1095218#/?graphId=b486a0d1-41b3-406b-8f96-d40bb62e9967&amp;label=job-08-evaluate&amp;newGraphId=b486a0d1-41b3-406b-8f96-d40bb62e9967&amp;path=%2Fexperiments%2Fid%2F70aeb3ca-5215-4802-b284-794d164b2217%2Fruns%2Fb85ccb16-1306-4fd3-a696-277ffa83fb0e&amp;runId=b85ccb16-1306-4fd3-a696-277ffa83fb0e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2C8242B-FB0C-4ED0-B2BE-375A2689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本範例：</a:t>
            </a:r>
            <a:r>
              <a:rPr lang="en-US" altLang="zh-CN" b="1" dirty="0"/>
              <a:t>share link to graph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7708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81DAAEF-0EFC-4AE1-B7A1-69CD07F20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ffectLst/>
              </a:rPr>
              <a:t>b85ccb16-1306-4fd3-a696-277ffa83fb0e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2C8242B-FB0C-4ED0-B2BE-375A2689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本範例：</a:t>
            </a:r>
            <a:r>
              <a:rPr lang="en-US" altLang="zh-CN" b="1" dirty="0"/>
              <a:t>pipeline job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7089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4235152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練習第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個範例：分類</a:t>
            </a:r>
            <a:endParaRPr lang="en-US" altLang="zh-CN" sz="8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8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讀入資料集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Adult Census</a:t>
            </a: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income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是否大於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312646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257" y="1412775"/>
            <a:ext cx="9144000" cy="1800201"/>
          </a:xfrm>
        </p:spPr>
        <p:txBody>
          <a:bodyPr>
            <a:normAutofit/>
          </a:bodyPr>
          <a:lstStyle/>
          <a:p>
            <a:pPr lvl="1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Visualize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看預測結果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400"/>
            <a:ext cx="8712968" cy="1116360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：測試模型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test model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1CF07E8-A0A6-4388-A20D-E84D7CD67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9144000" cy="43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68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257" y="1412775"/>
            <a:ext cx="9144000" cy="1800201"/>
          </a:xfrm>
        </p:spPr>
        <p:txBody>
          <a:bodyPr>
            <a:normAutofit/>
          </a:bodyPr>
          <a:lstStyle/>
          <a:p>
            <a:pPr lvl="1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Visualize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看整體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準確率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400"/>
            <a:ext cx="8712968" cy="1116360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：評估模型的效能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44A93E0-05E9-4A00-BB41-33EFDE95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4" y="2132856"/>
            <a:ext cx="9144000" cy="42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9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C116B1B-2151-4A8F-B7D8-29CB0C865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1C3DA5B-1EBB-45C9-9204-5CE19AD3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評估分類問題的效能：</a:t>
            </a:r>
            <a:b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混淆矩陣，準確率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accuracy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，召回率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recall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，精確率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precision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f1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37837D0-8D60-47A6-9553-D1F136559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1600200"/>
            <a:ext cx="9142857" cy="49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15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79512" y="1570112"/>
            <a:ext cx="8568951" cy="3515072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分類問題的重要評估成效指標，主要看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個：</a:t>
            </a:r>
            <a:r>
              <a:rPr lang="en-US" altLang="zh-CN" sz="8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Accuracy</a:t>
            </a:r>
            <a:r>
              <a:rPr lang="zh-CN" altLang="en-US" sz="8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8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endParaRPr lang="en-US" altLang="zh-TW" sz="6600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3330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65908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迴歸模型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常用的效能評估方法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1833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57D13CD-67E4-4F1B-BE38-D02A12E77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3B1BAAA-9760-4B78-BE3B-11693E44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修改為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Category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型態後，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準確率有提高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0.883 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 </a:t>
            </a:r>
            <a:r>
              <a:rPr lang="en-US" altLang="zh-CN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0.892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A88934D-A6D3-4F52-A623-229B52443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914" y="1988840"/>
            <a:ext cx="9473827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97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57D13CD-67E4-4F1B-BE38-D02A12E77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3563888" cy="4925144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TW" altLang="en-US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指數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Area Under the Curve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指的是接收者操作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特徵曲線（</a:t>
            </a:r>
            <a:r>
              <a:rPr lang="en-US" altLang="zh-TW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ROC Curve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）下的面積</a:t>
            </a:r>
            <a:endParaRPr lang="en-US" altLang="zh-TW" sz="36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3B1BAAA-9760-4B78-BE3B-11693E44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6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162D987-7428-4022-A67B-3535B0802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619" y="1824426"/>
            <a:ext cx="5352381" cy="4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65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57D13CD-67E4-4F1B-BE38-D02A12E77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925144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TW" altLang="en-US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指數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Area Under the Curve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這個指數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用於</a:t>
            </a:r>
            <a:r>
              <a:rPr lang="zh-CN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6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衡量</a:t>
            </a:r>
            <a:r>
              <a:rPr lang="zh-TW" altLang="en-US" sz="6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分類模型</a:t>
            </a:r>
            <a:r>
              <a:rPr lang="zh-TW" altLang="en-US" sz="6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的性能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尤其是在二分類問題中。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3B1BAAA-9760-4B78-BE3B-11693E44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6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021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57D13CD-67E4-4F1B-BE38-D02A12E77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925144"/>
          </a:xfrm>
        </p:spPr>
        <p:txBody>
          <a:bodyPr>
            <a:normAutofit lnSpcReduction="10000"/>
          </a:bodyPr>
          <a:lstStyle/>
          <a:p>
            <a:r>
              <a:rPr lang="en-US" altLang="zh-TW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TW" altLang="en-US" sz="40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指數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Area Under the Curve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指數範圍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其中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表示完美的分類器，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0.5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表示無效的分類器（相當於隨機猜測）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TW" altLang="en-US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指數越高，模型的</a:t>
            </a:r>
            <a:r>
              <a:rPr lang="en-US" altLang="zh-CN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分類性能越好</a:t>
            </a:r>
            <a:r>
              <a:rPr lang="en-US" altLang="zh-CN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指數高意味著模型</a:t>
            </a:r>
            <a:r>
              <a:rPr lang="zh-TW" altLang="en-US" sz="36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能夠有效地區分正例和負例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3B1BAAA-9760-4B78-BE3B-11693E44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6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7224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AD983A4-EEE2-4861-ACF7-E1F025192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105400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highlight>
                  <a:srgbClr val="FFFF00"/>
                </a:highlight>
              </a:rPr>
              <a:t>AUC</a:t>
            </a:r>
            <a:r>
              <a:rPr lang="zh-CN" altLang="en-US" sz="4000" b="1" dirty="0">
                <a:highlight>
                  <a:srgbClr val="FFFF00"/>
                </a:highlight>
              </a:rPr>
              <a:t>指標</a:t>
            </a:r>
            <a:endParaRPr lang="en-US" altLang="zh-CN" sz="4000" b="1" dirty="0">
              <a:highlight>
                <a:srgbClr val="FFFF00"/>
              </a:highlight>
            </a:endParaRPr>
          </a:p>
          <a:p>
            <a:pPr lvl="1"/>
            <a:r>
              <a:rPr lang="zh-CN" altLang="en-US" sz="3600" b="1" dirty="0"/>
              <a:t>曲線下方面積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越大越好</a:t>
            </a:r>
            <a:endParaRPr lang="zh-TW" altLang="en-US" sz="3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6714B44-40BD-49B0-99FD-8C767614F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評估分類問題效能：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ROC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曲線</a:t>
            </a:r>
            <a:endParaRPr lang="zh-TW" altLang="en-US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4BB74DF-FB3D-4EB0-8657-4EA3279E5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194" y="1296364"/>
            <a:ext cx="5184576" cy="55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55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65C8185-8E13-4F2D-8AB5-B1D33EF15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舉某個範例：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</a:t>
            </a:r>
            <a:r>
              <a:rPr lang="en-US" altLang="zh-CN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CN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數值</a:t>
            </a:r>
            <a:endParaRPr lang="en-US" altLang="zh-CN" sz="36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曲線下面積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3200" dirty="0">
                <a:solidFill>
                  <a:srgbClr val="C00000"/>
                </a:solidFill>
              </a:rPr>
              <a:t>0.888</a:t>
            </a:r>
          </a:p>
          <a:p>
            <a:pPr lvl="1"/>
            <a:endParaRPr lang="en-US" altLang="zh-TW" sz="3200" dirty="0"/>
          </a:p>
          <a:p>
            <a:r>
              <a:rPr lang="zh-CN" altLang="en-US" sz="3600" b="1" dirty="0"/>
              <a:t>本題整體準確率</a:t>
            </a:r>
            <a:endParaRPr lang="en-US" altLang="zh-CN" sz="3600" b="1" dirty="0"/>
          </a:p>
          <a:p>
            <a:pPr lvl="1"/>
            <a:r>
              <a:rPr lang="en-US" altLang="zh-CN" sz="3200" b="1" dirty="0">
                <a:highlight>
                  <a:srgbClr val="FFFF00"/>
                </a:highlight>
              </a:rPr>
              <a:t>accuracy</a:t>
            </a:r>
          </a:p>
          <a:p>
            <a:pPr lvl="1"/>
            <a:r>
              <a:rPr lang="en-US" altLang="zh-CN" sz="3200" b="1" dirty="0">
                <a:solidFill>
                  <a:srgbClr val="C00000"/>
                </a:solidFill>
              </a:rPr>
              <a:t>0.837</a:t>
            </a:r>
            <a:endParaRPr lang="zh-TW" alt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8B9BB6E-2C2B-4F6E-B87D-3BE15209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8928992" cy="1265238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舉例：評估分類問題效能：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AUC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數值</a:t>
            </a:r>
            <a:endParaRPr lang="zh-TW" altLang="en-US" dirty="0">
              <a:highlight>
                <a:srgbClr val="FFFF00"/>
              </a:highlight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6C11BDB-2A11-4CD6-95D8-11A76FB82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581904"/>
            <a:ext cx="5466667" cy="5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8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864098" cy="5105400"/>
          </a:xfrm>
        </p:spPr>
        <p:txBody>
          <a:bodyPr>
            <a:normAutofit/>
          </a:bodyPr>
          <a:lstStyle/>
          <a:p>
            <a:endParaRPr lang="zh-TW" altLang="en-US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3FF091A-9CBF-49D3-A6F1-84D27CE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864098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迴歸模型常用的效能評估方法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2DD65BC-5453-4C60-837B-B48E1AA83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82" y="1565920"/>
            <a:ext cx="9144000" cy="45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65908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分類模型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常用的效能評估方法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545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864098" cy="5105400"/>
          </a:xfrm>
        </p:spPr>
        <p:txBody>
          <a:bodyPr>
            <a:normAutofit/>
          </a:bodyPr>
          <a:lstStyle/>
          <a:p>
            <a:endParaRPr lang="zh-TW" altLang="en-US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3FF091A-9CBF-49D3-A6F1-84D27CE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864098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分類模型常用的效能評估方法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191C872-FB8B-45BA-9946-04ADB24F3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834"/>
            <a:ext cx="9144000" cy="51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5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1521" y="1268760"/>
            <a:ext cx="8892480" cy="3456384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9600" b="1" dirty="0"/>
              <a:t>迴歸問題範例</a:t>
            </a:r>
            <a:endParaRPr lang="en-US" altLang="zh-CN" sz="9600" b="1" dirty="0"/>
          </a:p>
          <a:p>
            <a:r>
              <a:rPr lang="zh-CN" altLang="en-US" sz="9600" b="1" dirty="0"/>
              <a:t>修改前一章的特徵選取</a:t>
            </a:r>
            <a:endParaRPr lang="en-US" altLang="zh-CN" sz="9600" b="1" dirty="0"/>
          </a:p>
          <a:p>
            <a:r>
              <a:rPr lang="zh-CN" altLang="en-US" sz="9600" b="1" dirty="0"/>
              <a:t>預測汽車售價</a:t>
            </a:r>
            <a:endParaRPr lang="en-US" altLang="zh-CN" sz="9600" b="1" dirty="0"/>
          </a:p>
        </p:txBody>
      </p:sp>
    </p:spTree>
    <p:extLst>
      <p:ext uri="{BB962C8B-B14F-4D97-AF65-F5344CB8AC3E}">
        <p14:creationId xmlns:p14="http://schemas.microsoft.com/office/powerpoint/2010/main" val="256943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1BA9DAD-BE64-48BD-8A03-6C5D0FFB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前一章的範例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從特徵選取方法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，挑出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個特徵欄位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把這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個欄位的資料集，讓模型學習訓練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hlinkClick r:id="rId2"/>
              </a:rPr>
              <a:t>job-08-evaluate - Azure Machine Learning</a:t>
            </a:r>
            <a:endParaRPr lang="en-US" altLang="zh-TW" dirty="0"/>
          </a:p>
          <a:p>
            <a:r>
              <a:rPr lang="en-US" altLang="zh-TW" dirty="0"/>
              <a:t>https://ml.azure.com/experiments/id/70aeb3ca-5215-4802-b284-794d164b2217/runs/b85ccb16-1306-4fd3-a696-277ffa83fb0e?wsid=/subscriptions/48f9500a-ead5-4b75-93b0-40ab42f76209/resourcegroups/teresa33/providers/Microsoft.MachineLearningServices/workspaces/AML02&amp;tid=dfb5e216-2b8a-4b32-b1cb-e786a1095218#/?graphId=b486a0d1-41b3-406b-8f96-d40bb62e9967&amp;label=job-08-evaluate&amp;newGraphId=b486a0d1-41b3-406b-8f96-d40bb62e9967&amp;path=%2Fexperiments%2Fid%2F70aeb3ca-5215-4802-b284-794d164b2217%2Fruns%2Fb85ccb16-1306-4fd3-a696-277ffa83fb0e&amp;runId=b85ccb16-1306-4fd3-a696-277ffa83fb0e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CA8352C-F968-434C-883B-140F6051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前一章的特徵選取預測汽車售價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特徵選取方法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，挑出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個特徵欄位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888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A5B9C47-65F0-4813-B062-23BD32329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B76E4BE-9F2F-48BA-8FA6-8396FE27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6151B7F-12F0-4B2A-8BE8-6C70E1C35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133" y="0"/>
            <a:ext cx="9664266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6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C2B09D7-B342-418F-9098-CF4A6063B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925144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決定係數（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coefficient Determination)</a:t>
            </a:r>
          </a:p>
          <a:p>
            <a:pPr lvl="1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0.991443</a:t>
            </a:r>
          </a:p>
          <a:p>
            <a:pPr lvl="1"/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準確率很高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DBC72BC-34A4-4501-B5EB-53080A28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模型的效能，明顯提高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B7002D1-48BC-4A1F-A0F7-9A16BD109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297443"/>
            <a:ext cx="6696744" cy="346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54817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606</Words>
  <Application>Microsoft Office PowerPoint</Application>
  <PresentationFormat>如螢幕大小 (4:3)</PresentationFormat>
  <Paragraphs>88</Paragraphs>
  <Slides>25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1" baseType="lpstr">
      <vt:lpstr>Segoe Condensed</vt:lpstr>
      <vt:lpstr>微軟正黑體</vt:lpstr>
      <vt:lpstr>Arial</vt:lpstr>
      <vt:lpstr>Bookman Old Style</vt:lpstr>
      <vt:lpstr>Calibri</vt:lpstr>
      <vt:lpstr>EdBackToSchl(2)</vt:lpstr>
      <vt:lpstr>台北科技大學，經管系，陳擎文 </vt:lpstr>
      <vt:lpstr>PowerPoint 簡報</vt:lpstr>
      <vt:lpstr>迴歸模型常用的效能評估方法</vt:lpstr>
      <vt:lpstr>PowerPoint 簡報</vt:lpstr>
      <vt:lpstr>分類模型常用的效能評估方法</vt:lpstr>
      <vt:lpstr>PowerPoint 簡報</vt:lpstr>
      <vt:lpstr>前一章的特徵選取預測汽車售價 特徵選取方法2，挑出10個特徵欄位</vt:lpstr>
      <vt:lpstr>PowerPoint 簡報</vt:lpstr>
      <vt:lpstr>模型的效能，明顯提高</vt:lpstr>
      <vt:lpstr>PowerPoint 簡報</vt:lpstr>
      <vt:lpstr>比較：有處理缺值，對迴歸預測的線性擬合度r^2（決定係數）的影響</vt:lpstr>
      <vt:lpstr>PowerPoint 簡報</vt:lpstr>
      <vt:lpstr>本範例：share link to graph</vt:lpstr>
      <vt:lpstr>本範例：pipeline job</vt:lpstr>
      <vt:lpstr>PowerPoint 簡報</vt:lpstr>
      <vt:lpstr>Run：測試模型test model</vt:lpstr>
      <vt:lpstr>Run：評估模型的效能</vt:lpstr>
      <vt:lpstr>評估分類問題的效能： 混淆矩陣，準確率accuracy，召回率recall，精確率precision，f1</vt:lpstr>
      <vt:lpstr>PowerPoint 簡報</vt:lpstr>
      <vt:lpstr>修改為Category型態後，準確率有提高 0.883   0.892</vt:lpstr>
      <vt:lpstr>什麼是AUC？</vt:lpstr>
      <vt:lpstr>什麼是AUC？</vt:lpstr>
      <vt:lpstr>什麼是AUC？</vt:lpstr>
      <vt:lpstr>評估分類問題效能：ROC曲線</vt:lpstr>
      <vt:lpstr>舉例：評估分類問題效能：AUC數值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2023-12-28T16:37:30Z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