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565" r:id="rId3"/>
    <p:sldId id="674" r:id="rId4"/>
    <p:sldId id="734" r:id="rId5"/>
    <p:sldId id="676" r:id="rId6"/>
    <p:sldId id="738" r:id="rId7"/>
    <p:sldId id="679" r:id="rId8"/>
    <p:sldId id="654" r:id="rId9"/>
    <p:sldId id="635" r:id="rId10"/>
    <p:sldId id="680" r:id="rId11"/>
    <p:sldId id="681" r:id="rId12"/>
    <p:sldId id="724" r:id="rId13"/>
    <p:sldId id="682" r:id="rId14"/>
    <p:sldId id="683" r:id="rId15"/>
    <p:sldId id="684" r:id="rId16"/>
    <p:sldId id="685" r:id="rId17"/>
    <p:sldId id="725" r:id="rId18"/>
    <p:sldId id="727" r:id="rId19"/>
    <p:sldId id="686" r:id="rId20"/>
    <p:sldId id="687" r:id="rId21"/>
    <p:sldId id="688" r:id="rId22"/>
    <p:sldId id="689" r:id="rId23"/>
    <p:sldId id="709" r:id="rId24"/>
    <p:sldId id="690" r:id="rId25"/>
    <p:sldId id="691" r:id="rId26"/>
    <p:sldId id="711" r:id="rId27"/>
    <p:sldId id="732" r:id="rId28"/>
    <p:sldId id="692" r:id="rId29"/>
    <p:sldId id="733" r:id="rId30"/>
    <p:sldId id="716" r:id="rId31"/>
    <p:sldId id="726" r:id="rId32"/>
    <p:sldId id="693" r:id="rId33"/>
    <p:sldId id="694" r:id="rId34"/>
    <p:sldId id="695" r:id="rId35"/>
    <p:sldId id="713" r:id="rId36"/>
    <p:sldId id="735" r:id="rId37"/>
    <p:sldId id="737" r:id="rId38"/>
    <p:sldId id="696" r:id="rId39"/>
    <p:sldId id="697" r:id="rId40"/>
    <p:sldId id="739" r:id="rId41"/>
    <p:sldId id="740" r:id="rId42"/>
    <p:sldId id="721" r:id="rId43"/>
    <p:sldId id="698" r:id="rId44"/>
    <p:sldId id="699" r:id="rId45"/>
    <p:sldId id="736" r:id="rId4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12/19/2023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982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2023/12/19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d8qewsMF4" TargetMode="External"/><Relationship Id="rId2" Type="http://schemas.openxmlformats.org/officeDocument/2006/relationships/hyperlink" Target="https://medium.com/@z1z1z1joey/%E6%A9%9F%E5%99%A8%E5%AD%B8%E7%BF%92azure-microsoft-machine-learning-%E6%96%B0%E6%89%8B%E6%93%8D%E4%BD%9C%E7%B0%A1%E5%96%AE%E7%AF%84%E4%BE%8B-a24517fb8e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201622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範例</a:t>
            </a:r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：實作收入預測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AML-1-</a:t>
            </a:r>
            <a:r>
              <a:rPr lang="zh-CN" altLang="en-US" dirty="0"/>
              <a:t>收入分類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5A413-42FF-48C1-BFEF-6721C28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624"/>
            <a:ext cx="6809524" cy="1542857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B128B1A-589D-4104-84F2-822FE7B1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27520"/>
            <a:ext cx="5314286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讀入第一個資料集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Adult Census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Adult Census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讀入一個資料集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成人收入資料集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6D2456-4C6F-46B3-A7EF-FABF6BD8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" y="2348880"/>
            <a:ext cx="8866667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CC187A-88CE-49CF-9FBF-5161074F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43371"/>
            <a:ext cx="472380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成人收入資料集：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3.25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萬筆，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682276-59B9-49EC-AE90-950ACB01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556792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目標欄位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，標籤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income</a:t>
            </a:r>
          </a:p>
          <a:p>
            <a:pPr lvl="1"/>
            <a:r>
              <a:rPr lang="zh-CN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大於</a:t>
            </a:r>
            <a:r>
              <a:rPr lang="en-US" altLang="zh-CN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小於</a:t>
            </a:r>
            <a:r>
              <a:rPr lang="en-US" altLang="zh-CN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CN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(6).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特徵值欄位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</a:p>
          <a:p>
            <a:pPr lvl="1"/>
            <a:r>
              <a:rPr lang="en-US" altLang="zh-CN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</a:t>
            </a:r>
            <a:r>
              <a:rPr lang="zh-CN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就是其它</a:t>
            </a:r>
            <a:r>
              <a:rPr lang="en-US" altLang="zh-CN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的某些可能欄位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35478E-146D-43C2-ADB7-67898E62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914689"/>
            <a:ext cx="6009524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選定要計算的特徵值欄位（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 column in dataset</a:t>
            </a: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要包含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特徵值，標籤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27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2D8524-D885-47CE-BFA9-52B7683C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8435280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觀念：前面只是讀入資料集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資料集有很多欄位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只有其中的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部分欄位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適合拿來做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 column in dataset</a:t>
            </a:r>
          </a:p>
          <a:p>
            <a:pPr lvl="1"/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就是指定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要拿來當作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學習計算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的欄位</a:t>
            </a:r>
            <a:endParaRPr lang="en-US" altLang="zh-CN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28D8DE-27ED-4CCB-8276-95C82A8D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選定要計算的特徵值欄位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6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46" y="836712"/>
            <a:ext cx="9144000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select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column in  dataset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F4F66B-DA97-4EEC-9014-A9F017249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" y="1772816"/>
            <a:ext cx="9144000" cy="5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拖曵連線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點按：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Launch column selector</a:t>
            </a:r>
            <a:endParaRPr lang="zh-TW" altLang="en-US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select feature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0656D9-D10E-460B-931C-225FB8A6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24944"/>
            <a:ext cx="7152381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848873" cy="2952328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機器學習的計算流程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01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576894" cy="4525963"/>
          </a:xfrm>
        </p:spPr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選擇你認為可能有關的</a:t>
            </a:r>
            <a:r>
              <a:rPr lang="en-US" altLang="zh-CN" b="1" dirty="0" err="1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特徵值，標籤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完成打勾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select feature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470897-2BB9-47A2-9AF1-CBEFC1CC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894" y="2179637"/>
            <a:ext cx="100097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576894" cy="4525963"/>
          </a:xfrm>
        </p:spPr>
        <p:txBody>
          <a:bodyPr/>
          <a:lstStyle/>
          <a:p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endParaRPr lang="en-US" altLang="zh-CN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要先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，才能夠</a:t>
            </a:r>
            <a:b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，測試目前選取的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6C4DBE-D313-47B4-93F6-5A5A1695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96752"/>
            <a:ext cx="4019048" cy="37142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82CDBB-A2F6-4DB8-B58B-93CB3782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2313"/>
            <a:ext cx="9144000" cy="22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46" y="1484784"/>
            <a:ext cx="9144000" cy="4781128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分割數據：輸入：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split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split Data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拖曵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連線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trian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資料集佔據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0.7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把資料集分割成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train, test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E204DC-0CBB-4739-B0FA-FEEE442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6" y="2546612"/>
            <a:ext cx="9144000" cy="41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382" y="836712"/>
            <a:ext cx="9144000" cy="4781128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 model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：輸入：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train 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train model</a:t>
            </a:r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8431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設定訓練模型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 model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4C5E3B-47BB-42A1-B631-CC2395F7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2" y="1521025"/>
            <a:ext cx="8914286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6000" b="1" dirty="0"/>
              <a:t>二元分類：邏輯迴歸模型</a:t>
            </a:r>
            <a:endParaRPr lang="en-US" altLang="zh-CN" sz="6000" b="1" dirty="0"/>
          </a:p>
          <a:p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two class 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logistic regress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4013547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設定演算法：輸入：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two class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logistic regress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拖曵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設定計算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二元分類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two class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的演算法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37F688-580A-44B7-96BE-D4002EAA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3" y="2492896"/>
            <a:ext cx="8600000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6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DC366B-6C80-4D85-B217-82AF87A0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4" y="1633878"/>
            <a:ext cx="8990476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183381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income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4013547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200" b="1" dirty="0" err="1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column selector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income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income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508570-4CA8-46A4-86D0-953580D0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48" y="2636912"/>
            <a:ext cx="9239147" cy="34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4013547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：訓練模型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8F23FD-D3B9-4A88-A8ED-38EB64F0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77394"/>
            <a:ext cx="6076190" cy="5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E7C5E8-DBD4-4C7F-B969-E84C6C2E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 model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>
                <a:sym typeface="Wingdings" panose="05000000000000000000" pitchFamily="2" charset="2"/>
              </a:rPr>
              <a:t>Visulize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445EC4D-F457-4AB3-A571-AA05897F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觀察各特徵值的影響權重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9DDE19-8337-42F6-AFD4-5F653AD3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81810"/>
            <a:ext cx="6047619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08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測試模型：</a:t>
            </a:r>
            <a:endParaRPr lang="en-US" altLang="zh-CN" sz="6600" b="1" dirty="0"/>
          </a:p>
          <a:p>
            <a:r>
              <a:rPr lang="zh-CN" altLang="en-US" sz="6600" b="1" dirty="0"/>
              <a:t>用</a:t>
            </a:r>
            <a:r>
              <a:rPr lang="en-US" altLang="zh-CN" sz="6600" b="1" dirty="0"/>
              <a:t>test</a:t>
            </a:r>
            <a:r>
              <a:rPr lang="zh-CN" altLang="en-US" sz="6600" b="1" dirty="0"/>
              <a:t>數據來預測</a:t>
            </a:r>
            <a:endParaRPr lang="en-US" altLang="zh-CN" sz="6600" b="1" dirty="0"/>
          </a:p>
          <a:p>
            <a:r>
              <a:rPr lang="en-US" altLang="zh-CN" sz="4000" b="1" dirty="0"/>
              <a:t>score model= </a:t>
            </a:r>
            <a:r>
              <a:rPr lang="en-US" altLang="zh-CN" sz="4000" b="1" dirty="0" err="1"/>
              <a:t>model.predict</a:t>
            </a:r>
            <a:r>
              <a:rPr lang="en-US" altLang="zh-CN" sz="40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56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77778-DF4C-4EE5-B7FB-8869804B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" y="-99391"/>
            <a:ext cx="880093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836713"/>
            <a:ext cx="9144000" cy="458961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拖曵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2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測試模型：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income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514E03-212A-49D6-99C3-3BC2D929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8" y="1833283"/>
            <a:ext cx="8647619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9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1800201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Visualize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看預測結果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：測試模型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model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1CF07E8-A0A6-4388-A20D-E84D7CD6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43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8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7E6E5DA-B764-4041-887A-75C442F5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這邊的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Scored Labels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就是它透果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預估出來的值，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從肉眼上看，有些差蠻多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，有些很接近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做到這裡，大致上你的模型已經完成，只剩下最後評估模型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93F2A76-8587-44DC-93CE-D6594F4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測試模型，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score model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0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B220995-5086-4C8C-BA25-E70BCA86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資料科學分析開發的流程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BB0E0B-3A6C-440C-881C-51A258F9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899"/>
            <a:ext cx="9144000" cy="2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7E6E5DA-B764-4041-887A-75C442F5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這裡的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不要搞錯意思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36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model.score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()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，不是計算準確率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它比較像是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model.predict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x_test,y_test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進行預測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93F2A76-8587-44DC-93CE-D6594F4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測試模型，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score model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25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836713"/>
            <a:ext cx="9144000" cy="458961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 model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拖曵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1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評估模型的整體準確率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6CE419-4915-4A8B-9FBB-01F684AA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5" y="1451040"/>
            <a:ext cx="8723809" cy="5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5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257" y="1412775"/>
            <a:ext cx="9144000" cy="1800201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Visualize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看整體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163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：評估模型的準確率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4A93E0-05E9-4A00-BB41-33EFDE95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" y="2132856"/>
            <a:ext cx="9144000" cy="4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47E7C3-E54D-4336-B68B-FF3C414C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4292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>
                <a:effectLst/>
              </a:rPr>
              <a:t>網址：</a:t>
            </a:r>
            <a:endParaRPr lang="en-US" altLang="zh-CN" b="1" dirty="0">
              <a:effectLst/>
            </a:endParaRPr>
          </a:p>
          <a:p>
            <a:pPr lvl="1"/>
            <a:r>
              <a:rPr lang="en-US" altLang="zh-TW" dirty="0">
                <a:hlinkClick r:id="rId2"/>
              </a:rPr>
              <a:t>https://medium.com/@z1z1z1joey/%E6%A9%9F%E5%99%A8%E5%AD%B8%E7%BF%92azure-microsoft-machine-learning-%E6%96%B0%E6%89%8B%E6%93%8D%E4%BD%9C%E7%B0%A1%E5%96%AE%E7%AF%84%E4%BE%8B-a24517fb8e74</a:t>
            </a:r>
            <a:endParaRPr lang="en-US" altLang="zh-TW" dirty="0"/>
          </a:p>
          <a:p>
            <a:r>
              <a:rPr lang="en-US" altLang="zh-TW" b="1" i="1" dirty="0">
                <a:effectLst/>
              </a:rPr>
              <a:t>Step 1 </a:t>
            </a:r>
            <a:r>
              <a:rPr lang="zh-TW" altLang="en-US" b="1" i="1" dirty="0">
                <a:effectLst/>
              </a:rPr>
              <a:t>匯入要訓練的資料集</a:t>
            </a:r>
            <a:endParaRPr lang="en-US" altLang="zh-TW" b="1" i="1" dirty="0">
              <a:effectLst/>
            </a:endParaRPr>
          </a:p>
          <a:p>
            <a:r>
              <a:rPr lang="en-US" altLang="zh-TW" b="1" i="1" dirty="0">
                <a:effectLst/>
              </a:rPr>
              <a:t>Step </a:t>
            </a:r>
            <a:r>
              <a:rPr lang="en-US" altLang="zh-CN" b="1" i="1" dirty="0">
                <a:effectLst/>
              </a:rPr>
              <a:t>2</a:t>
            </a:r>
            <a:r>
              <a:rPr lang="zh-TW" altLang="en-US" b="1" i="1" dirty="0">
                <a:effectLst/>
              </a:rPr>
              <a:t>資料處理</a:t>
            </a:r>
            <a:endParaRPr lang="en-US" altLang="zh-TW" b="1" i="1" dirty="0">
              <a:effectLst/>
            </a:endParaRPr>
          </a:p>
          <a:p>
            <a:r>
              <a:rPr lang="en-US" altLang="zh-TW" b="1" i="1" dirty="0">
                <a:effectLst/>
              </a:rPr>
              <a:t>Step 3 </a:t>
            </a:r>
            <a:r>
              <a:rPr lang="zh-TW" altLang="en-US" b="1" i="1" dirty="0">
                <a:effectLst/>
              </a:rPr>
              <a:t>訓練模型</a:t>
            </a:r>
            <a:endParaRPr lang="en-US" altLang="zh-TW" b="1" i="1" dirty="0">
              <a:effectLst/>
            </a:endParaRPr>
          </a:p>
          <a:p>
            <a:r>
              <a:rPr lang="en-US" altLang="zh-TW" b="1" i="1" dirty="0">
                <a:effectLst/>
              </a:rPr>
              <a:t>Step 4 </a:t>
            </a:r>
            <a:r>
              <a:rPr lang="zh-TW" altLang="en-US" b="1" i="1" dirty="0">
                <a:effectLst/>
              </a:rPr>
              <a:t>測試模型</a:t>
            </a:r>
            <a:endParaRPr lang="en-US" altLang="zh-TW" b="1" i="1" dirty="0">
              <a:effectLst/>
            </a:endParaRPr>
          </a:p>
          <a:p>
            <a:r>
              <a:rPr lang="en-US" altLang="zh-TW" b="1" i="1" dirty="0">
                <a:effectLst/>
              </a:rPr>
              <a:t>Step 5 </a:t>
            </a:r>
            <a:r>
              <a:rPr lang="zh-TW" altLang="en-US" b="1" i="1" dirty="0">
                <a:effectLst/>
              </a:rPr>
              <a:t>評估模型</a:t>
            </a:r>
            <a:endParaRPr lang="en-US" altLang="zh-TW" b="1" i="1" dirty="0">
              <a:effectLst/>
            </a:endParaRPr>
          </a:p>
          <a:p>
            <a:r>
              <a:rPr lang="en-US" altLang="zh-TW" b="1" i="1" dirty="0">
                <a:effectLst/>
                <a:hlinkClick r:id="rId3"/>
              </a:rPr>
              <a:t>https://www.youtube.com/watch?v=cid8qewsMF4</a:t>
            </a:r>
            <a:endParaRPr lang="zh-TW" altLang="en-US" b="1" i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24CC914-3B3E-40A6-9BBD-8664BD70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新手參考教材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 lnSpcReduction="10000"/>
          </a:bodyPr>
          <a:lstStyle/>
          <a:p>
            <a:r>
              <a:rPr lang="en-US" altLang="zh-TW" sz="3600" b="1" dirty="0">
                <a:effectLst/>
              </a:rPr>
              <a:t>(1).</a:t>
            </a:r>
            <a:r>
              <a:rPr lang="zh-CN" altLang="en-US" sz="3600" b="1" dirty="0">
                <a:effectLst/>
              </a:rPr>
              <a:t>舊版：</a:t>
            </a:r>
            <a:r>
              <a:rPr lang="en-US" altLang="zh-TW" sz="3600" b="1" dirty="0">
                <a:effectLst/>
              </a:rPr>
              <a:t>Azure ML Studio(Classic)</a:t>
            </a:r>
          </a:p>
          <a:p>
            <a:pPr lvl="1"/>
            <a:r>
              <a:rPr lang="zh-CN" altLang="en-US" sz="3200" b="1" dirty="0">
                <a:effectLst/>
              </a:rPr>
              <a:t>舊版</a:t>
            </a:r>
            <a:r>
              <a:rPr lang="zh-TW" altLang="en-US" sz="3200" b="1" dirty="0">
                <a:effectLst/>
              </a:rPr>
              <a:t>登入網址 </a:t>
            </a:r>
            <a:r>
              <a:rPr lang="en-US" altLang="zh-TW" sz="3200" b="1" dirty="0">
                <a:effectLst/>
              </a:rPr>
              <a:t>: </a:t>
            </a:r>
            <a:r>
              <a:rPr lang="en-US" altLang="zh-TW" sz="3200" b="1" dirty="0">
                <a:effectLst/>
                <a:hlinkClick r:id="rId2"/>
              </a:rPr>
              <a:t>https://studio.azureml.net/</a:t>
            </a:r>
            <a:endParaRPr lang="en-US" altLang="zh-TW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</a:p>
          <a:p>
            <a:pPr lvl="1"/>
            <a:r>
              <a:rPr lang="zh-CN" altLang="en-US" sz="3200" b="1" dirty="0">
                <a:effectLst/>
              </a:rPr>
              <a:t>坊間的</a:t>
            </a:r>
            <a:r>
              <a:rPr lang="en-US" altLang="zh-CN" sz="3200" b="1" dirty="0" err="1">
                <a:effectLst/>
              </a:rPr>
              <a:t>AzureML</a:t>
            </a:r>
            <a:r>
              <a:rPr lang="zh-CN" altLang="en-US" sz="3200" b="1" dirty="0">
                <a:effectLst/>
              </a:rPr>
              <a:t>教學，都是舊版的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</a:rPr>
              <a:t>觀念：舊版 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Azure ML Studio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，對外宣稱是永久免費的</a:t>
            </a:r>
            <a:r>
              <a:rPr lang="zh-CN" altLang="en-US" sz="3200" b="1" dirty="0">
                <a:effectLst/>
              </a:rPr>
              <a:t>：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但是，</a:t>
            </a:r>
            <a:r>
              <a:rPr lang="en-US" altLang="zh-CN" sz="3200" b="1" dirty="0">
                <a:effectLst/>
              </a:rPr>
              <a:t>2023</a:t>
            </a:r>
            <a:r>
              <a:rPr lang="zh-CN" altLang="en-US" sz="3200" b="1" dirty="0">
                <a:effectLst/>
              </a:rPr>
              <a:t>年</a:t>
            </a:r>
            <a:r>
              <a:rPr lang="en-US" altLang="zh-CN" sz="3200" b="1" dirty="0">
                <a:effectLst/>
              </a:rPr>
              <a:t>7</a:t>
            </a:r>
            <a:r>
              <a:rPr lang="zh-CN" altLang="en-US" sz="3200" b="1" dirty="0">
                <a:effectLst/>
              </a:rPr>
              <a:t>月宣布：</a:t>
            </a:r>
            <a:r>
              <a:rPr lang="en-US" altLang="zh-CN" sz="3200" b="1" dirty="0">
                <a:effectLst/>
              </a:rPr>
              <a:t>2024/8</a:t>
            </a:r>
            <a:r>
              <a:rPr lang="zh-CN" altLang="en-US" sz="3200" b="1" dirty="0">
                <a:effectLst/>
              </a:rPr>
              <a:t>月即將截止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合併到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裡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7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5EFAFF-6180-4728-ADEC-15A3D397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zh-CN" altLang="en-US" sz="35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可以使用學校給每位師生的微軟帳號：</a:t>
            </a:r>
            <a:endParaRPr lang="en-US" altLang="zh-CN" sz="3500" b="1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登入帳號：</a:t>
            </a:r>
            <a:r>
              <a:rPr lang="zh-TW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員工編號或學號</a:t>
            </a:r>
            <a:r>
              <a:rPr lang="en-US" alt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@cc.ntut.edu.tw</a:t>
            </a:r>
            <a:b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登入密碼：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同校園入口網站</a:t>
            </a:r>
            <a:endParaRPr lang="en-US" altLang="zh-TW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1CD606-07CE-4C30-A1EE-85C377BD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</a:p>
        </p:txBody>
      </p:sp>
    </p:spTree>
    <p:extLst>
      <p:ext uri="{BB962C8B-B14F-4D97-AF65-F5344CB8AC3E}">
        <p14:creationId xmlns:p14="http://schemas.microsoft.com/office/powerpoint/2010/main" val="68802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AML-1-1</a:t>
            </a: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148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913</Words>
  <Application>Microsoft Office PowerPoint</Application>
  <PresentationFormat>如螢幕大小 (4:3)</PresentationFormat>
  <Paragraphs>137</Paragraphs>
  <Slides>44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0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PowerPoint 簡報</vt:lpstr>
      <vt:lpstr>資料科學分析開發的流程</vt:lpstr>
      <vt:lpstr>新手參考教材</vt:lpstr>
      <vt:lpstr>PowerPoint 簡報</vt:lpstr>
      <vt:lpstr>登入舊版Azure ML Studio</vt:lpstr>
      <vt:lpstr>必須申請微軟帳號</vt:lpstr>
      <vt:lpstr>登入舊版Azure ML Studio</vt:lpstr>
      <vt:lpstr>修改專案名稱：AML-1-收入分類</vt:lpstr>
      <vt:lpstr>PowerPoint 簡報</vt:lpstr>
      <vt:lpstr>讀入一個資料集dataset： 成人收入資料集</vt:lpstr>
      <vt:lpstr>視覺化瀏覽資料集dataset</vt:lpstr>
      <vt:lpstr>視覺化瀏覽資料集dataset</vt:lpstr>
      <vt:lpstr>視覺化瀏覽資料集dataset</vt:lpstr>
      <vt:lpstr>PowerPoint 簡報</vt:lpstr>
      <vt:lpstr>選定要計算的特徵值欄位</vt:lpstr>
      <vt:lpstr>選定特徵值欄位:</vt:lpstr>
      <vt:lpstr>選定特徵值欄位: select feature</vt:lpstr>
      <vt:lpstr>選定特徵值欄位: select feature</vt:lpstr>
      <vt:lpstr>Run，測試目前選取的(x,y)值</vt:lpstr>
      <vt:lpstr>PowerPoint 簡報</vt:lpstr>
      <vt:lpstr>把資料集分割成train, test</vt:lpstr>
      <vt:lpstr>設定訓練模型train model</vt:lpstr>
      <vt:lpstr>PowerPoint 簡報</vt:lpstr>
      <vt:lpstr>PowerPoint 簡報</vt:lpstr>
      <vt:lpstr>設定計算『二元分類two class的演算法』</vt:lpstr>
      <vt:lpstr>訓練model，Train model</vt:lpstr>
      <vt:lpstr>PowerPoint 簡報</vt:lpstr>
      <vt:lpstr>設定目標值：點按tain model launch column selector輸入income </vt:lpstr>
      <vt:lpstr>指定『目標值Label』：income</vt:lpstr>
      <vt:lpstr>Run：訓練模型model</vt:lpstr>
      <vt:lpstr>觀察各特徵值的影響權重</vt:lpstr>
      <vt:lpstr>PowerPoint 簡報</vt:lpstr>
      <vt:lpstr>PowerPoint 簡報</vt:lpstr>
      <vt:lpstr>PowerPoint 簡報</vt:lpstr>
      <vt:lpstr>測試模型：income</vt:lpstr>
      <vt:lpstr>Run：測試模型test model</vt:lpstr>
      <vt:lpstr>測試模型，score model</vt:lpstr>
      <vt:lpstr>測試模型，score model</vt:lpstr>
      <vt:lpstr>PowerPoint 簡報</vt:lpstr>
      <vt:lpstr>評估模型的整體準確率</vt:lpstr>
      <vt:lpstr>Run：評估模型的準確率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2023-12-19T11:11:46Z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