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48"/>
  </p:notesMasterIdLst>
  <p:handoutMasterIdLst>
    <p:handoutMasterId r:id="rId49"/>
  </p:handoutMasterIdLst>
  <p:sldIdLst>
    <p:sldId id="565" r:id="rId3"/>
    <p:sldId id="637" r:id="rId4"/>
    <p:sldId id="734" r:id="rId5"/>
    <p:sldId id="645" r:id="rId6"/>
    <p:sldId id="739" r:id="rId7"/>
    <p:sldId id="740" r:id="rId8"/>
    <p:sldId id="741" r:id="rId9"/>
    <p:sldId id="742" r:id="rId10"/>
    <p:sldId id="633" r:id="rId11"/>
    <p:sldId id="700" r:id="rId12"/>
    <p:sldId id="679" r:id="rId13"/>
    <p:sldId id="680" r:id="rId14"/>
    <p:sldId id="681" r:id="rId15"/>
    <p:sldId id="724" r:id="rId16"/>
    <p:sldId id="682" r:id="rId17"/>
    <p:sldId id="683" r:id="rId18"/>
    <p:sldId id="725" r:id="rId19"/>
    <p:sldId id="701" r:id="rId20"/>
    <p:sldId id="685" r:id="rId21"/>
    <p:sldId id="702" r:id="rId22"/>
    <p:sldId id="703" r:id="rId23"/>
    <p:sldId id="704" r:id="rId24"/>
    <p:sldId id="705" r:id="rId25"/>
    <p:sldId id="706" r:id="rId26"/>
    <p:sldId id="727" r:id="rId27"/>
    <p:sldId id="707" r:id="rId28"/>
    <p:sldId id="708" r:id="rId29"/>
    <p:sldId id="709" r:id="rId30"/>
    <p:sldId id="710" r:id="rId31"/>
    <p:sldId id="711" r:id="rId32"/>
    <p:sldId id="743" r:id="rId33"/>
    <p:sldId id="732" r:id="rId34"/>
    <p:sldId id="712" r:id="rId35"/>
    <p:sldId id="716" r:id="rId36"/>
    <p:sldId id="726" r:id="rId37"/>
    <p:sldId id="717" r:id="rId38"/>
    <p:sldId id="713" r:id="rId39"/>
    <p:sldId id="735" r:id="rId40"/>
    <p:sldId id="737" r:id="rId41"/>
    <p:sldId id="722" r:id="rId42"/>
    <p:sldId id="715" r:id="rId43"/>
    <p:sldId id="721" r:id="rId44"/>
    <p:sldId id="720" r:id="rId45"/>
    <p:sldId id="723" r:id="rId46"/>
    <p:sldId id="736" r:id="rId4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86" d="100"/>
          <a:sy n="86" d="100"/>
        </p:scale>
        <p:origin x="1005" y="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12/14/2023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2023/12/14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098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122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2780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48378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2287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2933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4992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93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5343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3943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900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2023/12/14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2023/12/14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2023/12/14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2023/12/14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2023/12/14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2290936"/>
          </a:xfrm>
        </p:spPr>
        <p:txBody>
          <a:bodyPr>
            <a:normAutofit lnSpcReduction="10000"/>
          </a:bodyPr>
          <a:lstStyle/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Azure 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ML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機器學習</a:t>
            </a:r>
            <a:endParaRPr lang="en-US" altLang="zh-TW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2-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客戶流失預測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C394F71-6B4A-48EA-8B41-FA0662368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E56111B-9981-4DBE-8F67-371F8A12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選定資料集：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CRM Dataset shared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CRM Dataset Label shared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50C049-5B69-49FB-8347-B46E94402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8545" y="1298328"/>
            <a:ext cx="10530112" cy="55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登入舊版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 Studio</a:t>
            </a:r>
            <a:r>
              <a:rPr lang="zh-TW" altLang="en-US" sz="6600" b="1" dirty="0"/>
              <a:t>平台</a:t>
            </a:r>
            <a:r>
              <a:rPr lang="zh-CN" altLang="en-US" sz="6600" b="1" dirty="0"/>
              <a:t>，新增一個</a:t>
            </a:r>
            <a:r>
              <a:rPr lang="en-US" altLang="zh-CN" sz="6600" b="1" dirty="0"/>
              <a:t>experiment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39868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登入網址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hlinkClick r:id="rId2"/>
              </a:rPr>
              <a:t>https://studio.azureml.net/</a:t>
            </a:r>
            <a:endParaRPr lang="en-US" altLang="zh-TW" sz="2800" b="1" dirty="0">
              <a:effectLst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</a:p>
          <a:p>
            <a:pPr lvl="1"/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命名：</a:t>
            </a:r>
            <a:r>
              <a:rPr lang="en-US" altLang="zh-CN" sz="2800" dirty="0"/>
              <a:t> AML-2-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客戶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CRM</a:t>
            </a:r>
            <a:endParaRPr lang="en-US" altLang="zh-CN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821DA5-E61A-432E-AF55-F195999E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87345"/>
            <a:ext cx="1871555" cy="28182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FD19F32-6E03-4768-8331-CC1016AF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006" y="3429000"/>
            <a:ext cx="3631168" cy="34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修改專案名稱：</a:t>
            </a:r>
            <a:r>
              <a:rPr lang="en-US" altLang="zh-CN" dirty="0"/>
              <a:t>AI-2-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CRM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A5A413-42FF-48C1-BFEF-6721C28A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7624"/>
            <a:ext cx="6809524" cy="1542857"/>
          </a:xfrm>
          <a:prstGeom prst="rect">
            <a:avLst/>
          </a:prstGeom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B128B1A-589D-4104-84F2-822FE7B1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27520"/>
            <a:ext cx="5314286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讀入第一個資料集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</a:p>
          <a:p>
            <a:r>
              <a:rPr lang="en-US" altLang="zh-CN" sz="6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CRM Dataset shared</a:t>
            </a:r>
            <a:endParaRPr lang="en-US" altLang="zh-TW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6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載入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資料集：</a:t>
            </a:r>
            <a:r>
              <a:rPr lang="en-US" altLang="zh-CN" sz="3200" dirty="0"/>
              <a:t> </a:t>
            </a:r>
            <a:r>
              <a:rPr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CRM Dataset shared</a:t>
            </a:r>
            <a:endParaRPr lang="en-US" altLang="zh-TW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讀入一個資料集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CRM Dataset shared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E4794F3-8E79-40EE-B3AE-CD8559B4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45" y="2320249"/>
            <a:ext cx="7809524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，發現很多缺值（遺漏值）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視覺化瀏覽資料集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CN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230</a:t>
            </a:r>
            <a:r>
              <a:rPr lang="zh-CN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</a:t>
            </a:r>
            <a:endParaRPr lang="zh-TW" altLang="en-US" sz="4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AE12B0-8228-4278-856F-741068E51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61375"/>
            <a:ext cx="9144000" cy="43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7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讀入第二個資料集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</a:p>
          <a:p>
            <a:r>
              <a:rPr lang="en-US" altLang="zh-CN" sz="6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CRM churn Label shared</a:t>
            </a:r>
            <a:endParaRPr lang="en-US" altLang="zh-TW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4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載入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資料集：</a:t>
            </a:r>
            <a:r>
              <a:rPr lang="en-US" altLang="zh-CN" sz="3200" dirty="0"/>
              <a:t> </a:t>
            </a:r>
            <a:r>
              <a:rPr lang="en-US" altLang="zh-CN" sz="32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CRM churn Label shared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讀入第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CRM churn Label shared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0968305-7E22-4134-8906-7A5AAED45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27083"/>
            <a:ext cx="7177023" cy="46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313184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標籤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FF0000"/>
                </a:solidFill>
                <a:effectLst/>
              </a:rPr>
              <a:t>Col1</a:t>
            </a: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563072" cy="724901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『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標籤資料集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CRM churn Label shared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90E137-06B5-4BF9-955B-713F7CDF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160668"/>
            <a:ext cx="5640866" cy="554951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B04EE9-B37E-4026-926D-B64B4674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70" y="2683221"/>
            <a:ext cx="2671970" cy="40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effectLst/>
              </a:rPr>
              <a:t>(1).</a:t>
            </a:r>
            <a:r>
              <a:rPr lang="zh-CN" altLang="en-US" sz="4000" b="1" dirty="0">
                <a:effectLst/>
              </a:rPr>
              <a:t>定義：何謂客戶流失</a:t>
            </a:r>
            <a:endParaRPr lang="en-US" altLang="zh-CN" sz="4000" b="1" dirty="0">
              <a:effectLst/>
            </a:endParaRPr>
          </a:p>
          <a:p>
            <a:pPr lvl="1"/>
            <a:r>
              <a:rPr lang="zh-CN" altLang="en-US" sz="4000" b="1" dirty="0">
                <a:effectLst/>
              </a:rPr>
              <a:t>半年內沒有再購買的客戶</a:t>
            </a:r>
            <a:endParaRPr lang="en-US" altLang="zh-CN" sz="4000" b="1" dirty="0">
              <a:effectLst/>
            </a:endParaRPr>
          </a:p>
          <a:p>
            <a:pPr lvl="1"/>
            <a:endParaRPr lang="en-US" altLang="zh-CN" sz="4000" b="1" dirty="0">
              <a:effectLst/>
            </a:endParaRPr>
          </a:p>
          <a:p>
            <a:r>
              <a:rPr lang="en-US" altLang="zh-CN" sz="4000" b="1" dirty="0">
                <a:effectLst/>
              </a:rPr>
              <a:t>(2).</a:t>
            </a:r>
            <a:r>
              <a:rPr lang="zh-CN" altLang="en-US" sz="4000" b="1" dirty="0">
                <a:effectLst/>
              </a:rPr>
              <a:t>問題種類：</a:t>
            </a:r>
            <a:endParaRPr lang="en-US" altLang="zh-CN" sz="4000" b="1" dirty="0">
              <a:effectLst/>
            </a:endParaRPr>
          </a:p>
          <a:p>
            <a:pPr lvl="1"/>
            <a:r>
              <a:rPr lang="en-US" altLang="zh-CN" sz="4000" b="1" dirty="0">
                <a:effectLst/>
              </a:rPr>
              <a:t>『</a:t>
            </a:r>
            <a:r>
              <a:rPr lang="zh-CN" altLang="en-US" sz="4000" b="1" dirty="0">
                <a:effectLst/>
              </a:rPr>
              <a:t>客戶流失</a:t>
            </a:r>
            <a:r>
              <a:rPr lang="en-US" altLang="zh-CN" sz="4000" b="1" dirty="0">
                <a:effectLst/>
              </a:rPr>
              <a:t>』</a:t>
            </a:r>
            <a:r>
              <a:rPr lang="zh-CN" altLang="en-US" sz="4000" b="1" dirty="0">
                <a:effectLst/>
              </a:rPr>
              <a:t>，</a:t>
            </a:r>
            <a:r>
              <a:rPr lang="en-US" altLang="zh-CN" sz="4000" b="1" dirty="0">
                <a:effectLst/>
              </a:rPr>
              <a:t>『</a:t>
            </a:r>
            <a:r>
              <a:rPr lang="zh-CN" altLang="en-US" sz="4000" b="1" dirty="0">
                <a:effectLst/>
              </a:rPr>
              <a:t>客戶沒有流失</a:t>
            </a:r>
            <a:r>
              <a:rPr lang="en-US" altLang="zh-CN" sz="4000" b="1" dirty="0">
                <a:effectLst/>
              </a:rPr>
              <a:t>』</a:t>
            </a:r>
          </a:p>
          <a:p>
            <a:pPr lvl="1"/>
            <a:r>
              <a:rPr lang="zh-CN" altLang="en-US" sz="4000" b="1" dirty="0">
                <a:effectLst/>
              </a:rPr>
              <a:t>所以是</a:t>
            </a:r>
            <a:r>
              <a:rPr lang="en-US" altLang="zh-CN" sz="4000" b="1" dirty="0">
                <a:effectLst/>
              </a:rPr>
              <a:t>『</a:t>
            </a:r>
            <a:r>
              <a:rPr lang="zh-CN" altLang="en-US" sz="4000" b="1" dirty="0">
                <a:effectLst/>
                <a:highlight>
                  <a:srgbClr val="FFFF00"/>
                </a:highlight>
              </a:rPr>
              <a:t>分類問題</a:t>
            </a:r>
            <a:r>
              <a:rPr lang="en-US" altLang="zh-CN" sz="4000" b="1" dirty="0">
                <a:effectLst/>
              </a:rPr>
              <a:t>』</a:t>
            </a:r>
            <a:endParaRPr lang="en-US" altLang="zh-TW" sz="4000" b="1" dirty="0">
              <a:effectLst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問題設計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1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65908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使用資料預處理元件</a:t>
            </a:r>
            <a:endParaRPr lang="en-US" altLang="zh-CN" sz="6600" b="1" dirty="0"/>
          </a:p>
          <a:p>
            <a:r>
              <a:rPr lang="zh-CN" altLang="en-US" sz="6600" b="1" dirty="0"/>
              <a:t>處理缺值</a:t>
            </a:r>
            <a:endParaRPr lang="en-US" altLang="zh-CN" sz="6600" b="1" dirty="0"/>
          </a:p>
          <a:p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Clean Missing Data</a:t>
            </a:r>
            <a:endParaRPr lang="en-US" altLang="zh-TW" sz="5400" b="1" dirty="0"/>
          </a:p>
        </p:txBody>
      </p:sp>
    </p:spTree>
    <p:extLst>
      <p:ext uri="{BB962C8B-B14F-4D97-AF65-F5344CB8AC3E}">
        <p14:creationId xmlns:p14="http://schemas.microsoft.com/office/powerpoint/2010/main" val="340017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17C2CD0-C424-4FEA-BD2A-0E191A66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E50A591-42E2-4FBB-9966-423EEC11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處理缺值預處理元件：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Clean Missing Data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，還要連線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6DF473-D752-4EA9-9034-08028F58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1772816"/>
            <a:ext cx="9144000" cy="49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1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17C2CD0-C424-4FEA-BD2A-0E191A66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E50A591-42E2-4FBB-9966-423EEC1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36" y="-24045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把缺值，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都取代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substitute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，為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729E75-FB2A-4595-95C5-3F842422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857"/>
            <a:ext cx="9252520" cy="63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61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7C2360D-0095-4715-91CA-61843260F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0857" y="1484784"/>
            <a:ext cx="9334857" cy="4464496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937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587080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把</a:t>
            </a:r>
            <a:r>
              <a:rPr lang="en-US" altLang="zh-CN" sz="6600" b="1" dirty="0"/>
              <a:t>2</a:t>
            </a:r>
            <a:r>
              <a:rPr lang="zh-CN" altLang="en-US" sz="6600" b="1" dirty="0"/>
              <a:t>個資料集，合併成一個資料集</a:t>
            </a:r>
            <a:endParaRPr lang="en-US" altLang="zh-CN" sz="6600" b="1" dirty="0"/>
          </a:p>
          <a:p>
            <a:r>
              <a:rPr lang="en-US" altLang="zh-CN" sz="54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Add columns</a:t>
            </a:r>
            <a:endParaRPr lang="en-US" altLang="zh-TW" sz="5400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48232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D2D8524-D885-47CE-BFA9-52B7683C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觀念：前面只是讀入資料集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資料集有很多欄位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只有其中的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部分欄位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適合拿來做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CN" sz="36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二個元件可以來指定要拿來計算的欄位</a:t>
            </a:r>
            <a:endParaRPr lang="en-US" altLang="zh-CN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(1).select column in dataset</a:t>
            </a:r>
          </a:p>
          <a:p>
            <a:pPr lvl="1"/>
            <a:r>
              <a:rPr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(2).Add columns</a:t>
            </a:r>
            <a:endParaRPr lang="en-US" altLang="zh-TW" sz="36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28D8DE-27ED-4CCB-8276-95C82A8D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選定要計算的特徵值欄位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5964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個資料集，合併成一個資料集：</a:t>
            </a:r>
            <a:b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Add columns</a:t>
            </a:r>
            <a:r>
              <a:rPr lang="zh-CN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，再連線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E191CB4-4A9D-4F42-B64D-C014B8D6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904C204-4AE2-49F8-A79D-2A85E16D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62" y="1562743"/>
            <a:ext cx="8590476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5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31F281B-B9FA-45AC-8738-1FFB2A988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88" y="1600200"/>
            <a:ext cx="9144000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41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>
                <a:solidFill>
                  <a:srgbClr val="C00000"/>
                </a:solidFill>
                <a:highlight>
                  <a:srgbClr val="FFFF00"/>
                </a:highlight>
              </a:rPr>
              <a:t>Split</a:t>
            </a:r>
            <a:r>
              <a:rPr lang="zh-CN" altLang="en-US" sz="6600" b="1" dirty="0"/>
              <a:t>把資料分割成</a:t>
            </a:r>
            <a:endParaRPr lang="en-US" altLang="zh-CN" sz="6600" b="1" dirty="0"/>
          </a:p>
          <a:p>
            <a:r>
              <a:rPr lang="en-US" altLang="zh-CN" sz="6600" b="1" dirty="0">
                <a:solidFill>
                  <a:srgbClr val="7030A0"/>
                </a:solidFill>
                <a:highlight>
                  <a:srgbClr val="FFFF00"/>
                </a:highlight>
              </a:rPr>
              <a:t>T</a:t>
            </a:r>
            <a:r>
              <a:rPr lang="en-US" altLang="zh-TW" sz="6600" b="1" dirty="0">
                <a:solidFill>
                  <a:srgbClr val="7030A0"/>
                </a:solidFill>
                <a:highlight>
                  <a:srgbClr val="FFFF00"/>
                </a:highlight>
              </a:rPr>
              <a:t>rain</a:t>
            </a:r>
            <a:r>
              <a:rPr lang="zh-CN" altLang="en-US" sz="6600" b="1" dirty="0">
                <a:solidFill>
                  <a:srgbClr val="7030A0"/>
                </a:solidFill>
                <a:highlight>
                  <a:srgbClr val="FFFF00"/>
                </a:highlight>
              </a:rPr>
              <a:t>，</a:t>
            </a:r>
            <a:r>
              <a:rPr lang="en-US" altLang="zh-TW" sz="6600" b="1" dirty="0">
                <a:solidFill>
                  <a:srgbClr val="7030A0"/>
                </a:solidFill>
                <a:highlight>
                  <a:srgbClr val="FFFF00"/>
                </a:highlight>
              </a:rPr>
              <a:t>test</a:t>
            </a:r>
          </a:p>
          <a:p>
            <a:r>
              <a:rPr lang="en-US" altLang="zh-TW" sz="6600" b="1" dirty="0"/>
              <a:t>(0.7)</a:t>
            </a:r>
            <a:r>
              <a:rPr lang="zh-CN" altLang="en-US" sz="6600" b="1" dirty="0"/>
              <a:t>，</a:t>
            </a:r>
            <a:r>
              <a:rPr lang="en-US" altLang="zh-CN" sz="6600" b="1" dirty="0"/>
              <a:t>(0.3)</a:t>
            </a:r>
          </a:p>
          <a:p>
            <a:r>
              <a:rPr lang="en-US" altLang="zh-CN" sz="6600" dirty="0"/>
              <a:t>split Data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4043516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r>
              <a:rPr lang="en-US" altLang="zh-CN" sz="4800" b="1" dirty="0"/>
              <a:t>Split</a:t>
            </a:r>
            <a:r>
              <a:rPr lang="zh-CN" altLang="en-US" sz="4800" b="1" dirty="0"/>
              <a:t>把資料分割成</a:t>
            </a:r>
            <a:br>
              <a:rPr lang="en-US" altLang="zh-CN" sz="4800" b="1" dirty="0"/>
            </a:br>
            <a:r>
              <a:rPr lang="en-US" altLang="zh-CN" sz="4800" b="1" dirty="0"/>
              <a:t>T</a:t>
            </a:r>
            <a:r>
              <a:rPr lang="en-US" altLang="zh-TW" sz="4800" b="1" dirty="0"/>
              <a:t>rain</a:t>
            </a:r>
            <a:r>
              <a:rPr lang="zh-CN" altLang="en-US" sz="4800" b="1" dirty="0"/>
              <a:t>，</a:t>
            </a:r>
            <a:r>
              <a:rPr lang="en-US" altLang="zh-TW" sz="4800" b="1" dirty="0"/>
              <a:t>test (0.7)</a:t>
            </a:r>
            <a:r>
              <a:rPr lang="zh-CN" altLang="en-US" sz="4800" b="1" dirty="0"/>
              <a:t>，</a:t>
            </a:r>
            <a:r>
              <a:rPr lang="en-US" altLang="zh-CN" sz="4800" b="1" dirty="0"/>
              <a:t>(0.3)</a:t>
            </a:r>
            <a:endParaRPr lang="en-US" altLang="zh-TW" sz="4800" b="1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查詢：</a:t>
            </a:r>
            <a:r>
              <a:rPr lang="en-US" altLang="zh-CN" dirty="0"/>
              <a:t>split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/>
              <a:t>split Data</a:t>
            </a:r>
            <a:r>
              <a:rPr lang="en-US" altLang="zh-CN" dirty="0">
                <a:sym typeface="Wingdings" panose="05000000000000000000" pitchFamily="2" charset="2"/>
              </a:rPr>
              <a:t>0.7 </a:t>
            </a:r>
            <a:r>
              <a:rPr lang="zh-CN" altLang="en-US" dirty="0">
                <a:sym typeface="Wingdings" panose="05000000000000000000" pitchFamily="2" charset="2"/>
              </a:rPr>
              <a:t>（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train = 0.7</a:t>
            </a:r>
            <a:r>
              <a:rPr lang="zh-CN" altLang="en-US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）</a:t>
            </a:r>
            <a:endParaRPr lang="zh-TW" altLang="en-US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EDB17C-9759-4890-A86D-4A1DA87F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41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7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4091136"/>
          </a:xfrm>
        </p:spPr>
        <p:txBody>
          <a:bodyPr>
            <a:normAutofit fontScale="92500"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6600" b="1" dirty="0"/>
              <a:t>二元分類：決策樹模型</a:t>
            </a:r>
            <a:endParaRPr lang="en-US" altLang="zh-CN" sz="6600" b="1" dirty="0"/>
          </a:p>
          <a:p>
            <a:r>
              <a:rPr lang="en-US" altLang="zh-CN" sz="4300" b="1" dirty="0"/>
              <a:t>two class booted Decision Tree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1787396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使用數學</a:t>
            </a:r>
            <a:r>
              <a:rPr lang="en-US" altLang="zh-CN" b="1" dirty="0"/>
              <a:t>model:</a:t>
            </a:r>
            <a:r>
              <a:rPr lang="zh-CN" altLang="en-US" b="1" dirty="0"/>
              <a:t>二元分類：決策樹模型</a:t>
            </a:r>
            <a:br>
              <a:rPr lang="en-US" altLang="zh-CN" b="1" dirty="0"/>
            </a:br>
            <a:r>
              <a:rPr lang="en-US" altLang="zh-CN" b="1" dirty="0"/>
              <a:t>two class booted Decision Tree</a:t>
            </a:r>
            <a:br>
              <a:rPr lang="en-US" altLang="zh-CN" b="1" dirty="0"/>
            </a:br>
            <a:r>
              <a:rPr lang="en-US" altLang="zh-CN" b="1" dirty="0"/>
              <a:t>2</a:t>
            </a:r>
            <a:r>
              <a:rPr lang="zh-CN" altLang="en-US" b="1" dirty="0"/>
              <a:t>個連線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618F5F2-4726-4C67-9520-CE316FE2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280625"/>
            <a:ext cx="9133110" cy="56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1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訓練</a:t>
            </a:r>
            <a:r>
              <a:rPr lang="en-US" altLang="zh-CN" sz="6600" b="1" dirty="0"/>
              <a:t>model</a:t>
            </a:r>
          </a:p>
          <a:p>
            <a:r>
              <a:rPr lang="en-US" altLang="zh-CN" sz="5800" b="1" dirty="0"/>
              <a:t>Train model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2216541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/>
              <a:t>訓練</a:t>
            </a:r>
            <a:r>
              <a:rPr lang="en-US" altLang="zh-CN" sz="5400" b="1" dirty="0"/>
              <a:t>model, </a:t>
            </a:r>
            <a:r>
              <a:rPr lang="en-US" altLang="zh-CN" sz="4800" b="1" dirty="0"/>
              <a:t>Train model</a:t>
            </a:r>
            <a:endParaRPr lang="en-US" altLang="zh-TW" sz="36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A069B07-F7A1-4A30-A528-1788FD2E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1723285"/>
            <a:ext cx="8952381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8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6000" b="1" dirty="0"/>
              <a:t>是哪個欄位？</a:t>
            </a:r>
            <a:endParaRPr lang="en-US" altLang="zh-CN" sz="6000" b="1" dirty="0"/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4091297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4D8A8A-8BB9-4F71-A866-E1248291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635868-661F-423F-A36A-9FE213E6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設定目標值：點按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model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col1</a:t>
            </a:r>
            <a:b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74D12B-7E5A-406C-9874-CDEF5926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56116"/>
            <a:ext cx="4464496" cy="40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145016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3600" b="1" dirty="0"/>
              <a:t>是哪個欄位：</a:t>
            </a:r>
            <a:r>
              <a:rPr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Col1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761D79-2D83-4FAB-AF5B-C84C4250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9" y="2175392"/>
            <a:ext cx="8428571" cy="4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1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8800" b="1" dirty="0"/>
              <a:t>測試模型，並且預測</a:t>
            </a:r>
            <a:endParaRPr lang="en-US" altLang="zh-CN" sz="8800" b="1" dirty="0"/>
          </a:p>
          <a:p>
            <a:r>
              <a:rPr lang="en-US" altLang="zh-CN" sz="6600" b="1" dirty="0"/>
              <a:t>score model</a:t>
            </a:r>
          </a:p>
          <a:p>
            <a:r>
              <a:rPr lang="zh-CN" altLang="en-US" sz="6600" b="1" dirty="0"/>
              <a:t>就是</a:t>
            </a:r>
            <a:r>
              <a:rPr lang="en-US" altLang="zh-CN" sz="6600" b="1" dirty="0" err="1"/>
              <a:t>model.predict</a:t>
            </a:r>
            <a:r>
              <a:rPr lang="en-US" altLang="zh-CN" sz="6600" b="1" dirty="0"/>
              <a:t>()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3474783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98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8834C6-665F-4100-8127-D407C9A7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CAC5956-F21E-4D9A-94BA-198C7DFC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977778-DF4C-4EE5-B7FB-8869804B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4" y="-99391"/>
            <a:ext cx="880093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68052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選定資料集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客戶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CRM Dataset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6609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AE6AC32-A5A8-4322-86C6-583A30FE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149F5B2-C916-49E0-8D0D-7BA0B7F5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讓模型預測  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 model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12C2A6-10ED-428A-B572-B8FFEB332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" y="1851830"/>
            <a:ext cx="9144000" cy="50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75D5192-7AC8-4BB9-984E-6252EA95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4263F57-C41F-442D-B8B0-0CA02155E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600200"/>
            <a:ext cx="917244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8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評估模型成效</a:t>
            </a:r>
            <a:endParaRPr lang="en-US" altLang="zh-CN" sz="6600" b="1" dirty="0"/>
          </a:p>
          <a:p>
            <a:r>
              <a:rPr lang="zh-CN" altLang="en-US" sz="6600" b="1" dirty="0"/>
              <a:t>準確率</a:t>
            </a:r>
            <a:endParaRPr lang="en-US" altLang="zh-CN" sz="6600" b="1" dirty="0"/>
          </a:p>
          <a:p>
            <a:r>
              <a:rPr lang="en-US" altLang="zh-CN" sz="5400" b="1" dirty="0"/>
              <a:t>Evaluate model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410124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DE8DF72-2BE0-4492-B5E1-380FF58F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227015-73D8-4D50-9839-9520D5F3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評估模型成效準確率：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C43F4B-FE62-4F8B-A0E4-23DBA7B4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9465"/>
            <a:ext cx="8657143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43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準確率</a:t>
            </a:r>
            <a:r>
              <a:rPr lang="en-US" altLang="zh-CN" dirty="0"/>
              <a:t>Accuracy = 0.912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DAC883B-2232-4221-BD5E-2AC941CAE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6105"/>
            <a:ext cx="8028571" cy="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9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277230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什麼是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CRM 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系統？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454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75252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CRM</a:t>
            </a:r>
          </a:p>
          <a:p>
            <a:pPr lvl="1"/>
            <a:r>
              <a:rPr lang="en-US" altLang="zh-TW" sz="44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Customer Relationship Management</a:t>
            </a:r>
          </a:p>
          <a:p>
            <a:pPr lvl="1"/>
            <a:r>
              <a:rPr lang="zh-TW" altLang="en-US" sz="44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客戶關係管理</a:t>
            </a:r>
            <a:endParaRPr lang="en-US" altLang="zh-TW" sz="4400" b="1" dirty="0">
              <a:solidFill>
                <a:srgbClr val="7030A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CRM</a:t>
            </a:r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是一種系統工具</a:t>
            </a:r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幫助企業更深入了解他們的客戶。</a:t>
            </a:r>
            <a:endParaRPr lang="en-US" altLang="zh-TW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這種工具自動收集和分析客戶資料，</a:t>
            </a:r>
            <a:endParaRPr lang="en-US" altLang="zh-TW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聯絡資訊、互動歷史、購買記錄和服務要求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透過 </a:t>
            </a:r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CRM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，企業可以建立更有效的客戶關係，並針對客戶的需求和偏好提供個性化的服務。</a:t>
            </a:r>
          </a:p>
          <a:p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什麼是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CRM 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系統？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99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5157192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客戶洞察力：</a:t>
            </a:r>
            <a:endParaRPr lang="en-US" altLang="zh-TW" sz="4800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CRM 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幫助企業了解客戶的需求和行為，從而更好地滿足他們的期望。</a:t>
            </a:r>
          </a:p>
          <a:p>
            <a:r>
              <a:rPr lang="zh-TW" altLang="en-US" sz="47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行銷策略優化：</a:t>
            </a:r>
            <a:endParaRPr lang="en-US" altLang="zh-TW" sz="4700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CRM 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數據可用於精確的目標定位和個性化行銷活動。</a:t>
            </a:r>
          </a:p>
          <a:p>
            <a:r>
              <a:rPr lang="zh-TW" altLang="en-US" sz="47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自動化流程：</a:t>
            </a:r>
            <a:endParaRPr lang="en-US" altLang="zh-TW" sz="4700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自動處理客戶資料，減少錯誤並提高效率。</a:t>
            </a:r>
          </a:p>
          <a:p>
            <a:r>
              <a:rPr lang="zh-TW" altLang="en-US" sz="47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客戶服務提升：</a:t>
            </a:r>
            <a:endParaRPr lang="en-US" altLang="zh-TW" sz="4700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CRM 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可協助客戶服務團隊更迅速地回應客戶的需求。</a:t>
            </a:r>
          </a:p>
          <a:p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總之，</a:t>
            </a:r>
            <a:r>
              <a:rPr lang="en-US" altLang="zh-TW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CRM </a:t>
            </a:r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是一個關鍵工具，協助企業建立強大的客戶關係，提供更好的客戶體驗，進而促進業務成長</a:t>
            </a:r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CRM 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系統的優點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77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68052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選定資料集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CRM Dataset</a:t>
            </a:r>
          </a:p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客戶資料集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837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5600" b="1" dirty="0">
                <a:solidFill>
                  <a:srgbClr val="C00000"/>
                </a:solidFill>
                <a:effectLst/>
              </a:rPr>
              <a:t>注意：</a:t>
            </a:r>
            <a:r>
              <a:rPr lang="en-US" altLang="zh-CN" sz="5600" b="1" dirty="0" err="1">
                <a:solidFill>
                  <a:srgbClr val="C00000"/>
                </a:solidFill>
                <a:effectLst/>
              </a:rPr>
              <a:t>x,y</a:t>
            </a:r>
            <a:r>
              <a:rPr lang="zh-CN" altLang="en-US" sz="5600" b="1" dirty="0">
                <a:solidFill>
                  <a:srgbClr val="C00000"/>
                </a:solidFill>
                <a:effectLst/>
              </a:rPr>
              <a:t>分別來自</a:t>
            </a:r>
            <a:r>
              <a:rPr lang="en-US" altLang="zh-CN" sz="5600" b="1" dirty="0">
                <a:solidFill>
                  <a:srgbClr val="C00000"/>
                </a:solidFill>
                <a:effectLst/>
              </a:rPr>
              <a:t>2</a:t>
            </a:r>
            <a:r>
              <a:rPr lang="zh-CN" altLang="en-US" sz="5600" b="1" dirty="0">
                <a:solidFill>
                  <a:srgbClr val="C00000"/>
                </a:solidFill>
                <a:effectLst/>
              </a:rPr>
              <a:t>個資料集</a:t>
            </a:r>
            <a:endParaRPr lang="en-US" altLang="zh-CN" sz="5600" b="1" dirty="0">
              <a:solidFill>
                <a:srgbClr val="C00000"/>
              </a:solidFill>
              <a:effectLst/>
            </a:endParaRPr>
          </a:p>
          <a:p>
            <a:r>
              <a:rPr lang="en-US" altLang="zh-CN" sz="4800" b="1" dirty="0">
                <a:effectLst/>
              </a:rPr>
              <a:t>(1).</a:t>
            </a:r>
            <a:r>
              <a:rPr lang="zh-CN" altLang="en-US" sz="4800" b="1" dirty="0">
                <a:effectLst/>
              </a:rPr>
              <a:t>輸入資料</a:t>
            </a:r>
            <a:r>
              <a:rPr lang="en-US" altLang="zh-CN" sz="4800" b="1" dirty="0">
                <a:effectLst/>
              </a:rPr>
              <a:t>(</a:t>
            </a:r>
            <a:r>
              <a:rPr lang="zh-CN" altLang="en-US" sz="4800" b="1" dirty="0">
                <a:effectLst/>
              </a:rPr>
              <a:t>特徵值</a:t>
            </a:r>
            <a:r>
              <a:rPr lang="en-US" altLang="zh-CN" sz="4800" b="1" dirty="0">
                <a:effectLst/>
              </a:rPr>
              <a:t>feature)</a:t>
            </a:r>
          </a:p>
          <a:p>
            <a:pPr lvl="1"/>
            <a:r>
              <a:rPr lang="en-US" altLang="zh-CN" sz="4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CRM Dataset shared</a:t>
            </a:r>
          </a:p>
          <a:p>
            <a:pPr lvl="1"/>
            <a:endParaRPr lang="en-US" altLang="zh-CN" sz="4400" b="1" dirty="0">
              <a:effectLst/>
              <a:highlight>
                <a:srgbClr val="FFFF00"/>
              </a:highlight>
            </a:endParaRPr>
          </a:p>
          <a:p>
            <a:r>
              <a:rPr lang="en-US" altLang="zh-CN" sz="4800" b="1" dirty="0">
                <a:effectLst/>
              </a:rPr>
              <a:t>(2).</a:t>
            </a:r>
            <a:r>
              <a:rPr lang="zh-CN" altLang="en-US" sz="4800" b="1" dirty="0">
                <a:effectLst/>
              </a:rPr>
              <a:t>輸出資料</a:t>
            </a:r>
            <a:r>
              <a:rPr lang="en-US" altLang="zh-CN" sz="4800" b="1" dirty="0">
                <a:effectLst/>
              </a:rPr>
              <a:t>(</a:t>
            </a:r>
            <a:r>
              <a:rPr lang="zh-CN" altLang="en-US" sz="4800" b="1" dirty="0">
                <a:effectLst/>
              </a:rPr>
              <a:t>目標值</a:t>
            </a:r>
            <a:r>
              <a:rPr lang="en-US" altLang="zh-CN" sz="4800" b="1" dirty="0">
                <a:effectLst/>
              </a:rPr>
              <a:t>target</a:t>
            </a:r>
            <a:r>
              <a:rPr lang="zh-CN" altLang="en-US" sz="4800" b="1" dirty="0">
                <a:effectLst/>
              </a:rPr>
              <a:t>，標籤</a:t>
            </a:r>
            <a:r>
              <a:rPr lang="en-US" altLang="zh-CN" sz="4800" b="1" dirty="0">
                <a:effectLst/>
              </a:rPr>
              <a:t>Label)</a:t>
            </a:r>
          </a:p>
          <a:p>
            <a:pPr lvl="1"/>
            <a:r>
              <a:rPr lang="en-US" altLang="zh-CN" sz="4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CRM churn Label shared</a:t>
            </a:r>
            <a:endParaRPr lang="en-US" altLang="zh-CN" sz="4400" b="1" dirty="0">
              <a:effectLst/>
              <a:highlight>
                <a:srgbClr val="FFFF00"/>
              </a:highlight>
            </a:endParaRPr>
          </a:p>
          <a:p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選定資料集：客戶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CRM Dataset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0077937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800</Words>
  <Application>Microsoft Office PowerPoint</Application>
  <PresentationFormat>如螢幕大小 (4:3)</PresentationFormat>
  <Paragraphs>128</Paragraphs>
  <Slides>45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1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問題設計</vt:lpstr>
      <vt:lpstr>PowerPoint 簡報</vt:lpstr>
      <vt:lpstr>PowerPoint 簡報</vt:lpstr>
      <vt:lpstr>PowerPoint 簡報</vt:lpstr>
      <vt:lpstr>什麼是CRM 系統？</vt:lpstr>
      <vt:lpstr>CRM 系統的優點</vt:lpstr>
      <vt:lpstr>PowerPoint 簡報</vt:lpstr>
      <vt:lpstr>選定資料集：客戶CRM Dataset</vt:lpstr>
      <vt:lpstr>選定資料集：CRM Dataset shared CRM Dataset Label shared</vt:lpstr>
      <vt:lpstr>PowerPoint 簡報</vt:lpstr>
      <vt:lpstr>登入舊版Azure ML Studio</vt:lpstr>
      <vt:lpstr>修改專案名稱：AI-2-CRM</vt:lpstr>
      <vt:lpstr>PowerPoint 簡報</vt:lpstr>
      <vt:lpstr>讀入一個資料集dataset： CRM Dataset shared</vt:lpstr>
      <vt:lpstr>視覺化瀏覽資料集dataset 共有230個欄位</vt:lpstr>
      <vt:lpstr>PowerPoint 簡報</vt:lpstr>
      <vt:lpstr>讀入第2個資料集dataset： CRM churn Label shared資料集</vt:lpstr>
      <vt:lpstr>visualize 『標籤資料集』： CRM churn Label shared資料集</vt:lpstr>
      <vt:lpstr>PowerPoint 簡報</vt:lpstr>
      <vt:lpstr>處理缺值預處理元件： Clean Missing Data，還要連線</vt:lpstr>
      <vt:lpstr>把缺值，都取代substitute，為0</vt:lpstr>
      <vt:lpstr>先Run，再visualize 資料集</vt:lpstr>
      <vt:lpstr>PowerPoint 簡報</vt:lpstr>
      <vt:lpstr>選定要計算的特徵值欄位</vt:lpstr>
      <vt:lpstr>把2個資料集，合併成一個資料集： Add columns元件，再連線</vt:lpstr>
      <vt:lpstr>先Run，再visualize 資料集</vt:lpstr>
      <vt:lpstr>PowerPoint 簡報</vt:lpstr>
      <vt:lpstr>Split把資料分割成 Train，test (0.7)，(0.3)</vt:lpstr>
      <vt:lpstr>PowerPoint 簡報</vt:lpstr>
      <vt:lpstr>使用數學model:二元分類：決策樹模型 two class booted Decision Tree 2個連線</vt:lpstr>
      <vt:lpstr>PowerPoint 簡報</vt:lpstr>
      <vt:lpstr>訓練model, Train model</vt:lpstr>
      <vt:lpstr>PowerPoint 簡報</vt:lpstr>
      <vt:lpstr>設定目標值：點按tain model launch column selector輸入col1 </vt:lpstr>
      <vt:lpstr>設定『目標值Label』是哪個欄位：Col1</vt:lpstr>
      <vt:lpstr>PowerPoint 簡報</vt:lpstr>
      <vt:lpstr>PowerPoint 簡報</vt:lpstr>
      <vt:lpstr>PowerPoint 簡報</vt:lpstr>
      <vt:lpstr>讓模型預測  score model</vt:lpstr>
      <vt:lpstr>先Run，再visualize 資料集</vt:lpstr>
      <vt:lpstr>PowerPoint 簡報</vt:lpstr>
      <vt:lpstr>評估模型成效準確率：evaluate</vt:lpstr>
      <vt:lpstr>先Run，再visualize 資料集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2023-12-14T12:03:14Z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