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110"/>
  </p:notesMasterIdLst>
  <p:handoutMasterIdLst>
    <p:handoutMasterId r:id="rId111"/>
  </p:handoutMasterIdLst>
  <p:sldIdLst>
    <p:sldId id="565" r:id="rId3"/>
    <p:sldId id="637" r:id="rId4"/>
    <p:sldId id="739" r:id="rId5"/>
    <p:sldId id="734" r:id="rId6"/>
    <p:sldId id="774" r:id="rId7"/>
    <p:sldId id="775" r:id="rId8"/>
    <p:sldId id="776" r:id="rId9"/>
    <p:sldId id="779" r:id="rId10"/>
    <p:sldId id="777" r:id="rId11"/>
    <p:sldId id="778" r:id="rId12"/>
    <p:sldId id="781" r:id="rId13"/>
    <p:sldId id="780" r:id="rId14"/>
    <p:sldId id="782" r:id="rId15"/>
    <p:sldId id="783" r:id="rId16"/>
    <p:sldId id="791" r:id="rId17"/>
    <p:sldId id="784" r:id="rId18"/>
    <p:sldId id="785" r:id="rId19"/>
    <p:sldId id="786" r:id="rId20"/>
    <p:sldId id="789" r:id="rId21"/>
    <p:sldId id="793" r:id="rId22"/>
    <p:sldId id="792" r:id="rId23"/>
    <p:sldId id="794" r:id="rId24"/>
    <p:sldId id="795" r:id="rId25"/>
    <p:sldId id="797" r:id="rId26"/>
    <p:sldId id="796" r:id="rId27"/>
    <p:sldId id="799" r:id="rId28"/>
    <p:sldId id="801" r:id="rId29"/>
    <p:sldId id="800" r:id="rId30"/>
    <p:sldId id="825" r:id="rId31"/>
    <p:sldId id="826" r:id="rId32"/>
    <p:sldId id="827" r:id="rId33"/>
    <p:sldId id="828" r:id="rId34"/>
    <p:sldId id="829" r:id="rId35"/>
    <p:sldId id="878" r:id="rId36"/>
    <p:sldId id="879" r:id="rId37"/>
    <p:sldId id="679" r:id="rId38"/>
    <p:sldId id="680" r:id="rId39"/>
    <p:sldId id="681" r:id="rId40"/>
    <p:sldId id="724" r:id="rId41"/>
    <p:sldId id="682" r:id="rId42"/>
    <p:sldId id="802" r:id="rId43"/>
    <p:sldId id="803" r:id="rId44"/>
    <p:sldId id="804" r:id="rId45"/>
    <p:sldId id="805" r:id="rId46"/>
    <p:sldId id="683" r:id="rId47"/>
    <p:sldId id="806" r:id="rId48"/>
    <p:sldId id="807" r:id="rId49"/>
    <p:sldId id="808" r:id="rId50"/>
    <p:sldId id="740" r:id="rId51"/>
    <p:sldId id="741" r:id="rId52"/>
    <p:sldId id="764" r:id="rId53"/>
    <p:sldId id="765" r:id="rId54"/>
    <p:sldId id="766" r:id="rId55"/>
    <p:sldId id="809" r:id="rId56"/>
    <p:sldId id="810" r:id="rId57"/>
    <p:sldId id="811" r:id="rId58"/>
    <p:sldId id="812" r:id="rId59"/>
    <p:sldId id="813" r:id="rId60"/>
    <p:sldId id="767" r:id="rId61"/>
    <p:sldId id="768" r:id="rId62"/>
    <p:sldId id="769" r:id="rId63"/>
    <p:sldId id="709" r:id="rId64"/>
    <p:sldId id="743" r:id="rId65"/>
    <p:sldId id="814" r:id="rId66"/>
    <p:sldId id="815" r:id="rId67"/>
    <p:sldId id="816" r:id="rId68"/>
    <p:sldId id="817" r:id="rId69"/>
    <p:sldId id="744" r:id="rId70"/>
    <p:sldId id="745" r:id="rId71"/>
    <p:sldId id="746" r:id="rId72"/>
    <p:sldId id="747" r:id="rId73"/>
    <p:sldId id="757" r:id="rId74"/>
    <p:sldId id="756" r:id="rId75"/>
    <p:sldId id="755" r:id="rId76"/>
    <p:sldId id="770" r:id="rId77"/>
    <p:sldId id="753" r:id="rId78"/>
    <p:sldId id="758" r:id="rId79"/>
    <p:sldId id="759" r:id="rId80"/>
    <p:sldId id="760" r:id="rId81"/>
    <p:sldId id="818" r:id="rId82"/>
    <p:sldId id="762" r:id="rId83"/>
    <p:sldId id="710" r:id="rId84"/>
    <p:sldId id="711" r:id="rId85"/>
    <p:sldId id="712" r:id="rId86"/>
    <p:sldId id="732" r:id="rId87"/>
    <p:sldId id="733" r:id="rId88"/>
    <p:sldId id="716" r:id="rId89"/>
    <p:sldId id="726" r:id="rId90"/>
    <p:sldId id="717" r:id="rId91"/>
    <p:sldId id="773" r:id="rId92"/>
    <p:sldId id="819" r:id="rId93"/>
    <p:sldId id="771" r:id="rId94"/>
    <p:sldId id="737" r:id="rId95"/>
    <p:sldId id="722" r:id="rId96"/>
    <p:sldId id="715" r:id="rId97"/>
    <p:sldId id="721" r:id="rId98"/>
    <p:sldId id="720" r:id="rId99"/>
    <p:sldId id="820" r:id="rId100"/>
    <p:sldId id="821" r:id="rId101"/>
    <p:sldId id="822" r:id="rId102"/>
    <p:sldId id="823" r:id="rId103"/>
    <p:sldId id="723" r:id="rId104"/>
    <p:sldId id="824" r:id="rId105"/>
    <p:sldId id="735" r:id="rId106"/>
    <p:sldId id="738" r:id="rId107"/>
    <p:sldId id="763" r:id="rId108"/>
    <p:sldId id="772" r:id="rId109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presProps" Target="pres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12/28/2023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2023/12/28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075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7935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55758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77377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074951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87039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88598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68593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5720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97539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93250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55758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70881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232432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021913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3606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06565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81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70881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83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30985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85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94122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87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327809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90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4837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485513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96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228705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99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881209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103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027973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105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54005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82412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53020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28494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17394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46935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5284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2023/12/28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2023/12/28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2023/12/28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2023/12/28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2023/12/28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2023/12/28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2023/12/28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2023/12/28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cupun.site/lecture/predict/example/resource/PurchasedOrNot.csv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studio.azurem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GnR7-HEaJM" TargetMode="External"/><Relationship Id="rId2" Type="http://schemas.openxmlformats.org/officeDocument/2006/relationships/hyperlink" Target="https://www.youtube.com/watch?v=YmLWnDSfiMU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cupun.site/lecture/predict/example/resource/PurchasedOrNot.csv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2290936"/>
          </a:xfrm>
        </p:spPr>
        <p:txBody>
          <a:bodyPr>
            <a:normAutofit lnSpcReduction="10000"/>
          </a:bodyPr>
          <a:lstStyle/>
          <a:p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Edit </a:t>
            </a:r>
            <a:r>
              <a:rPr lang="en-US" altLang="zh-CN" sz="6600" b="1" dirty="0" err="1">
                <a:latin typeface="微軟正黑體" pitchFamily="34" charset="-120"/>
                <a:ea typeface="微軟正黑體" pitchFamily="34" charset="-120"/>
              </a:rPr>
              <a:t>MetaData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修改資料型態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br>
              <a:rPr lang="en-US" altLang="zh-CN" b="1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2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299048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個範例</a:t>
            </a:r>
            <a:endParaRPr lang="en-US" altLang="zh-CN" sz="8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請設定</a:t>
            </a:r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endParaRPr lang="en-US" altLang="zh-CN" sz="8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演算法用</a:t>
            </a:r>
            <a:r>
              <a:rPr lang="en-US" altLang="zh-CN" sz="6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CN" altLang="en-US" sz="6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二元分類決策森林法</a:t>
            </a:r>
            <a:r>
              <a:rPr lang="en-US" altLang="zh-CN" sz="6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5100" b="1" dirty="0"/>
          </a:p>
        </p:txBody>
      </p:sp>
    </p:spTree>
    <p:extLst>
      <p:ext uri="{BB962C8B-B14F-4D97-AF65-F5344CB8AC3E}">
        <p14:creationId xmlns:p14="http://schemas.microsoft.com/office/powerpoint/2010/main" val="29965202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F1C7BD9-402F-4EC7-B8D8-9C3CA0E65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71E107F-09A7-4AC7-8183-701EEA2A0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6A05747-C7F0-4F6B-81BC-8B4E09B82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8" y="152400"/>
            <a:ext cx="9218815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4261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34C072D-068D-48E1-8C6F-4AE241CBB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A6A1EC1-5C7F-46A8-BF92-E7A879C0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9187566-CE33-4434-A51C-49F0E4AC7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404663"/>
            <a:ext cx="9396536" cy="630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6261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52400"/>
            <a:ext cx="9252520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迴歸問題的成效指標：</a:t>
            </a:r>
            <a:r>
              <a:rPr lang="en-US" altLang="zh-CN" sz="4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mae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mse,r2</a:t>
            </a:r>
            <a:r>
              <a:rPr lang="zh-CN" altLang="en-US" sz="3200" dirty="0">
                <a:highlight>
                  <a:srgbClr val="FFFF00"/>
                </a:highlight>
              </a:rPr>
              <a:t>線性擬合度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8EA8DE0-558D-4E23-A58C-E574F8BCE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MAE</a:t>
            </a:r>
            <a:r>
              <a:rPr lang="zh-CN" altLang="en-US" dirty="0"/>
              <a:t>，</a:t>
            </a:r>
            <a:r>
              <a:rPr lang="en-US" altLang="zh-CN" dirty="0"/>
              <a:t>MSE</a:t>
            </a:r>
            <a:r>
              <a:rPr lang="zh-CN" altLang="en-US" dirty="0"/>
              <a:t>，</a:t>
            </a:r>
            <a:r>
              <a:rPr lang="en-US" altLang="zh-CN" dirty="0">
                <a:highlight>
                  <a:srgbClr val="FFFF00"/>
                </a:highlight>
              </a:rPr>
              <a:t>r^2(coefficient of Determination)</a:t>
            </a:r>
          </a:p>
          <a:p>
            <a:r>
              <a:rPr lang="en-US" altLang="zh-CN" dirty="0">
                <a:highlight>
                  <a:srgbClr val="FFFF00"/>
                </a:highlight>
              </a:rPr>
              <a:t>coefficient of Determination=</a:t>
            </a:r>
            <a:r>
              <a:rPr lang="zh-CN" altLang="en-US" dirty="0">
                <a:highlight>
                  <a:srgbClr val="FFFF00"/>
                </a:highlight>
              </a:rPr>
              <a:t>線性擬合度</a:t>
            </a:r>
            <a:r>
              <a:rPr lang="en-US" altLang="zh-CN" dirty="0">
                <a:highlight>
                  <a:srgbClr val="FFFF00"/>
                </a:highlight>
              </a:rPr>
              <a:t>=</a:t>
            </a:r>
            <a:r>
              <a:rPr lang="en-US" altLang="zh-CN" dirty="0">
                <a:solidFill>
                  <a:srgbClr val="C00000"/>
                </a:solidFill>
                <a:highlight>
                  <a:srgbClr val="FFFF00"/>
                </a:highlight>
              </a:rPr>
              <a:t>0.859</a:t>
            </a:r>
            <a:endParaRPr lang="zh-TW" altLang="en-US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FC59C6D-27A6-4336-9BE9-F5B8CB8A3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09" y="2746709"/>
            <a:ext cx="6952381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5960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371056"/>
          </a:xfrm>
        </p:spPr>
        <p:txBody>
          <a:bodyPr>
            <a:normAutofit fontScale="92500"/>
          </a:bodyPr>
          <a:lstStyle/>
          <a:p>
            <a:r>
              <a:rPr lang="zh-CN" altLang="en-US" sz="6600" b="1" dirty="0"/>
              <a:t>表示</a:t>
            </a:r>
            <a:r>
              <a:rPr lang="en-US" altLang="zh-CN" sz="6600" b="1" dirty="0"/>
              <a:t>normalized losses</a:t>
            </a:r>
            <a:r>
              <a:rPr lang="zh-CN" altLang="en-US" sz="6600" b="1" dirty="0"/>
              <a:t>欄位對</a:t>
            </a:r>
            <a:r>
              <a:rPr lang="zh-CN" altLang="en-US" sz="6600" b="1" dirty="0">
                <a:solidFill>
                  <a:srgbClr val="C00000"/>
                </a:solidFill>
              </a:rPr>
              <a:t>預測汽車價格</a:t>
            </a:r>
            <a:r>
              <a:rPr lang="zh-CN" altLang="en-US" sz="6600" b="1" dirty="0"/>
              <a:t>是個重要特徵欄位參數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32717091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誤差值的直方圖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hist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7FDF222C-20E1-44E0-BF23-EF9F0F66D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066756"/>
            <a:ext cx="6071943" cy="57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5814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7" y="1268760"/>
            <a:ext cx="8748463" cy="2808312"/>
          </a:xfrm>
        </p:spPr>
        <p:txBody>
          <a:bodyPr>
            <a:normAutofit/>
          </a:bodyPr>
          <a:lstStyle/>
          <a:p>
            <a:r>
              <a:rPr lang="zh-CN" altLang="en-US" sz="9600" b="1" dirty="0"/>
              <a:t>結論</a:t>
            </a:r>
            <a:endParaRPr lang="en-US" altLang="zh-CN" sz="9600" b="1" dirty="0"/>
          </a:p>
        </p:txBody>
      </p:sp>
    </p:spTree>
    <p:extLst>
      <p:ext uri="{BB962C8B-B14F-4D97-AF65-F5344CB8AC3E}">
        <p14:creationId xmlns:p14="http://schemas.microsoft.com/office/powerpoint/2010/main" val="167080095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F1384FE-FE84-4120-854B-5D5357537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925144"/>
          </a:xfrm>
        </p:spPr>
        <p:txBody>
          <a:bodyPr>
            <a:normAutofit lnSpcReduction="10000"/>
          </a:bodyPr>
          <a:lstStyle/>
          <a:p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4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只要是類別欄位</a:t>
            </a:r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lvl="1"/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不管欄位格式是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，或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數值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sz="4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都改成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獨熱編碼</a:t>
            </a:r>
            <a:r>
              <a:rPr lang="en-US" altLang="zh-CN" sz="39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OneHotEncoder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r>
              <a:rPr lang="en-US" altLang="zh-CN" sz="4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CN" altLang="en-US" sz="4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4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CN" sz="4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 Edit </a:t>
            </a:r>
            <a:r>
              <a:rPr lang="en-US" altLang="zh-CN" sz="4300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MetaDatas</a:t>
            </a:r>
            <a:r>
              <a:rPr lang="zh-CN" altLang="en-US" sz="4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元件</a:t>
            </a:r>
            <a:r>
              <a:rPr lang="en-US" altLang="zh-CN" sz="4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1"/>
            <a:r>
              <a:rPr lang="zh-CN" altLang="en-US" sz="39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改成 </a:t>
            </a:r>
            <a:r>
              <a:rPr lang="en-US" altLang="zh-CN" sz="39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『make </a:t>
            </a:r>
            <a:r>
              <a:rPr lang="en-US" altLang="zh-CN" sz="3900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catoegory</a:t>
            </a:r>
            <a:r>
              <a:rPr lang="en-US" altLang="zh-CN" sz="39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39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型態</a:t>
            </a:r>
            <a:endParaRPr lang="en-US" altLang="zh-CN" sz="39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DF59AE6-60E5-4304-9689-CFD21A80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8579296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結論：遇到類別屬性的欄位，都要修改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450199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592F09C-E509-4C5E-BED2-1927EC7F1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4E52929-423B-4363-9324-4F1C6BCA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50E463-724A-444E-89FA-99A3C18D1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7"/>
            <a:ext cx="9144000" cy="69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69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B0354B9-8AF2-47CD-A5E6-B16031BB0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0F39793-A95B-47AF-8C99-1154309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6C56252-AF72-4746-A273-8974603A7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424017" cy="637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3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F87ADBB-5A6F-46F4-A09F-67F77EB89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628800"/>
            <a:ext cx="6984776" cy="5158535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的準確率：</a:t>
            </a:r>
            <a:endParaRPr lang="zh-TW" altLang="en-US" sz="4800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8019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的準確率：</a:t>
            </a:r>
            <a:r>
              <a:rPr lang="en-US" altLang="zh-CN" sz="48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0.883</a:t>
            </a:r>
            <a:endParaRPr lang="zh-TW" altLang="en-US" sz="4800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CA590E37-D466-482A-981D-CB8357DA6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0EFC050-20A8-475C-8F0F-BB7D4D87E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9" y="1448223"/>
            <a:ext cx="9144000" cy="484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77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299048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個範例</a:t>
            </a:r>
            <a:endParaRPr lang="en-US" altLang="zh-CN" sz="8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Import Data</a:t>
            </a:r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讀入外部資料集</a:t>
            </a:r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endParaRPr lang="en-US" altLang="zh-TW" sz="6600" b="1" dirty="0"/>
          </a:p>
          <a:p>
            <a:r>
              <a:rPr lang="en-US" altLang="zh-TW" sz="6600" b="1" dirty="0"/>
              <a:t>PurchasedOrNot.csv</a:t>
            </a:r>
          </a:p>
        </p:txBody>
      </p:sp>
    </p:spTree>
    <p:extLst>
      <p:ext uri="{BB962C8B-B14F-4D97-AF65-F5344CB8AC3E}">
        <p14:creationId xmlns:p14="http://schemas.microsoft.com/office/powerpoint/2010/main" val="404884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3664DC6-6D9D-45F0-AD9C-025804CA8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B4BB78D-CEE0-4B51-A170-BF570EC0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C35A029-788C-461E-B7A4-30B55A39E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824"/>
            <a:ext cx="9233586" cy="67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8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299048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個範例</a:t>
            </a:r>
            <a:endParaRPr lang="en-US" altLang="zh-CN" sz="8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</a:t>
            </a:r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【gender】</a:t>
            </a:r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欄位為</a:t>
            </a:r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category</a:t>
            </a:r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種類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3692063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CN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importData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web </a:t>
            </a:r>
            <a:r>
              <a:rPr lang="en-US" altLang="zh-TW" sz="3200" b="1" dirty="0" err="1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url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</a:t>
            </a:r>
            <a:br>
              <a:rPr lang="en-US" altLang="zh-TW" sz="3200" b="1" dirty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</a:b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  <a:hlinkClick r:id="rId2"/>
              </a:rPr>
              <a:t>https://acupun.site/lecture/predict/example/resource/PurchasedOrNot.csv</a:t>
            </a:r>
            <a:endParaRPr lang="en-US" altLang="zh-TW" sz="3200" b="1" dirty="0">
              <a:latin typeface="微軟正黑體" pitchFamily="34" charset="-120"/>
              <a:ea typeface="微軟正黑體" pitchFamily="34" charset="-120"/>
              <a:sym typeface="Wingdings" panose="05000000000000000000" pitchFamily="2" charset="2"/>
            </a:endParaRPr>
          </a:p>
          <a:p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8938"/>
            <a:ext cx="86868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importData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外部資料集：</a:t>
            </a:r>
            <a:b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https://acupun.site/lecture/predict/example/resource/PurchasedOrNot.csv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562A363-302F-48F0-85D1-968F9E13A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8555"/>
            <a:ext cx="9144000" cy="37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20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707B8B0-8C29-402D-9CB9-5C8565992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5C93BF0-9A0B-406F-8535-D0F6C138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Import Data</a:t>
            </a:r>
            <a:r>
              <a:rPr lang="zh-CN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要設定</a:t>
            </a:r>
            <a:r>
              <a:rPr lang="en-US" altLang="zh-CN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CN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個項目</a:t>
            </a:r>
            <a:br>
              <a:rPr lang="en-US" altLang="zh-CN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CN" altLang="en-US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個要勾選：</a:t>
            </a:r>
            <a:r>
              <a:rPr lang="en-US" altLang="zh-CN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csv has header row</a:t>
            </a:r>
            <a:br>
              <a:rPr lang="en-US" altLang="zh-CN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csv</a:t>
            </a:r>
            <a:r>
              <a:rPr lang="zh-CN" altLang="en-US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有標題欄位</a:t>
            </a:r>
            <a:endParaRPr lang="zh-TW" altLang="en-US" sz="5400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4C19B54-8F47-47D5-8A61-522946438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333"/>
            <a:ext cx="9144000" cy="494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07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299048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個範例</a:t>
            </a:r>
            <a:endParaRPr lang="en-US" altLang="zh-CN" sz="8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8800" b="1" dirty="0"/>
              <a:t>Edit </a:t>
            </a:r>
            <a:r>
              <a:rPr lang="en-US" altLang="zh-CN" sz="8800" b="1" dirty="0" err="1"/>
              <a:t>MetaDatas</a:t>
            </a:r>
            <a:r>
              <a:rPr lang="zh-CN" altLang="en-US" sz="8800" b="1" dirty="0"/>
              <a:t>元件</a:t>
            </a:r>
            <a:endParaRPr lang="en-US" altLang="zh-CN" sz="8800" b="1" dirty="0"/>
          </a:p>
          <a:p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</a:t>
            </a:r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【gender】</a:t>
            </a:r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欄位為</a:t>
            </a:r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category</a:t>
            </a:r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種類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289126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164A97-8EA3-476D-AFA8-C8430BC7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257800"/>
          </a:xfrm>
        </p:spPr>
        <p:txBody>
          <a:bodyPr>
            <a:normAutofit/>
          </a:bodyPr>
          <a:lstStyle/>
          <a:p>
            <a:r>
              <a:rPr lang="en-US" altLang="zh-TW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(1). </a:t>
            </a:r>
            <a:r>
              <a:rPr lang="zh-CN" altLang="en-US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觀念：</a:t>
            </a:r>
            <a:endParaRPr lang="en-US" altLang="zh-CN" sz="4000" b="1" u="sng" dirty="0">
              <a:solidFill>
                <a:srgbClr val="7030A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effectLst/>
              </a:rPr>
              <a:t>匯入的資料集，常常必須修改</a:t>
            </a:r>
            <a:r>
              <a:rPr lang="en-US" altLang="zh-CN" sz="3600" b="1" dirty="0">
                <a:effectLst/>
              </a:rPr>
              <a:t>『</a:t>
            </a:r>
            <a:r>
              <a:rPr lang="zh-CN" altLang="en-US" sz="3600" b="1" dirty="0">
                <a:effectLst/>
              </a:rPr>
              <a:t>資料型態，或欄位名稱</a:t>
            </a:r>
            <a:r>
              <a:rPr lang="en-US" altLang="zh-CN" sz="3600" b="1" dirty="0">
                <a:effectLst/>
              </a:rPr>
              <a:t>』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0E72701-B108-46DE-A5FC-3D116405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Edit </a:t>
            </a:r>
            <a:r>
              <a:rPr lang="en-US" altLang="zh-CN" sz="5400" b="1" dirty="0" err="1">
                <a:latin typeface="微軟正黑體" pitchFamily="34" charset="-120"/>
                <a:ea typeface="微軟正黑體" pitchFamily="34" charset="-120"/>
              </a:rPr>
              <a:t>MetaData</a:t>
            </a:r>
            <a:r>
              <a:rPr lang="zh-TW" altLang="en-US" sz="5400" b="1" dirty="0">
                <a:latin typeface="微軟正黑體" pitchFamily="34" charset="-120"/>
                <a:ea typeface="微軟正黑體" pitchFamily="34" charset="-120"/>
              </a:rPr>
              <a:t>修改資料型態</a:t>
            </a:r>
          </a:p>
        </p:txBody>
      </p:sp>
    </p:spTree>
    <p:extLst>
      <p:ext uri="{BB962C8B-B14F-4D97-AF65-F5344CB8AC3E}">
        <p14:creationId xmlns:p14="http://schemas.microsoft.com/office/powerpoint/2010/main" val="3866156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20F1855-3CE8-434E-B26F-A275E4091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0C082CD-C4EC-4A92-9822-869DEF32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582EAF6-49D6-4A40-8C44-46805779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8" y="548680"/>
            <a:ext cx="911444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01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7421B9-C921-4763-B874-D647122BF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D3C408E-B33E-4E3D-8604-FB9AEA40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B1F7A23-C906-4564-A700-9B2869473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509539"/>
            <a:ext cx="1003459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41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D4997E2-47A0-4275-BC48-AC59685E5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F8026AF-1DC3-4442-BFC3-FBF84294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A1724D0-4357-4314-AA71-964384676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712968" cy="606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09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79512" y="1570112"/>
            <a:ext cx="8568951" cy="3515072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個範例</a:t>
            </a:r>
            <a:endParaRPr lang="en-US" altLang="zh-CN" sz="8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8800" b="1" dirty="0"/>
              <a:t>查看</a:t>
            </a:r>
            <a:r>
              <a:rPr lang="en-US" altLang="zh-CN" sz="8800" b="1" dirty="0"/>
              <a:t>Edit </a:t>
            </a:r>
            <a:r>
              <a:rPr lang="en-US" altLang="zh-CN" sz="8800" b="1" dirty="0" err="1"/>
              <a:t>MetaDatas</a:t>
            </a:r>
            <a:r>
              <a:rPr lang="zh-CN" altLang="en-US" sz="8800" b="1" dirty="0"/>
              <a:t>前後</a:t>
            </a:r>
            <a:endParaRPr lang="en-US" altLang="zh-CN" sz="8800" b="1" dirty="0"/>
          </a:p>
          <a:p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【gender】</a:t>
            </a:r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欄位值的變化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3462210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0A320B6-7C87-415C-A3FD-2B4AE8EF5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ADE006B-3045-4698-A67A-25F02E56A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209A045-1CE5-4CCB-8ACA-B9E469D7A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08" y="6036"/>
            <a:ext cx="7571184" cy="655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42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7B1E2BE-2D5D-415A-B1C2-C776FD12A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9623D9C-812D-4369-90E2-46B12226C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Edit </a:t>
            </a:r>
            <a:r>
              <a:rPr lang="en-US" altLang="zh-CN" b="1" dirty="0" err="1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MetaData</a:t>
            </a:r>
            <a:r>
              <a:rPr lang="zh-CN" altLang="en-US" sz="8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的資料型態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string </a:t>
            </a:r>
            <a:endParaRPr lang="zh-TW" altLang="en-US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F821EFE-529C-4BB9-B7D8-D15AE5B08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571"/>
            <a:ext cx="8892479" cy="550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73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7B1E2BE-2D5D-415A-B1C2-C776FD12A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9623D9C-812D-4369-90E2-46B12226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33" y="152400"/>
            <a:ext cx="8938667" cy="1265238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Edit </a:t>
            </a:r>
            <a:r>
              <a:rPr lang="en-US" altLang="zh-CN" b="1" dirty="0" err="1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MetaData</a:t>
            </a:r>
            <a:r>
              <a:rPr lang="zh-CN" altLang="en-US" sz="73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的資料型態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en-US" altLang="zh-CN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category </a:t>
            </a:r>
            <a:endParaRPr lang="zh-TW" altLang="en-US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A952205-91BB-4ACD-8DE0-B8F38B293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33" y="1338524"/>
            <a:ext cx="8733333" cy="55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16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57D13CD-67E4-4F1B-BE38-D02A12E77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3B1BAAA-9760-4B78-BE3B-11693E44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修改為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Category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型態後，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準確率有提高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0.883 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 </a:t>
            </a:r>
            <a:r>
              <a:rPr lang="en-US" altLang="zh-CN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0.892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A88934D-A6D3-4F52-A623-229B52443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914" y="1988840"/>
            <a:ext cx="9473827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42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79512" y="1570112"/>
            <a:ext cx="8568951" cy="3515072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到底</a:t>
            </a:r>
            <a:endParaRPr lang="en-US" altLang="zh-CN" sz="8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category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種類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是什麼資料型態呢？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2935011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79512" y="1570112"/>
            <a:ext cx="8568951" cy="3515072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分類問題的重要評估成效指標，主要看</a:t>
            </a:r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個：</a:t>
            </a:r>
            <a:r>
              <a:rPr lang="en-US" altLang="zh-CN" sz="8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Accuracy</a:t>
            </a:r>
            <a:r>
              <a:rPr lang="zh-CN" altLang="en-US" sz="8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8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AUC</a:t>
            </a:r>
            <a:endParaRPr lang="en-US" altLang="zh-TW" sz="6600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3330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164A97-8EA3-476D-AFA8-C8430BC7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257800"/>
          </a:xfrm>
        </p:spPr>
        <p:txBody>
          <a:bodyPr>
            <a:normAutofit/>
          </a:bodyPr>
          <a:lstStyle/>
          <a:p>
            <a:r>
              <a:rPr lang="en-US" altLang="zh-TW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(1). </a:t>
            </a:r>
            <a:r>
              <a:rPr lang="zh-CN" altLang="en-US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要標註某欄位的</a:t>
            </a:r>
            <a:r>
              <a:rPr lang="en-US" altLang="zh-CN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category</a:t>
            </a:r>
            <a:r>
              <a:rPr lang="zh-CN" altLang="en-US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CN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類別欄位</a:t>
            </a:r>
            <a:r>
              <a:rPr lang="en-US" altLang="zh-CN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000" b="1" u="sng" dirty="0">
              <a:solidFill>
                <a:srgbClr val="7030A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effectLst/>
              </a:rPr>
              <a:t>匯入的資料集，常常必須修改</a:t>
            </a:r>
            <a:r>
              <a:rPr lang="en-US" altLang="zh-CN" sz="3600" b="1" dirty="0">
                <a:effectLst/>
              </a:rPr>
              <a:t>『</a:t>
            </a:r>
            <a:r>
              <a:rPr lang="zh-CN" altLang="en-US" sz="3600" b="1" dirty="0">
                <a:effectLst/>
              </a:rPr>
              <a:t>資料型態，或欄位名稱</a:t>
            </a:r>
            <a:r>
              <a:rPr lang="en-US" altLang="zh-CN" sz="3600" b="1" dirty="0">
                <a:effectLst/>
              </a:rPr>
              <a:t>』</a:t>
            </a:r>
          </a:p>
          <a:p>
            <a:r>
              <a:rPr lang="en-US" altLang="zh-TW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(2). </a:t>
            </a:r>
            <a:r>
              <a:rPr lang="zh-CN" altLang="en-US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要標註某欄位的</a:t>
            </a:r>
            <a:r>
              <a:rPr lang="en-US" altLang="zh-CN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field</a:t>
            </a:r>
            <a:r>
              <a:rPr lang="zh-CN" altLang="en-US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CN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標籤</a:t>
            </a:r>
            <a:r>
              <a:rPr lang="en-US" altLang="zh-CN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label』</a:t>
            </a:r>
          </a:p>
          <a:p>
            <a:r>
              <a:rPr lang="en-US" altLang="zh-TW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(3). </a:t>
            </a:r>
            <a:r>
              <a:rPr lang="zh-CN" altLang="en-US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要修改某欄位的</a:t>
            </a:r>
            <a:r>
              <a:rPr lang="en-US" altLang="zh-CN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欄位名稱</a:t>
            </a:r>
            <a:r>
              <a:rPr lang="en-US" altLang="zh-CN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endParaRPr lang="en-US" altLang="zh-CN" sz="40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0E72701-B108-46DE-A5FC-3D116405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Edit </a:t>
            </a:r>
            <a:r>
              <a:rPr lang="en-US" altLang="zh-CN" sz="5400" b="1" dirty="0" err="1">
                <a:latin typeface="微軟正黑體" pitchFamily="34" charset="-120"/>
                <a:ea typeface="微軟正黑體" pitchFamily="34" charset="-120"/>
              </a:rPr>
              <a:t>MetaData</a:t>
            </a:r>
            <a:r>
              <a:rPr lang="zh-TW" altLang="en-US" sz="5400" b="1" dirty="0">
                <a:latin typeface="微軟正黑體" pitchFamily="34" charset="-120"/>
                <a:ea typeface="微軟正黑體" pitchFamily="34" charset="-120"/>
              </a:rPr>
              <a:t>修改資料型態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種時機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2645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57D13CD-67E4-4F1B-BE38-D02A12E77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3B1BAAA-9760-4B78-BE3B-11693E44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修改為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Category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型態後，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準確率有提高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0.883 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 </a:t>
            </a:r>
            <a:r>
              <a:rPr lang="en-US" altLang="zh-CN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0.892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A88934D-A6D3-4F52-A623-229B52443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914" y="1988840"/>
            <a:ext cx="9473827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97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57D13CD-67E4-4F1B-BE38-D02A12E77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3563888" cy="4925144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AUC</a:t>
            </a:r>
            <a:r>
              <a:rPr lang="zh-TW" altLang="en-US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指數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Area Under the Curve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指的是接收者操作</a:t>
            </a:r>
            <a:r>
              <a:rPr lang="zh-TW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特徵曲線（</a:t>
            </a:r>
            <a:r>
              <a:rPr lang="en-US" altLang="zh-TW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ROC Curve</a:t>
            </a:r>
            <a:r>
              <a:rPr lang="zh-TW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）下的面積</a:t>
            </a:r>
            <a:endParaRPr lang="en-US" altLang="zh-TW" sz="36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3B1BAAA-9760-4B78-BE3B-11693E44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</a:t>
            </a:r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AUC</a:t>
            </a:r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6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162D987-7428-4022-A67B-3535B0802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619" y="1824426"/>
            <a:ext cx="5352381" cy="4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65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57D13CD-67E4-4F1B-BE38-D02A12E77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925144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AUC</a:t>
            </a:r>
            <a:r>
              <a:rPr lang="zh-TW" altLang="en-US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指數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Area Under the Curve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這個指數</a:t>
            </a:r>
            <a:r>
              <a:rPr lang="zh-TW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用於</a:t>
            </a:r>
            <a:r>
              <a:rPr lang="zh-CN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6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衡量</a:t>
            </a:r>
            <a:r>
              <a:rPr lang="zh-TW" altLang="en-US" sz="66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分類模型</a:t>
            </a:r>
            <a:r>
              <a:rPr lang="zh-TW" altLang="en-US" sz="6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的性能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尤其是在二分類問題中。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3B1BAAA-9760-4B78-BE3B-11693E44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</a:t>
            </a:r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AUC</a:t>
            </a:r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6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021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57D13CD-67E4-4F1B-BE38-D02A12E77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925144"/>
          </a:xfrm>
        </p:spPr>
        <p:txBody>
          <a:bodyPr>
            <a:normAutofit lnSpcReduction="10000"/>
          </a:bodyPr>
          <a:lstStyle/>
          <a:p>
            <a:r>
              <a:rPr lang="en-US" altLang="zh-TW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AUC</a:t>
            </a:r>
            <a:r>
              <a:rPr lang="zh-TW" altLang="en-US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指數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Area Under the Curve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AUC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指數範圍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其中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表示完美的分類器，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0.5</a:t>
            </a:r>
            <a:r>
              <a:rPr lang="zh-TW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表示無效的分類器（相當於隨機猜測）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AUC</a:t>
            </a:r>
            <a:r>
              <a:rPr lang="zh-TW" altLang="en-US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指數越高，模型的</a:t>
            </a:r>
            <a:r>
              <a:rPr lang="en-US" altLang="zh-CN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分類性能越好</a:t>
            </a:r>
            <a:r>
              <a:rPr lang="en-US" altLang="zh-CN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AUC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指數高意味著模型</a:t>
            </a:r>
            <a:r>
              <a:rPr lang="zh-TW" altLang="en-US" sz="36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能夠有效地區分正例和負例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3B1BAAA-9760-4B78-BE3B-11693E44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</a:t>
            </a:r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AUC</a:t>
            </a:r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6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7224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AD983A4-EEE2-4861-ACF7-E1F025192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5105400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highlight>
                  <a:srgbClr val="FFFF00"/>
                </a:highlight>
              </a:rPr>
              <a:t>AUC</a:t>
            </a:r>
            <a:r>
              <a:rPr lang="zh-CN" altLang="en-US" sz="4000" b="1" dirty="0">
                <a:highlight>
                  <a:srgbClr val="FFFF00"/>
                </a:highlight>
              </a:rPr>
              <a:t>指標</a:t>
            </a:r>
            <a:endParaRPr lang="en-US" altLang="zh-CN" sz="4000" b="1" dirty="0">
              <a:highlight>
                <a:srgbClr val="FFFF00"/>
              </a:highlight>
            </a:endParaRPr>
          </a:p>
          <a:p>
            <a:pPr lvl="1"/>
            <a:r>
              <a:rPr lang="zh-CN" altLang="en-US" sz="3600" b="1" dirty="0"/>
              <a:t>曲線下方面積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越大越好</a:t>
            </a:r>
            <a:endParaRPr lang="zh-TW" altLang="en-US" sz="36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6714B44-40BD-49B0-99FD-8C767614F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評估分類問題效能：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ROC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曲線</a:t>
            </a:r>
            <a:endParaRPr lang="zh-TW" altLang="en-US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4BB74DF-FB3D-4EB0-8657-4EA3279E5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194" y="1296364"/>
            <a:ext cx="5184576" cy="556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55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65C8185-8E13-4F2D-8AB5-B1D33EF15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舉某個範例：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</a:t>
            </a:r>
            <a:r>
              <a:rPr lang="en-US" altLang="zh-CN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AUC</a:t>
            </a:r>
            <a:r>
              <a:rPr lang="zh-CN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數值</a:t>
            </a:r>
            <a:endParaRPr lang="en-US" altLang="zh-CN" sz="36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曲線下面積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3200" dirty="0">
                <a:solidFill>
                  <a:srgbClr val="C00000"/>
                </a:solidFill>
              </a:rPr>
              <a:t>0.888</a:t>
            </a:r>
          </a:p>
          <a:p>
            <a:pPr lvl="1"/>
            <a:endParaRPr lang="en-US" altLang="zh-TW" sz="3200" dirty="0"/>
          </a:p>
          <a:p>
            <a:r>
              <a:rPr lang="zh-CN" altLang="en-US" sz="3600" b="1" dirty="0"/>
              <a:t>本題整體準確率</a:t>
            </a:r>
            <a:endParaRPr lang="en-US" altLang="zh-CN" sz="3600" b="1" dirty="0"/>
          </a:p>
          <a:p>
            <a:pPr lvl="1"/>
            <a:r>
              <a:rPr lang="en-US" altLang="zh-CN" sz="3200" b="1" dirty="0">
                <a:highlight>
                  <a:srgbClr val="FFFF00"/>
                </a:highlight>
              </a:rPr>
              <a:t>accuracy</a:t>
            </a:r>
          </a:p>
          <a:p>
            <a:pPr lvl="1"/>
            <a:r>
              <a:rPr lang="en-US" altLang="zh-CN" sz="3200" b="1" dirty="0">
                <a:solidFill>
                  <a:srgbClr val="C00000"/>
                </a:solidFill>
              </a:rPr>
              <a:t>0.837</a:t>
            </a:r>
            <a:endParaRPr lang="zh-TW" alt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8B9BB6E-2C2B-4F6E-B87D-3BE15209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8928992" cy="1265238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舉例：評估分類問題效能：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AUC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數值</a:t>
            </a:r>
            <a:endParaRPr lang="zh-TW" altLang="en-US" dirty="0">
              <a:highlight>
                <a:srgbClr val="FFFF00"/>
              </a:highlight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6C11BDB-2A11-4CD6-95D8-11A76FB82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581904"/>
            <a:ext cx="5466667" cy="5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85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731096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sz="10900" b="1" dirty="0"/>
              <a:t>第</a:t>
            </a:r>
            <a:r>
              <a:rPr lang="en-US" altLang="zh-CN" sz="10900" b="1" dirty="0"/>
              <a:t>3</a:t>
            </a:r>
            <a:r>
              <a:rPr lang="zh-CN" altLang="en-US" sz="10900" b="1" dirty="0"/>
              <a:t>個範例</a:t>
            </a:r>
            <a:endParaRPr lang="en-US" altLang="zh-CN" sz="10900" b="1" dirty="0"/>
          </a:p>
          <a:p>
            <a:r>
              <a:rPr lang="zh-CN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預測汽車的價格</a:t>
            </a:r>
            <a:r>
              <a:rPr lang="en-US" altLang="zh-CN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price</a:t>
            </a:r>
          </a:p>
          <a:p>
            <a:r>
              <a:rPr lang="en-US" altLang="zh-TW" sz="6600" b="1" dirty="0"/>
              <a:t>Automobile price data (Raw)</a:t>
            </a:r>
          </a:p>
        </p:txBody>
      </p:sp>
    </p:spTree>
    <p:extLst>
      <p:ext uri="{BB962C8B-B14F-4D97-AF65-F5344CB8AC3E}">
        <p14:creationId xmlns:p14="http://schemas.microsoft.com/office/powerpoint/2010/main" val="1398683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舊版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登入網址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3200" b="1" dirty="0">
                <a:effectLst/>
              </a:rPr>
              <a:t>不用登入</a:t>
            </a:r>
            <a:r>
              <a:rPr lang="en-US" altLang="zh-CN" sz="3200" b="1" dirty="0">
                <a:effectLst/>
              </a:rPr>
              <a:t>『Azure</a:t>
            </a:r>
            <a:r>
              <a:rPr lang="zh-CN" altLang="en-US" sz="3200" b="1" dirty="0">
                <a:effectLst/>
              </a:rPr>
              <a:t>雲端</a:t>
            </a:r>
            <a:r>
              <a:rPr lang="en-US" altLang="zh-CN" sz="3200" b="1" dirty="0">
                <a:effectLst/>
              </a:rPr>
              <a:t>』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effectLst/>
                <a:hlinkClick r:id="rId2"/>
              </a:rPr>
              <a:t>https://studio.azureml.net/</a:t>
            </a:r>
            <a:endParaRPr lang="en-US" altLang="zh-TW" sz="2800" b="1" dirty="0">
              <a:effectLst/>
            </a:endParaRPr>
          </a:p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新增一個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experiment</a:t>
            </a:r>
          </a:p>
          <a:p>
            <a:pPr lvl="1"/>
            <a:r>
              <a:rPr lang="zh-CN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命名：</a:t>
            </a:r>
            <a:r>
              <a:rPr lang="en-US" altLang="zh-CN" sz="2800" dirty="0"/>
              <a:t> </a:t>
            </a:r>
            <a:r>
              <a:rPr lang="en-US" altLang="zh-TW" sz="2800" dirty="0"/>
              <a:t>AI-05-</a:t>
            </a:r>
            <a:r>
              <a:rPr lang="zh-TW" altLang="en-US" sz="2800" dirty="0"/>
              <a:t>修改欄位型態</a:t>
            </a:r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登入舊版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 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ML Studio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F821DA5-E61A-432E-AF55-F195999EC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87345"/>
            <a:ext cx="1871555" cy="281825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FD19F32-6E03-4768-8331-CC1016AFD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006" y="3429000"/>
            <a:ext cx="3631168" cy="340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50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DD2172F-A479-431C-9DA7-72676630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修改專案名稱：</a:t>
            </a:r>
            <a:r>
              <a:rPr lang="en-US" altLang="zh-CN" dirty="0"/>
              <a:t> </a:t>
            </a:r>
            <a:r>
              <a:rPr lang="en-US" altLang="zh-TW" dirty="0"/>
              <a:t>AI-05-</a:t>
            </a:r>
            <a:r>
              <a:rPr lang="zh-TW" altLang="en-US" dirty="0"/>
              <a:t>修改欄位型態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8AC40EA-28BD-4CBD-8F8D-ECFD6FF1A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4864"/>
            <a:ext cx="8333333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9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讀入汽車價格資料集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</a:p>
          <a:p>
            <a:r>
              <a:rPr lang="en-US" altLang="zh-TW" sz="3500" b="1" dirty="0"/>
              <a:t>Automobile price data (Raw)</a:t>
            </a:r>
            <a:endParaRPr lang="en-US" altLang="zh-TW" sz="7800" b="1" dirty="0"/>
          </a:p>
        </p:txBody>
      </p:sp>
    </p:spTree>
    <p:extLst>
      <p:ext uri="{BB962C8B-B14F-4D97-AF65-F5344CB8AC3E}">
        <p14:creationId xmlns:p14="http://schemas.microsoft.com/office/powerpoint/2010/main" val="312646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592F09C-E509-4C5E-BED2-1927EC7F1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4E52929-423B-4363-9324-4F1C6BCA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50E463-724A-444E-89FA-99A3C18D1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7"/>
            <a:ext cx="9144000" cy="69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87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en-US" altLang="zh-TW" sz="3200" dirty="0"/>
              <a:t> </a:t>
            </a:r>
            <a:r>
              <a:rPr lang="en-US" altLang="zh-TW" b="1" dirty="0">
                <a:effectLst/>
              </a:rPr>
              <a:t>Automobile price data (Raw)</a:t>
            </a:r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汽車價格資料集：</a:t>
            </a:r>
            <a:r>
              <a:rPr lang="en-US" altLang="zh-TW" sz="4800" dirty="0"/>
              <a:t> </a:t>
            </a:r>
            <a:br>
              <a:rPr lang="en-US" altLang="zh-TW" sz="4800" dirty="0"/>
            </a:br>
            <a:r>
              <a:rPr lang="en-US" altLang="zh-TW" b="1" dirty="0">
                <a:effectLst/>
              </a:rPr>
              <a:t>Automobile price data (Raw)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E70E262-8C46-4036-84D6-D217489D6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67" y="2564904"/>
            <a:ext cx="8333333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3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是哪個欄位？</a:t>
            </a:r>
            <a:endParaRPr lang="en-US" altLang="zh-TW" sz="7800" b="1" dirty="0"/>
          </a:p>
        </p:txBody>
      </p:sp>
    </p:spTree>
    <p:extLst>
      <p:ext uri="{BB962C8B-B14F-4D97-AF65-F5344CB8AC3E}">
        <p14:creationId xmlns:p14="http://schemas.microsoft.com/office/powerpoint/2010/main" val="3812811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659088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請問這個問題，是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分類問題？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還是迴歸問題？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2699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7B4E1A1-EF43-48FD-A2B5-5795906A8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是哪個欄位？</a:t>
            </a:r>
            <a:endParaRPr lang="en-US" altLang="zh-TW" sz="5400" b="1" dirty="0"/>
          </a:p>
          <a:p>
            <a:pPr lvl="1"/>
            <a:r>
              <a:rPr lang="en-US" altLang="zh-CN" sz="4000" dirty="0"/>
              <a:t>Price</a:t>
            </a:r>
          </a:p>
          <a:p>
            <a:pPr lvl="1"/>
            <a:endParaRPr lang="en-US" altLang="zh-CN" sz="4000" dirty="0"/>
          </a:p>
          <a:p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請問這個問題，是分類問題？還是迴歸問題？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迴歸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485A517-B1EE-4312-B9C6-82616038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問題回答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01140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探討有個欄位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symbolling </a:t>
            </a:r>
            <a:r>
              <a:rPr lang="en-US" altLang="zh-CN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象徵</a:t>
            </a:r>
            <a:r>
              <a:rPr lang="en-US" altLang="zh-TW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CN" altLang="en-US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</a:t>
            </a:r>
            <a:endParaRPr lang="en-US" altLang="zh-TW" sz="5200" b="1" dirty="0"/>
          </a:p>
        </p:txBody>
      </p:sp>
    </p:spTree>
    <p:extLst>
      <p:ext uri="{BB962C8B-B14F-4D97-AF65-F5344CB8AC3E}">
        <p14:creationId xmlns:p14="http://schemas.microsoft.com/office/powerpoint/2010/main" val="25048497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800" y="3573016"/>
            <a:ext cx="6372200" cy="3456384"/>
          </a:xfrm>
        </p:spPr>
        <p:txBody>
          <a:bodyPr>
            <a:normAutofit/>
          </a:bodyPr>
          <a:lstStyle/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178"/>
            <a:ext cx="9144000" cy="2101694"/>
          </a:xfrm>
        </p:spPr>
        <p:txBody>
          <a:bodyPr>
            <a:noAutofit/>
          </a:bodyPr>
          <a:lstStyle/>
          <a:p>
            <a:pPr algn="ctr"/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注意：這個欄位有</a:t>
            </a:r>
            <a:r>
              <a:rPr lang="en-US" altLang="zh-CN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種答案，雖然是整數</a:t>
            </a:r>
            <a:r>
              <a:rPr lang="en-US" altLang="zh-CN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，但它代表的意義的各種</a:t>
            </a:r>
            <a:r>
              <a:rPr lang="en-US" altLang="zh-CN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代表符號類別</a:t>
            </a:r>
            <a:r>
              <a:rPr lang="en-US" altLang="zh-CN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br>
              <a:rPr lang="en-US" altLang="zh-CN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27EEAE3-94FD-4DBD-8024-FABD42A50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9144000" cy="41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27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 lnSpcReduction="10000"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</a:t>
            </a:r>
            <a:r>
              <a:rPr lang="en-US" altLang="zh-TW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symbolling </a:t>
            </a:r>
            <a:r>
              <a:rPr lang="zh-CN" altLang="en-US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的值</a:t>
            </a:r>
            <a:endParaRPr lang="en-US" altLang="zh-CN" sz="5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可以用</a:t>
            </a:r>
            <a:r>
              <a:rPr lang="en-US" altLang="zh-CN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【0</a:t>
            </a:r>
            <a:r>
              <a:rPr lang="zh-CN" altLang="en-US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CN" altLang="en-US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5】</a:t>
            </a:r>
            <a:r>
              <a:rPr lang="zh-CN" altLang="en-US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來設定嗎？</a:t>
            </a:r>
            <a:endParaRPr lang="en-US" altLang="zh-TW" sz="5200" b="1" dirty="0"/>
          </a:p>
        </p:txBody>
      </p:sp>
    </p:spTree>
    <p:extLst>
      <p:ext uri="{BB962C8B-B14F-4D97-AF65-F5344CB8AC3E}">
        <p14:creationId xmlns:p14="http://schemas.microsoft.com/office/powerpoint/2010/main" val="15127852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 lnSpcReduction="10000"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</a:t>
            </a:r>
            <a:r>
              <a:rPr lang="en-US" altLang="zh-TW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symbolling </a:t>
            </a:r>
            <a:r>
              <a:rPr lang="zh-CN" altLang="en-US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的值</a:t>
            </a:r>
            <a:endParaRPr lang="en-US" altLang="zh-CN" sz="5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可以用</a:t>
            </a:r>
            <a:r>
              <a:rPr lang="en-US" altLang="zh-CN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【1</a:t>
            </a:r>
            <a:r>
              <a:rPr lang="zh-CN" altLang="en-US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CN" altLang="en-US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CN" altLang="en-US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來設定嗎？</a:t>
            </a:r>
            <a:endParaRPr lang="en-US" altLang="zh-TW" sz="5200" b="1" dirty="0"/>
          </a:p>
        </p:txBody>
      </p:sp>
    </p:spTree>
    <p:extLst>
      <p:ext uri="{BB962C8B-B14F-4D97-AF65-F5344CB8AC3E}">
        <p14:creationId xmlns:p14="http://schemas.microsoft.com/office/powerpoint/2010/main" val="25421733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/>
          </a:bodyPr>
          <a:lstStyle/>
          <a:p>
            <a:r>
              <a:rPr lang="zh-CN" altLang="en-US" sz="1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不可以</a:t>
            </a:r>
            <a:endParaRPr lang="en-US" altLang="zh-TW" sz="5200" b="1" dirty="0"/>
          </a:p>
        </p:txBody>
      </p:sp>
    </p:spTree>
    <p:extLst>
      <p:ext uri="{BB962C8B-B14F-4D97-AF65-F5344CB8AC3E}">
        <p14:creationId xmlns:p14="http://schemas.microsoft.com/office/powerpoint/2010/main" val="11995376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712968" cy="4320480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要把</a:t>
            </a:r>
            <a: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symbolling</a:t>
            </a:r>
            <a:r>
              <a:rPr lang="zh-CN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</a:t>
            </a:r>
            <a:r>
              <a:rPr lang="zh-CN" altLang="en-US" sz="5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數值格式</a:t>
            </a:r>
            <a:endParaRPr lang="en-US" altLang="zh-CN" sz="56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要修改成</a:t>
            </a:r>
            <a:r>
              <a:rPr lang="zh-CN" altLang="en-US" sz="5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類別格式</a:t>
            </a:r>
            <a:r>
              <a:rPr lang="zh-TW" altLang="zh-TW" sz="5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/>
            <a:r>
              <a:rPr lang="zh-CN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原本的</a:t>
            </a:r>
            <a:r>
              <a:rPr lang="en-US" altLang="zh-CN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CN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1,2,3,4)</a:t>
            </a:r>
            <a:r>
              <a:rPr lang="en-US" altLang="zh-CN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轉換後變成</a:t>
            </a:r>
            <a:r>
              <a:rPr lang="en-US" altLang="zh-CN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CN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個獨立向量：</a:t>
            </a:r>
            <a:endParaRPr lang="en-US" altLang="zh-CN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【1000】</a:t>
            </a:r>
            <a:r>
              <a:rPr lang="zh-CN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CN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【0100】</a:t>
            </a:r>
            <a:r>
              <a:rPr lang="zh-CN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CN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【0010】</a:t>
            </a:r>
            <a:r>
              <a:rPr lang="zh-CN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CN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【0001】</a:t>
            </a:r>
            <a:r>
              <a:rPr lang="zh-CN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CDE11F3-6B0E-4773-BFC3-2FD51A316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8560" y="509634"/>
            <a:ext cx="36870" cy="1032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0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299048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個範例</a:t>
            </a:r>
            <a:endParaRPr lang="en-US" altLang="zh-CN" sz="8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Import Data</a:t>
            </a:r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讀入外部資料集</a:t>
            </a:r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endParaRPr lang="en-US" altLang="zh-TW" sz="6600" b="1" dirty="0"/>
          </a:p>
          <a:p>
            <a:r>
              <a:rPr lang="en-US" altLang="zh-TW" sz="6600" b="1" dirty="0"/>
              <a:t>PurchasedOrNot.csv</a:t>
            </a:r>
          </a:p>
        </p:txBody>
      </p:sp>
    </p:spTree>
    <p:extLst>
      <p:ext uri="{BB962C8B-B14F-4D97-AF65-F5344CB8AC3E}">
        <p14:creationId xmlns:p14="http://schemas.microsoft.com/office/powerpoint/2010/main" val="13020399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32E6CE7-D7E5-4F56-A08C-45E7065FC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28800"/>
            <a:ext cx="8686800" cy="507680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1.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回答：</a:t>
            </a:r>
            <a:r>
              <a:rPr lang="zh-CN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會，會影響到計算結果</a:t>
            </a:r>
            <a:endParaRPr lang="en-US" altLang="zh-CN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例如：若要計算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『</a:t>
            </a:r>
            <a:r>
              <a:rPr lang="zh-CN" altLang="en-US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關聯性分析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』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，數值格式，類別格式的結果，會不同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2.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真正原因：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symbolling 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象徵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這個欄位是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『</a:t>
            </a:r>
            <a:r>
              <a:rPr lang="zh-CN" altLang="en-US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單標籤，多元類別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』</a:t>
            </a: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每個答案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(1,2,3,4)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</a:t>
            </a:r>
            <a:r>
              <a:rPr lang="zh-CN" altLang="en-US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彼此沒有順序性</a:t>
            </a:r>
            <a:endParaRPr lang="en-US" altLang="zh-CN" sz="40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1"/>
            <a:r>
              <a:rPr lang="zh-CN" altLang="en-US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所以要轉成</a:t>
            </a:r>
            <a:r>
              <a:rPr lang="en-US" altLang="zh-CN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『</a:t>
            </a:r>
            <a:r>
              <a:rPr lang="en-US" altLang="zh-CN" sz="4000" b="1" dirty="0" err="1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OneHotEncoder</a:t>
            </a:r>
            <a:r>
              <a:rPr lang="en-US" altLang="zh-CN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』</a:t>
            </a:r>
            <a:r>
              <a:rPr lang="zh-CN" altLang="en-US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獨熱編碼</a:t>
            </a:r>
            <a:endParaRPr lang="en-US" altLang="zh-CN" sz="40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1"/>
            <a:r>
              <a:rPr lang="en-US" altLang="zh-CN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(1,2,3,4) </a:t>
            </a:r>
            <a:r>
              <a:rPr lang="zh-CN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轉換後變成：</a:t>
            </a:r>
            <a:endParaRPr lang="en-US" altLang="zh-CN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【1000】</a:t>
            </a:r>
            <a:r>
              <a:rPr lang="zh-CN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</a:t>
            </a:r>
            <a:r>
              <a:rPr lang="en-US" altLang="zh-CN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【0100】</a:t>
            </a:r>
            <a:r>
              <a:rPr lang="zh-CN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</a:t>
            </a:r>
            <a:r>
              <a:rPr lang="en-US" altLang="zh-CN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【0010】</a:t>
            </a:r>
            <a:r>
              <a:rPr lang="zh-CN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</a:t>
            </a:r>
            <a:r>
              <a:rPr lang="en-US" altLang="zh-CN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【0001】</a:t>
            </a:r>
          </a:p>
          <a:p>
            <a:pPr lvl="1"/>
            <a:r>
              <a:rPr lang="zh-CN" altLang="en-US" sz="4000" b="1" dirty="0"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若沒有轉換，結果當然不同</a:t>
            </a:r>
            <a:endParaRPr lang="zh-TW" altLang="en-US" dirty="0">
              <a:highlight>
                <a:srgbClr val="00FFFF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69980EA-E7CA-4B1C-97AB-8BC13CD1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symbolling 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象徵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欄位要修改成類別格式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5433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973B43F-3879-4789-8FA0-621A1667B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教學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影片：</a:t>
            </a:r>
          </a:p>
          <a:p>
            <a:r>
              <a:rPr lang="en-US" altLang="zh-TW" dirty="0">
                <a:effectLst/>
                <a:hlinkClick r:id="rId2"/>
              </a:rPr>
              <a:t>https://www.youtube.com/watch?v=YmLWnDSfiMU</a:t>
            </a:r>
            <a:endParaRPr lang="en-US" altLang="zh-TW" dirty="0">
              <a:effectLst/>
            </a:endParaRPr>
          </a:p>
          <a:p>
            <a:br>
              <a:rPr lang="en-US" altLang="zh-TW" dirty="0">
                <a:effectLst/>
              </a:rPr>
            </a:br>
            <a:r>
              <a:rPr lang="en-US" altLang="zh-TW" dirty="0">
                <a:effectLst/>
                <a:hlinkClick r:id="rId3"/>
              </a:rPr>
              <a:t>https://www.youtube.com/watch?v=yGnR7-HEaJM</a:t>
            </a:r>
            <a:endParaRPr lang="en-US" altLang="zh-TW" dirty="0">
              <a:effectLst/>
            </a:endParaRPr>
          </a:p>
          <a:p>
            <a:endParaRPr lang="en-US" altLang="zh-TW" dirty="0">
              <a:effectLst/>
            </a:endParaRP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7264182-617E-4FD1-8277-4F2BFE92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把類別資料轉成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category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類別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79807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6CAEB0-848D-4E85-97E4-41F5EF76C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94" y="1666329"/>
            <a:ext cx="8964488" cy="4525963"/>
          </a:xfrm>
        </p:spPr>
        <p:txBody>
          <a:bodyPr/>
          <a:lstStyle/>
          <a:p>
            <a:r>
              <a:rPr lang="zh-TW" altLang="en-US" sz="3600" b="1" dirty="0">
                <a:effectLst/>
              </a:rPr>
              <a:t>二，</a:t>
            </a:r>
            <a:r>
              <a:rPr lang="en-US" altLang="zh-TW" sz="3600" b="1" dirty="0">
                <a:effectLst/>
              </a:rPr>
              <a:t>Label encoding</a:t>
            </a:r>
            <a:r>
              <a:rPr lang="zh-TW" altLang="en-US" sz="3600" b="1" dirty="0">
                <a:effectLst/>
              </a:rPr>
              <a:t>範例：</a:t>
            </a:r>
            <a:endParaRPr lang="en-US" altLang="zh-TW" sz="3600" b="1" dirty="0">
              <a:effectLst/>
            </a:endParaRPr>
          </a:p>
          <a:p>
            <a:pPr lvl="1"/>
            <a:r>
              <a:rPr lang="zh-TW" altLang="en-US" sz="3200" b="1" dirty="0">
                <a:effectLst/>
              </a:rPr>
              <a:t>天氣欄位</a:t>
            </a:r>
            <a:r>
              <a:rPr lang="en-US" altLang="zh-TW" sz="3200" b="1" dirty="0">
                <a:effectLst/>
              </a:rPr>
              <a:t>--&gt;</a:t>
            </a:r>
            <a:r>
              <a:rPr lang="zh-TW" altLang="en-US" sz="3200" b="1" dirty="0">
                <a:effectLst/>
              </a:rPr>
              <a:t>轉成數字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BD15F46-4408-4727-919F-8D523B32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一，文字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類別欄位的處理方式有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b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700" dirty="0">
                <a:effectLst/>
              </a:rPr>
              <a:t>(1).Label encoding</a:t>
            </a:r>
            <a:br>
              <a:rPr lang="en-US" altLang="zh-TW" sz="2700" dirty="0">
                <a:effectLst/>
              </a:rPr>
            </a:br>
            <a:r>
              <a:rPr lang="en-US" altLang="zh-TW" sz="2700" dirty="0">
                <a:effectLst/>
              </a:rPr>
              <a:t>(2).One hot encoding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10-1-4.PNG">
            <a:extLst>
              <a:ext uri="{FF2B5EF4-FFF2-40B4-BE49-F238E27FC236}">
                <a16:creationId xmlns:a16="http://schemas.microsoft.com/office/drawing/2014/main" id="{3BDA7FC2-4658-4D7D-96D0-67E349E6D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2858044"/>
            <a:ext cx="436245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6361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6CAEB0-848D-4E85-97E4-41F5EF76C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94" y="1666329"/>
            <a:ext cx="8964488" cy="4525963"/>
          </a:xfrm>
        </p:spPr>
        <p:txBody>
          <a:bodyPr/>
          <a:lstStyle/>
          <a:p>
            <a:r>
              <a:rPr lang="zh-TW" altLang="en-US" sz="3600" b="1" dirty="0">
                <a:effectLst/>
              </a:rPr>
              <a:t>三，</a:t>
            </a:r>
            <a:r>
              <a:rPr lang="en-US" altLang="zh-TW" sz="3600" b="1" dirty="0" err="1">
                <a:effectLst/>
              </a:rPr>
              <a:t>OneHot</a:t>
            </a:r>
            <a:r>
              <a:rPr lang="en-US" altLang="zh-TW" sz="3600" b="1" dirty="0">
                <a:effectLst/>
              </a:rPr>
              <a:t> encoding</a:t>
            </a:r>
            <a:r>
              <a:rPr lang="zh-TW" altLang="en-US" sz="3600" b="1" dirty="0">
                <a:effectLst/>
              </a:rPr>
              <a:t>範例：</a:t>
            </a:r>
            <a:endParaRPr lang="en-US" altLang="zh-TW" sz="3600" b="1" dirty="0">
              <a:effectLst/>
            </a:endParaRPr>
          </a:p>
          <a:p>
            <a:pPr lvl="1"/>
            <a:r>
              <a:rPr lang="zh-TW" altLang="en-US" sz="3200" b="1" dirty="0">
                <a:effectLst/>
              </a:rPr>
              <a:t>天氣欄位</a:t>
            </a:r>
            <a:r>
              <a:rPr lang="en-US" altLang="zh-TW" sz="3200" b="1" dirty="0">
                <a:effectLst/>
              </a:rPr>
              <a:t>--&gt;</a:t>
            </a:r>
            <a:r>
              <a:rPr lang="zh-TW" altLang="en-US" sz="3200" b="1" dirty="0">
                <a:effectLst/>
              </a:rPr>
              <a:t>轉成向量</a:t>
            </a:r>
            <a:r>
              <a:rPr lang="en-US" altLang="zh-TW" sz="3200" b="1" dirty="0">
                <a:effectLst/>
              </a:rPr>
              <a:t>(0,0,1)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BD15F46-4408-4727-919F-8D523B32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一，文字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類別欄位的處理方式有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b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700" dirty="0">
                <a:effectLst/>
              </a:rPr>
              <a:t>(1).Label encoding</a:t>
            </a:r>
            <a:br>
              <a:rPr lang="en-US" altLang="zh-TW" sz="2700" dirty="0">
                <a:effectLst/>
              </a:rPr>
            </a:br>
            <a:r>
              <a:rPr lang="en-US" altLang="zh-TW" sz="2700" dirty="0">
                <a:effectLst/>
              </a:rPr>
              <a:t>(2).One hot encoding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10-1-5.PNG">
            <a:extLst>
              <a:ext uri="{FF2B5EF4-FFF2-40B4-BE49-F238E27FC236}">
                <a16:creationId xmlns:a16="http://schemas.microsoft.com/office/drawing/2014/main" id="{D0C3C844-B5FB-44C1-AD2E-4FB05E1C6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28925"/>
            <a:ext cx="664845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181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D042261-D9F7-425B-A75D-8C7343AD4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105400"/>
          </a:xfrm>
        </p:spPr>
        <p:txBody>
          <a:bodyPr>
            <a:normAutofit lnSpcReduction="10000"/>
          </a:bodyPr>
          <a:lstStyle/>
          <a:p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A. 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為什麼它們有順序關係（憑什麼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virginica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，排在最後一個）</a:t>
            </a:r>
          </a:p>
          <a:p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B. 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數值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是有前後關係的： 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0&lt;1&lt;2</a:t>
            </a:r>
            <a:endParaRPr lang="zh-TW" altLang="en-US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但是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種類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卻是沒有前後關係的：不能說</a:t>
            </a:r>
            <a:r>
              <a:rPr lang="en-US" altLang="zh-TW" sz="36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setosa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&lt; versicolor &lt; virginica</a:t>
            </a:r>
            <a:endParaRPr lang="zh-TW" altLang="en-US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D.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結論：多元種類，不能夠設定它們為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【0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2】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，因為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種類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沒有誰大誰小的關係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BBF1DC9-63CF-4174-87E0-FB635E0C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252520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舉例：鳶尾花的品種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錯誤寫法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1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0:</a:t>
            </a:r>
            <a:r>
              <a:rPr lang="en-US" altLang="zh-TW" sz="31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iris </a:t>
            </a:r>
            <a:r>
              <a:rPr lang="en-US" altLang="zh-TW" sz="31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setosa</a:t>
            </a:r>
            <a:r>
              <a:rPr lang="zh-TW" altLang="en-US" sz="31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1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1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: iris versicolor</a:t>
            </a:r>
            <a:r>
              <a:rPr lang="zh-TW" altLang="en-US" sz="31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1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2:</a:t>
            </a:r>
            <a:r>
              <a:rPr lang="en-US" altLang="zh-TW" sz="31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iris virginica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56922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B136865-1325-4885-BD58-F493A090C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b="1" dirty="0">
                <a:effectLst/>
              </a:rPr>
              <a:t>第</a:t>
            </a:r>
            <a:r>
              <a:rPr lang="en-US" altLang="zh-TW" sz="4000" b="1" dirty="0">
                <a:effectLst/>
              </a:rPr>
              <a:t>1</a:t>
            </a:r>
            <a:r>
              <a:rPr lang="zh-TW" altLang="en-US" sz="4000" b="1" dirty="0">
                <a:effectLst/>
              </a:rPr>
              <a:t>個種類 </a:t>
            </a:r>
            <a:r>
              <a:rPr lang="en-US" altLang="zh-TW" sz="4000" b="1" dirty="0" err="1">
                <a:effectLst/>
              </a:rPr>
              <a:t>setosa</a:t>
            </a:r>
            <a:r>
              <a:rPr lang="en-US" altLang="zh-TW" sz="4000" b="1" dirty="0">
                <a:effectLst/>
              </a:rPr>
              <a:t> </a:t>
            </a:r>
            <a:r>
              <a:rPr lang="zh-TW" altLang="en-US" sz="4000" b="1" dirty="0">
                <a:effectLst/>
              </a:rPr>
              <a:t>：</a:t>
            </a:r>
            <a:r>
              <a:rPr lang="en-US" altLang="zh-TW" sz="4000" b="1" dirty="0">
                <a:solidFill>
                  <a:srgbClr val="C00000"/>
                </a:solidFill>
                <a:effectLst/>
              </a:rPr>
              <a:t>【0】</a:t>
            </a:r>
          </a:p>
          <a:p>
            <a:r>
              <a:rPr lang="zh-TW" altLang="en-US" sz="4000" b="1" dirty="0">
                <a:effectLst/>
              </a:rPr>
              <a:t>第</a:t>
            </a:r>
            <a:r>
              <a:rPr lang="en-US" altLang="zh-TW" sz="4000" b="1" dirty="0">
                <a:effectLst/>
              </a:rPr>
              <a:t>2</a:t>
            </a:r>
            <a:r>
              <a:rPr lang="zh-TW" altLang="en-US" sz="4000" b="1" dirty="0">
                <a:effectLst/>
              </a:rPr>
              <a:t>個種類 </a:t>
            </a:r>
            <a:r>
              <a:rPr lang="en-US" altLang="zh-TW" sz="4000" b="1" dirty="0" err="1">
                <a:effectLst/>
              </a:rPr>
              <a:t>versicolo</a:t>
            </a:r>
            <a:r>
              <a:rPr lang="en-US" altLang="zh-TW" sz="4000" b="1" dirty="0">
                <a:effectLst/>
              </a:rPr>
              <a:t> </a:t>
            </a:r>
            <a:r>
              <a:rPr lang="zh-TW" altLang="en-US" sz="4000" b="1" dirty="0">
                <a:effectLst/>
              </a:rPr>
              <a:t>：</a:t>
            </a:r>
            <a:r>
              <a:rPr lang="en-US" altLang="zh-TW" sz="4000" b="1" dirty="0">
                <a:solidFill>
                  <a:srgbClr val="C00000"/>
                </a:solidFill>
                <a:effectLst/>
              </a:rPr>
              <a:t>【1】</a:t>
            </a:r>
          </a:p>
          <a:p>
            <a:r>
              <a:rPr lang="zh-TW" altLang="en-US" sz="4000" b="1" dirty="0">
                <a:effectLst/>
              </a:rPr>
              <a:t>第</a:t>
            </a:r>
            <a:r>
              <a:rPr lang="en-US" altLang="zh-TW" sz="4000" b="1" dirty="0">
                <a:effectLst/>
              </a:rPr>
              <a:t>3</a:t>
            </a:r>
            <a:r>
              <a:rPr lang="zh-TW" altLang="en-US" sz="4000" b="1" dirty="0">
                <a:effectLst/>
              </a:rPr>
              <a:t>個種類 </a:t>
            </a:r>
            <a:r>
              <a:rPr lang="en-US" altLang="zh-TW" sz="4000" b="1" dirty="0">
                <a:effectLst/>
              </a:rPr>
              <a:t>virginica </a:t>
            </a:r>
            <a:r>
              <a:rPr lang="zh-TW" altLang="en-US" sz="4000" b="1" dirty="0">
                <a:effectLst/>
              </a:rPr>
              <a:t>：</a:t>
            </a:r>
            <a:r>
              <a:rPr lang="en-US" altLang="zh-TW" sz="4000" b="1" dirty="0">
                <a:solidFill>
                  <a:srgbClr val="C00000"/>
                </a:solidFill>
                <a:effectLst/>
              </a:rPr>
              <a:t>【2】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6F2FA4C-6504-497A-BA2C-D6B38CCFC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鳶尾花品種的錯誤寫法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45447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B136865-1325-4885-BD58-F493A090C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多元種類，沒有順序性</a:t>
            </a:r>
          </a:p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正確方法：轉成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個向量</a:t>
            </a:r>
          </a:p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個種類 </a:t>
            </a:r>
            <a:r>
              <a:rPr lang="en-US" altLang="zh-TW" sz="40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setosa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【1</a:t>
            </a:r>
            <a:r>
              <a:rPr lang="zh-TW" altLang="en-US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0】</a:t>
            </a:r>
          </a:p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個種類 </a:t>
            </a:r>
            <a:r>
              <a:rPr lang="en-US" altLang="zh-TW" sz="40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versicolo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【0</a:t>
            </a:r>
            <a:r>
              <a:rPr lang="zh-TW" altLang="en-US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0】</a:t>
            </a:r>
          </a:p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個種類 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virginica 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【0</a:t>
            </a:r>
            <a:r>
              <a:rPr lang="zh-TW" altLang="en-US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1】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6F2FA4C-6504-497A-BA2C-D6B38CCFC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鳶尾花品種的正確寫法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36092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79512" y="1570112"/>
            <a:ext cx="8568951" cy="3515072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到底</a:t>
            </a:r>
            <a:endParaRPr lang="en-US" altLang="zh-CN" sz="8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category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種類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是什麼資料型態呢？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210343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B136865-1325-4885-BD58-F493A090C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多元種類，沒有順序性</a:t>
            </a:r>
          </a:p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正確方法：轉成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個向量</a:t>
            </a:r>
          </a:p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個種類 </a:t>
            </a:r>
            <a:r>
              <a:rPr lang="en-US" altLang="zh-TW" sz="40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setosa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【1</a:t>
            </a:r>
            <a:r>
              <a:rPr lang="zh-TW" altLang="en-US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0】</a:t>
            </a:r>
          </a:p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個種類 </a:t>
            </a:r>
            <a:r>
              <a:rPr lang="en-US" altLang="zh-TW" sz="40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versicolo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【0</a:t>
            </a:r>
            <a:r>
              <a:rPr lang="zh-TW" altLang="en-US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0】</a:t>
            </a:r>
          </a:p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個種類 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virginica 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【0</a:t>
            </a:r>
            <a:r>
              <a:rPr lang="zh-TW" altLang="en-US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1】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6F2FA4C-6504-497A-BA2C-D6B38CCF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65238"/>
          </a:xfrm>
        </p:spPr>
        <p:txBody>
          <a:bodyPr>
            <a:normAutofit fontScale="90000"/>
          </a:bodyPr>
          <a:lstStyle/>
          <a:p>
            <a:r>
              <a:rPr lang="en-US" altLang="zh-CN" sz="5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category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種類的資料格式，就是用這種</a:t>
            </a:r>
            <a:r>
              <a:rPr lang="zh-CN" altLang="en-US" sz="54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獨立向量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5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代表種類</a:t>
            </a:r>
            <a:endParaRPr lang="en-US" altLang="zh-CN" sz="54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19357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FCCB9A8-4733-4349-A694-4FF71119D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C062DA8-DC5C-496C-A320-EF1BCE1C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800" b="1" dirty="0">
                <a:effectLst/>
              </a:rPr>
              <a:t>Label Encoding</a:t>
            </a:r>
            <a:r>
              <a:rPr lang="zh-TW" altLang="en-US" sz="4800" b="1" dirty="0">
                <a:effectLst/>
              </a:rPr>
              <a:t>的優缺點</a:t>
            </a:r>
            <a:endParaRPr lang="zh-TW" altLang="en-US" sz="4800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6299E91-6F6D-4CFA-8307-A4D9BF9FA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036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8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CN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importData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web </a:t>
            </a:r>
            <a:r>
              <a:rPr lang="en-US" altLang="zh-TW" sz="3200" b="1" dirty="0" err="1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url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</a:t>
            </a:r>
            <a:br>
              <a:rPr lang="en-US" altLang="zh-TW" sz="3200" b="1" dirty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</a:b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  <a:hlinkClick r:id="rId2"/>
              </a:rPr>
              <a:t>https://acupun.site/lecture/predict/example/resource/PurchasedOrNot.csv</a:t>
            </a:r>
            <a:endParaRPr lang="en-US" altLang="zh-TW" sz="3200" b="1" dirty="0">
              <a:latin typeface="微軟正黑體" pitchFamily="34" charset="-120"/>
              <a:ea typeface="微軟正黑體" pitchFamily="34" charset="-120"/>
              <a:sym typeface="Wingdings" panose="05000000000000000000" pitchFamily="2" charset="2"/>
            </a:endParaRPr>
          </a:p>
          <a:p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8938"/>
            <a:ext cx="86868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importData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外部資料集：</a:t>
            </a:r>
            <a:b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https://acupun.site/lecture/predict/example/resource/PurchasedOrNot.csv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562A363-302F-48F0-85D1-968F9E13A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8555"/>
            <a:ext cx="9144000" cy="37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930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FCCB9A8-4733-4349-A694-4FF71119D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10540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212121"/>
                </a:solidFill>
                <a:latin typeface="Roboto"/>
              </a:rPr>
              <a:t>結論</a:t>
            </a:r>
            <a:r>
              <a:rPr lang="en-US" altLang="zh-TW" sz="4400" b="1" dirty="0">
                <a:solidFill>
                  <a:srgbClr val="212121"/>
                </a:solidFill>
                <a:latin typeface="Roboto"/>
              </a:rPr>
              <a:t>1</a:t>
            </a:r>
            <a:r>
              <a:rPr lang="zh-TW" altLang="en-US" sz="4400" b="1" dirty="0">
                <a:solidFill>
                  <a:srgbClr val="212121"/>
                </a:solidFill>
                <a:latin typeface="Roboto"/>
              </a:rPr>
              <a:t>：</a:t>
            </a:r>
          </a:p>
          <a:p>
            <a:pPr lvl="1"/>
            <a:r>
              <a:rPr lang="en-US" altLang="zh-TW" sz="4000" b="1" dirty="0">
                <a:solidFill>
                  <a:srgbClr val="212121"/>
                </a:solidFill>
                <a:latin typeface="Roboto"/>
              </a:rPr>
              <a:t>A.</a:t>
            </a:r>
            <a:r>
              <a:rPr lang="zh-TW" altLang="en-US" sz="4000" b="1" dirty="0">
                <a:solidFill>
                  <a:srgbClr val="212121"/>
                </a:solidFill>
                <a:latin typeface="Roboto"/>
              </a:rPr>
              <a:t>原始資料是</a:t>
            </a:r>
            <a:r>
              <a:rPr lang="zh-TW" altLang="en-US" sz="4000" b="1" dirty="0">
                <a:solidFill>
                  <a:srgbClr val="212121"/>
                </a:solidFill>
                <a:highlight>
                  <a:srgbClr val="FFFF00"/>
                </a:highlight>
                <a:latin typeface="Roboto"/>
              </a:rPr>
              <a:t>有順序性</a:t>
            </a:r>
            <a:r>
              <a:rPr lang="zh-TW" altLang="en-US" sz="4000" b="1" dirty="0">
                <a:solidFill>
                  <a:srgbClr val="212121"/>
                </a:solidFill>
                <a:latin typeface="Roboto"/>
              </a:rPr>
              <a:t> </a:t>
            </a:r>
            <a:r>
              <a:rPr lang="en-US" altLang="zh-TW" sz="4000" b="1" dirty="0">
                <a:solidFill>
                  <a:srgbClr val="212121"/>
                </a:solidFill>
                <a:latin typeface="Roboto"/>
              </a:rPr>
              <a:t>=&gt;</a:t>
            </a:r>
            <a:r>
              <a:rPr lang="zh-TW" altLang="en-US" sz="4000" b="1" dirty="0">
                <a:solidFill>
                  <a:srgbClr val="212121"/>
                </a:solidFill>
                <a:latin typeface="Roboto"/>
              </a:rPr>
              <a:t>請用： </a:t>
            </a:r>
            <a:r>
              <a:rPr lang="en-US" altLang="zh-TW" sz="4000" b="1" dirty="0">
                <a:solidFill>
                  <a:srgbClr val="C00000"/>
                </a:solidFill>
                <a:latin typeface="Roboto"/>
              </a:rPr>
              <a:t>Label Encoding</a:t>
            </a:r>
          </a:p>
          <a:p>
            <a:pPr lvl="1"/>
            <a:r>
              <a:rPr lang="en-US" altLang="zh-TW" sz="4000" b="1" dirty="0">
                <a:solidFill>
                  <a:srgbClr val="212121"/>
                </a:solidFill>
                <a:latin typeface="Roboto"/>
              </a:rPr>
              <a:t>B.</a:t>
            </a:r>
            <a:r>
              <a:rPr lang="zh-TW" altLang="en-US" sz="4000" b="1" dirty="0">
                <a:solidFill>
                  <a:srgbClr val="212121"/>
                </a:solidFill>
                <a:latin typeface="Roboto"/>
              </a:rPr>
              <a:t>原始資料是</a:t>
            </a:r>
            <a:r>
              <a:rPr lang="zh-TW" altLang="en-US" sz="4000" b="1" dirty="0">
                <a:solidFill>
                  <a:srgbClr val="212121"/>
                </a:solidFill>
                <a:highlight>
                  <a:srgbClr val="FFFF00"/>
                </a:highlight>
                <a:latin typeface="Roboto"/>
              </a:rPr>
              <a:t>無順序性 </a:t>
            </a:r>
            <a:r>
              <a:rPr lang="en-US" altLang="zh-TW" sz="4000" b="1" dirty="0">
                <a:solidFill>
                  <a:srgbClr val="212121"/>
                </a:solidFill>
                <a:latin typeface="Roboto"/>
              </a:rPr>
              <a:t>=&gt;</a:t>
            </a:r>
            <a:r>
              <a:rPr lang="zh-TW" altLang="en-US" sz="4000" b="1" dirty="0">
                <a:solidFill>
                  <a:srgbClr val="212121"/>
                </a:solidFill>
                <a:latin typeface="Roboto"/>
              </a:rPr>
              <a:t>請用： </a:t>
            </a:r>
            <a:r>
              <a:rPr lang="en-US" altLang="zh-TW" sz="4000" b="1" dirty="0">
                <a:solidFill>
                  <a:srgbClr val="C00000"/>
                </a:solidFill>
                <a:latin typeface="Roboto"/>
              </a:rPr>
              <a:t>One Hot Encoding</a:t>
            </a:r>
            <a:r>
              <a:rPr lang="en-US" altLang="zh-TW" sz="4000" b="1" dirty="0">
                <a:solidFill>
                  <a:srgbClr val="212121"/>
                </a:solidFill>
                <a:latin typeface="Roboto"/>
              </a:rPr>
              <a:t> (Dummies)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C062DA8-DC5C-496C-A320-EF1BCE1C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文字</a:t>
            </a:r>
            <a:r>
              <a:rPr lang="en-US" altLang="zh-TW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類別欄位的處理方式有</a:t>
            </a:r>
            <a:r>
              <a:rPr lang="en-US" altLang="zh-TW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br>
              <a:rPr lang="en-US" altLang="zh-TW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700" dirty="0">
                <a:effectLst/>
              </a:rPr>
              <a:t>(1).Label encoding</a:t>
            </a:r>
            <a:br>
              <a:rPr lang="en-US" altLang="zh-TW" sz="2700" dirty="0">
                <a:effectLst/>
              </a:rPr>
            </a:br>
            <a:r>
              <a:rPr lang="en-US" altLang="zh-TW" sz="2700" dirty="0">
                <a:effectLst/>
              </a:rPr>
              <a:t>(2).One hot encoding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02424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E7C75F8-53E4-48B5-9F2D-E5DF7FC67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392" y="1383164"/>
            <a:ext cx="7859216" cy="5322436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6C062DA8-DC5C-496C-A320-EF1BCE1C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文字</a:t>
            </a:r>
            <a:r>
              <a:rPr lang="en-US" altLang="zh-TW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類別欄位的處理方式有</a:t>
            </a:r>
            <a:r>
              <a:rPr lang="en-US" altLang="zh-TW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br>
              <a:rPr lang="en-US" altLang="zh-TW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700" dirty="0">
                <a:effectLst/>
              </a:rPr>
              <a:t>(1).Label encoding</a:t>
            </a:r>
            <a:br>
              <a:rPr lang="en-US" altLang="zh-TW" sz="2700" dirty="0">
                <a:effectLst/>
              </a:rPr>
            </a:br>
            <a:r>
              <a:rPr lang="en-US" altLang="zh-TW" sz="2700" dirty="0">
                <a:effectLst/>
              </a:rPr>
              <a:t>(2).One hot encoding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986280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947120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加入</a:t>
            </a:r>
            <a:r>
              <a:rPr lang="en-US" altLang="zh-CN" sz="6600" b="1" dirty="0"/>
              <a:t>1</a:t>
            </a:r>
            <a:r>
              <a:rPr lang="zh-CN" altLang="en-US" sz="6600" b="1" dirty="0"/>
              <a:t>個</a:t>
            </a:r>
            <a:endParaRPr lang="en-US" altLang="zh-CN" sz="6600" b="1" dirty="0"/>
          </a:p>
          <a:p>
            <a:r>
              <a:rPr lang="en-US" altLang="zh-CN" sz="6600" b="1" dirty="0"/>
              <a:t>Edit </a:t>
            </a:r>
            <a:r>
              <a:rPr lang="en-US" altLang="zh-CN" sz="6600" b="1" dirty="0" err="1"/>
              <a:t>MetaDatas</a:t>
            </a:r>
            <a:r>
              <a:rPr lang="zh-CN" altLang="en-US" sz="6600" b="1" dirty="0"/>
              <a:t>元件來修改欄位型態</a:t>
            </a:r>
            <a:endParaRPr lang="en-US" altLang="zh-CN" sz="6600" b="1" dirty="0"/>
          </a:p>
        </p:txBody>
      </p:sp>
    </p:spTree>
    <p:extLst>
      <p:ext uri="{BB962C8B-B14F-4D97-AF65-F5344CB8AC3E}">
        <p14:creationId xmlns:p14="http://schemas.microsoft.com/office/powerpoint/2010/main" val="40435163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Edit </a:t>
            </a:r>
            <a:r>
              <a:rPr lang="en-US" altLang="zh-CN" sz="4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MetaDatas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元件來修改欄位型態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33718A3-45B9-4ABA-A458-6129C03F3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edit</a:t>
            </a:r>
            <a:r>
              <a:rPr lang="en-US" altLang="zh-CN" dirty="0">
                <a:sym typeface="Wingdings" panose="05000000000000000000" pitchFamily="2" charset="2"/>
              </a:rPr>
              <a:t>  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Edit 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MetaDatas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拖曵</a:t>
            </a:r>
            <a:r>
              <a:rPr lang="en-US" altLang="zh-CN" dirty="0">
                <a:sym typeface="Wingdings" panose="05000000000000000000" pitchFamily="2" charset="2"/>
              </a:rPr>
              <a:t>1</a:t>
            </a:r>
            <a:r>
              <a:rPr lang="zh-CN" altLang="en-US" dirty="0">
                <a:sym typeface="Wingdings" panose="05000000000000000000" pitchFamily="2" charset="2"/>
              </a:rPr>
              <a:t>個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84C3984-41A9-43BB-A3C5-AC598AA90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9998"/>
            <a:ext cx="9144000" cy="46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65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947120"/>
          </a:xfrm>
        </p:spPr>
        <p:txBody>
          <a:bodyPr>
            <a:normAutofit fontScale="92500"/>
          </a:bodyPr>
          <a:lstStyle/>
          <a:p>
            <a:r>
              <a:rPr lang="zh-CN" altLang="en-US" sz="6600" b="1" dirty="0"/>
              <a:t>把</a:t>
            </a:r>
            <a:r>
              <a:rPr lang="en-US" altLang="zh-CN" sz="6600" b="1" dirty="0"/>
              <a:t>【</a:t>
            </a:r>
            <a:r>
              <a:rPr lang="zh-CN" altLang="en-US" sz="6600" b="1" dirty="0"/>
              <a:t>全部</a:t>
            </a:r>
            <a:r>
              <a:rPr lang="en-US" altLang="zh-CN" sz="6600" b="1" dirty="0"/>
              <a:t>string</a:t>
            </a:r>
            <a:r>
              <a:rPr lang="zh-CN" altLang="en-US" sz="6600" b="1" dirty="0"/>
              <a:t>型態欄位</a:t>
            </a:r>
            <a:r>
              <a:rPr lang="en-US" altLang="zh-CN" sz="6600" b="1" dirty="0"/>
              <a:t>+</a:t>
            </a: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symbolling</a:t>
            </a:r>
            <a:r>
              <a:rPr lang="zh-CN" altLang="en-US" sz="6600" b="1" dirty="0"/>
              <a:t>欄位</a:t>
            </a:r>
            <a:r>
              <a:rPr lang="en-US" altLang="zh-CN" sz="6600" b="1" dirty="0"/>
              <a:t>】</a:t>
            </a:r>
          </a:p>
          <a:p>
            <a:r>
              <a:rPr lang="zh-CN" altLang="en-US" sz="6600" b="1" dirty="0"/>
              <a:t>都轉換成</a:t>
            </a:r>
            <a:r>
              <a:rPr lang="en-US" altLang="zh-CN" sz="6600" b="1" dirty="0"/>
              <a:t>category</a:t>
            </a:r>
            <a:r>
              <a:rPr lang="zh-CN" altLang="en-US" sz="6600" b="1" dirty="0"/>
              <a:t>型態</a:t>
            </a:r>
            <a:endParaRPr lang="en-US" altLang="zh-CN" sz="6600" b="1" dirty="0"/>
          </a:p>
        </p:txBody>
      </p:sp>
    </p:spTree>
    <p:extLst>
      <p:ext uri="{BB962C8B-B14F-4D97-AF65-F5344CB8AC3E}">
        <p14:creationId xmlns:p14="http://schemas.microsoft.com/office/powerpoint/2010/main" val="33666831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5851D0E-5A4A-41A5-AF16-E52ED9670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8D349A9-3512-4D67-9943-8C14A0342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210383C-7E08-4CF3-989E-A8057F1F5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44000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027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5851D0E-5A4A-41A5-AF16-E52ED9670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8D349A9-3512-4D67-9943-8C14A0342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9ECF3FA-D830-4840-8E84-4D698890F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2100"/>
            <a:ext cx="9144000" cy="560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836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A95E088-452E-41E0-B7CF-D24570603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C11DE2B-7C2A-40C2-92EB-F15004475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85DA3FC-1B53-4CAC-873F-F3BBFDEC0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476672"/>
            <a:ext cx="9252520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236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947120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把</a:t>
            </a:r>
            <a:r>
              <a:rPr lang="en-US" altLang="zh-CN" sz="6600" b="1" dirty="0"/>
              <a:t>『</a:t>
            </a:r>
            <a:r>
              <a:rPr lang="zh-CN" altLang="en-US" sz="6600" b="1" dirty="0"/>
              <a:t>上面</a:t>
            </a:r>
            <a:r>
              <a:rPr lang="en-US" altLang="zh-CN" sz="6600" b="1" dirty="0"/>
              <a:t>』</a:t>
            </a:r>
            <a:r>
              <a:rPr lang="zh-CN" altLang="en-US" sz="6600" b="1" dirty="0"/>
              <a:t>欄位，都改成類別型態</a:t>
            </a:r>
            <a:r>
              <a:rPr lang="en-US" altLang="zh-CN" sz="6600" b="1" dirty="0"/>
              <a:t>category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BDC99BC-11D4-4321-ADA1-16C686476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48" y="692696"/>
            <a:ext cx="7974626" cy="230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384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修改以下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個欄位，改成</a:t>
            </a:r>
            <a:r>
              <a:rPr lang="en-US" altLang="zh-CN" sz="4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catoegory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型態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33718A3-45B9-4ABA-A458-6129C03F3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0528" y="1600200"/>
            <a:ext cx="9324528" cy="52578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3600" b="1" dirty="0">
                <a:effectLst/>
              </a:rPr>
              <a:t>Select columns</a:t>
            </a:r>
            <a:r>
              <a:rPr lang="zh-CN" altLang="en-US" sz="3600" b="1" dirty="0">
                <a:effectLst/>
              </a:rPr>
              <a:t>：</a:t>
            </a:r>
            <a:endParaRPr lang="en-US" altLang="zh-CN" sz="3600" b="1" dirty="0">
              <a:effectLst/>
            </a:endParaRPr>
          </a:p>
          <a:p>
            <a:pPr lvl="1"/>
            <a:r>
              <a:rPr lang="en-US" altLang="zh-CN" sz="3200" b="1" dirty="0">
                <a:effectLst/>
              </a:rPr>
              <a:t>Make,</a:t>
            </a:r>
          </a:p>
          <a:p>
            <a:pPr lvl="1"/>
            <a:r>
              <a:rPr lang="en-US" altLang="zh-CN" sz="3200" b="1" dirty="0">
                <a:effectLst/>
              </a:rPr>
              <a:t>Fuel-type, </a:t>
            </a:r>
          </a:p>
          <a:p>
            <a:pPr lvl="1"/>
            <a:r>
              <a:rPr lang="en-US" altLang="zh-CN" sz="3200" b="1" dirty="0">
                <a:effectLst/>
              </a:rPr>
              <a:t>aspiration,</a:t>
            </a:r>
          </a:p>
          <a:p>
            <a:pPr lvl="1"/>
            <a:r>
              <a:rPr lang="en-US" altLang="zh-CN" sz="3200" b="1" dirty="0">
                <a:effectLst/>
              </a:rPr>
              <a:t> num-of-doors, </a:t>
            </a:r>
          </a:p>
          <a:p>
            <a:pPr lvl="1"/>
            <a:r>
              <a:rPr lang="en-US" altLang="zh-CN" sz="3200" b="1" dirty="0">
                <a:effectLst/>
              </a:rPr>
              <a:t>body-style, </a:t>
            </a:r>
          </a:p>
          <a:p>
            <a:pPr lvl="1"/>
            <a:r>
              <a:rPr lang="en-US" altLang="zh-CN" sz="3200" b="1" dirty="0">
                <a:effectLst/>
              </a:rPr>
              <a:t>drive-wheels, </a:t>
            </a:r>
          </a:p>
          <a:p>
            <a:pPr lvl="1"/>
            <a:r>
              <a:rPr lang="en-US" altLang="zh-CN" sz="3200" b="1" dirty="0">
                <a:effectLst/>
              </a:rPr>
              <a:t>engine-location, </a:t>
            </a:r>
          </a:p>
          <a:p>
            <a:pPr lvl="1"/>
            <a:r>
              <a:rPr lang="en-US" altLang="zh-CN" sz="3200" b="1" dirty="0">
                <a:effectLst/>
              </a:rPr>
              <a:t>engine-type,</a:t>
            </a:r>
          </a:p>
          <a:p>
            <a:pPr lvl="1"/>
            <a:r>
              <a:rPr lang="en-US" altLang="zh-CN" sz="3200" b="1" dirty="0">
                <a:effectLst/>
              </a:rPr>
              <a:t> num-of-cylinders, </a:t>
            </a:r>
          </a:p>
          <a:p>
            <a:pPr lvl="1"/>
            <a:r>
              <a:rPr lang="en-US" altLang="zh-CN" sz="3200" b="1" dirty="0">
                <a:effectLst/>
              </a:rPr>
              <a:t>fuel-system, </a:t>
            </a:r>
          </a:p>
          <a:p>
            <a:pPr lvl="1"/>
            <a:r>
              <a:rPr lang="en-US" altLang="zh-CN" sz="3200" b="1" dirty="0" err="1">
                <a:effectLst/>
              </a:rPr>
              <a:t>symboling</a:t>
            </a:r>
            <a:endParaRPr lang="zh-TW" altLang="en-US" sz="3200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D4A03FF-7048-4549-893C-28DC1C5A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904" y="2132856"/>
            <a:ext cx="603450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9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707B8B0-8C29-402D-9CB9-5C8565992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5C93BF0-9A0B-406F-8535-D0F6C138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Import Data</a:t>
            </a:r>
            <a:r>
              <a:rPr lang="zh-CN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要設定</a:t>
            </a:r>
            <a:r>
              <a:rPr lang="en-US" altLang="zh-CN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CN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個項目</a:t>
            </a:r>
            <a:br>
              <a:rPr lang="en-US" altLang="zh-CN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CN" altLang="en-US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個要勾選：</a:t>
            </a:r>
            <a:r>
              <a:rPr lang="en-US" altLang="zh-CN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csv has header row</a:t>
            </a:r>
            <a:br>
              <a:rPr lang="en-US" altLang="zh-CN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csv</a:t>
            </a:r>
            <a:r>
              <a:rPr lang="zh-CN" altLang="en-US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有標題欄位</a:t>
            </a:r>
            <a:endParaRPr lang="zh-TW" altLang="en-US" sz="5400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4C19B54-8F47-47D5-8A61-522946438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333"/>
            <a:ext cx="9144000" cy="494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084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F1384FE-FE84-4120-854B-5D5357537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DF59AE6-60E5-4304-9689-CFD21A80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8579296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修改以下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個欄位，改成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catoegory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型態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09118AD-AACC-44B8-A306-48F80E0FC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0321" y="1600200"/>
            <a:ext cx="9714321" cy="491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178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F1384FE-FE84-4120-854B-5D5357537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DF59AE6-60E5-4304-9689-CFD21A80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8579296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修改以下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個欄位，改成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catoegory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型態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656761E-2350-4082-974A-7402E57E6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4" y="994541"/>
            <a:ext cx="8941986" cy="560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104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F1384FE-FE84-4120-854B-5D5357537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925144"/>
          </a:xfrm>
        </p:spPr>
        <p:txBody>
          <a:bodyPr>
            <a:normAutofit lnSpcReduction="10000"/>
          </a:bodyPr>
          <a:lstStyle/>
          <a:p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4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只要是類別欄位</a:t>
            </a:r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lvl="1"/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不管欄位格式是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，或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數值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sz="4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都改成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獨熱編碼</a:t>
            </a:r>
            <a:r>
              <a:rPr lang="en-US" altLang="zh-CN" sz="39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OneHotEncoder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r>
              <a:rPr lang="en-US" altLang="zh-CN" sz="4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CN" altLang="en-US" sz="4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4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CN" sz="4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 Edit </a:t>
            </a:r>
            <a:r>
              <a:rPr lang="en-US" altLang="zh-CN" sz="4300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MetaDatas</a:t>
            </a:r>
            <a:r>
              <a:rPr lang="zh-CN" altLang="en-US" sz="4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元件</a:t>
            </a:r>
            <a:r>
              <a:rPr lang="en-US" altLang="zh-CN" sz="4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1"/>
            <a:r>
              <a:rPr lang="zh-CN" altLang="en-US" sz="39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改成 </a:t>
            </a:r>
            <a:r>
              <a:rPr lang="en-US" altLang="zh-CN" sz="39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『make </a:t>
            </a:r>
            <a:r>
              <a:rPr lang="en-US" altLang="zh-CN" sz="3900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catoegory</a:t>
            </a:r>
            <a:r>
              <a:rPr lang="en-US" altLang="zh-CN" sz="39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39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型態</a:t>
            </a:r>
            <a:endParaRPr lang="en-US" altLang="zh-CN" sz="39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DF59AE6-60E5-4304-9689-CFD21A80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8579296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結論：遇到類別屬性的欄位，都要修改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51440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8748463" cy="4464496"/>
          </a:xfrm>
        </p:spPr>
        <p:txBody>
          <a:bodyPr>
            <a:normAutofit/>
          </a:bodyPr>
          <a:lstStyle/>
          <a:p>
            <a:r>
              <a:rPr lang="zh-CN" altLang="en-US" sz="13800" b="1" dirty="0"/>
              <a:t>結果</a:t>
            </a:r>
            <a:endParaRPr lang="en-US" altLang="zh-CN" sz="13800" b="1" dirty="0"/>
          </a:p>
        </p:txBody>
      </p:sp>
    </p:spTree>
    <p:extLst>
      <p:ext uri="{BB962C8B-B14F-4D97-AF65-F5344CB8AC3E}">
        <p14:creationId xmlns:p14="http://schemas.microsoft.com/office/powerpoint/2010/main" val="22526847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F4CBC2E-A889-4790-A474-1BC11AB76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5" y="1340768"/>
            <a:ext cx="10065229" cy="5364832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0CCD430B-0F44-4DBB-8F50-8E126C67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52400"/>
            <a:ext cx="9577064" cy="1265238"/>
          </a:xfrm>
        </p:spPr>
        <p:txBody>
          <a:bodyPr>
            <a:normAutofit fontScale="90000"/>
          </a:bodyPr>
          <a:lstStyle/>
          <a:p>
            <a:r>
              <a:rPr lang="en-US" altLang="zh-TW" sz="3600" b="1" dirty="0"/>
              <a:t>Run, Visualize</a:t>
            </a:r>
            <a:r>
              <a:rPr lang="zh-CN" altLang="en-US" sz="3600" b="1" dirty="0"/>
              <a:t>：</a:t>
            </a:r>
            <a:br>
              <a:rPr lang="en-US" altLang="zh-CN" sz="3600" b="1" dirty="0"/>
            </a:br>
            <a:r>
              <a:rPr lang="en-US" altLang="zh-CN" sz="3600" b="1" dirty="0"/>
              <a:t>1. </a:t>
            </a:r>
            <a:r>
              <a:rPr lang="en-US" altLang="zh-CN" sz="3600" b="1" dirty="0" err="1">
                <a:effectLst/>
              </a:rPr>
              <a:t>symboling</a:t>
            </a:r>
            <a:r>
              <a:rPr lang="zh-CN" altLang="en-US" sz="3600" b="1" dirty="0"/>
              <a:t>已經修改成</a:t>
            </a:r>
            <a:r>
              <a:rPr lang="en-US" altLang="zh-TW" sz="3600" b="1" dirty="0">
                <a:effectLst/>
              </a:rPr>
              <a:t>Categorical Feature</a:t>
            </a:r>
            <a:br>
              <a:rPr lang="en-US" altLang="zh-TW" sz="3600" b="1" dirty="0">
                <a:effectLst/>
              </a:rPr>
            </a:b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572627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F4CBC2E-A889-4790-A474-1BC11AB76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2096" y="3789040"/>
            <a:ext cx="5471904" cy="2916560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0CCD430B-0F44-4DBB-8F50-8E126C67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52400"/>
            <a:ext cx="9577064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3600" b="1" dirty="0"/>
              <a:t>Run, Visualize</a:t>
            </a:r>
            <a:r>
              <a:rPr lang="zh-CN" altLang="en-US" sz="3600" b="1" dirty="0"/>
              <a:t>：</a:t>
            </a:r>
            <a:br>
              <a:rPr lang="en-US" altLang="zh-CN" sz="3600" b="1" dirty="0"/>
            </a:br>
            <a:r>
              <a:rPr lang="en-US" altLang="zh-CN" sz="3600" b="1" dirty="0" err="1">
                <a:effectLst/>
              </a:rPr>
              <a:t>symboling</a:t>
            </a:r>
            <a:r>
              <a:rPr lang="zh-CN" altLang="en-US" sz="3600" b="1" dirty="0"/>
              <a:t>已經修改成</a:t>
            </a:r>
            <a:r>
              <a:rPr lang="en-US" altLang="zh-TW" sz="3600" b="1" dirty="0">
                <a:effectLst/>
              </a:rPr>
              <a:t>Categorical Feature</a:t>
            </a:r>
            <a:br>
              <a:rPr lang="en-US" altLang="zh-TW" sz="3600" b="1" dirty="0">
                <a:effectLst/>
              </a:rPr>
            </a:br>
            <a:endParaRPr lang="zh-TW" altLang="en-US" sz="3600" b="1" dirty="0"/>
          </a:p>
        </p:txBody>
      </p:sp>
      <p:sp>
        <p:nvSpPr>
          <p:cNvPr id="4" name="內容版面配置區 1">
            <a:extLst>
              <a:ext uri="{FF2B5EF4-FFF2-40B4-BE49-F238E27FC236}">
                <a16:creationId xmlns:a16="http://schemas.microsoft.com/office/drawing/2014/main" id="{D25FB03D-BC19-4ECE-A62A-D14B4F1DF91C}"/>
              </a:ext>
            </a:extLst>
          </p:cNvPr>
          <p:cNvSpPr txBox="1">
            <a:spLocks/>
          </p:cNvSpPr>
          <p:nvPr/>
        </p:nvSpPr>
        <p:spPr>
          <a:xfrm>
            <a:off x="107504" y="1412776"/>
            <a:ext cx="8928992" cy="4925144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spcAft>
                <a:spcPts val="400"/>
              </a:spcAft>
              <a:buFont typeface="Arial"/>
              <a:buChar char="•"/>
              <a:defRPr lang="zh-TW" sz="28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lang="zh-TW" sz="24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lang="zh-TW" sz="18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lang="zh-TW" sz="18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雖然已經轉成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category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類別資料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為什麼，沒有出現向量格式</a:t>
            </a:r>
            <a:r>
              <a:rPr lang="en-US" altLang="zh-CN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【1,0,0,0】</a:t>
            </a:r>
          </a:p>
          <a:p>
            <a:pPr lvl="1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只是因為為了避免資料太多太亂，</a:t>
            </a:r>
            <a:r>
              <a:rPr lang="en-US" altLang="zh-CN" b="1" dirty="0" err="1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AzureML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還是把它放在同一個欄位</a:t>
            </a:r>
            <a:endParaRPr lang="en-US" altLang="zh-CN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其內涵已經轉成很多獨立向量了</a:t>
            </a:r>
            <a:endParaRPr lang="en-US" altLang="zh-CN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印證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現在是</a:t>
            </a:r>
            <a:r>
              <a:rPr lang="en-US" altLang="zh-CN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柱狀圖</a:t>
            </a:r>
            <a:r>
              <a:rPr lang="en-US" altLang="zh-CN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2"/>
            <a:r>
              <a:rPr lang="zh-CN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多個變量的比較圖</a:t>
            </a:r>
            <a:endParaRPr lang="en-US" altLang="zh-CN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直方圖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2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單一變數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欄位的分佈圖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96232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1F76F45-22AA-4405-9728-375AE66C7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CCD430B-0F44-4DBB-8F50-8E126C67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/>
              <a:t>Run, Visualize</a:t>
            </a:r>
            <a:r>
              <a:rPr lang="zh-CN" altLang="en-US" sz="3600" b="1" dirty="0"/>
              <a:t>：</a:t>
            </a:r>
            <a:br>
              <a:rPr lang="en-US" altLang="zh-CN" sz="3600" b="1" dirty="0"/>
            </a:br>
            <a:r>
              <a:rPr lang="en-US" altLang="zh-CN" sz="3600" b="1" dirty="0"/>
              <a:t>2. price</a:t>
            </a:r>
            <a:r>
              <a:rPr lang="zh-CN" altLang="en-US" sz="3600" b="1" dirty="0"/>
              <a:t>已經修改成</a:t>
            </a:r>
            <a:r>
              <a:rPr lang="en-US" altLang="zh-CN" sz="3600" b="1" dirty="0" err="1"/>
              <a:t>Label_price</a:t>
            </a:r>
            <a:endParaRPr lang="zh-TW" altLang="en-US" sz="3600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543517E-795C-48EE-AB66-387275C13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99" y="1600200"/>
            <a:ext cx="886010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441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8748463" cy="446449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使用</a:t>
            </a:r>
            <a:r>
              <a:rPr lang="en-US" altLang="zh-CN" sz="6600" b="1" dirty="0" err="1"/>
              <a:t>selectd</a:t>
            </a:r>
            <a:r>
              <a:rPr lang="en-US" altLang="zh-CN" sz="6600" b="1" dirty="0"/>
              <a:t> columns in dataset</a:t>
            </a:r>
          </a:p>
          <a:p>
            <a:r>
              <a:rPr lang="zh-CN" altLang="en-US" sz="6600" b="1" dirty="0"/>
              <a:t>挑出你要的欄位</a:t>
            </a:r>
            <a:endParaRPr lang="en-US" altLang="zh-CN" sz="6600" b="1" dirty="0"/>
          </a:p>
        </p:txBody>
      </p:sp>
    </p:spTree>
    <p:extLst>
      <p:ext uri="{BB962C8B-B14F-4D97-AF65-F5344CB8AC3E}">
        <p14:creationId xmlns:p14="http://schemas.microsoft.com/office/powerpoint/2010/main" val="39435071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3ADA70-739B-4E5F-9078-8215FCDC9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4F8AB79-8605-4069-B340-37279520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2400"/>
            <a:ext cx="8856984" cy="579437"/>
          </a:xfrm>
        </p:spPr>
        <p:txBody>
          <a:bodyPr>
            <a:noAutofit/>
          </a:bodyPr>
          <a:lstStyle/>
          <a:p>
            <a:pPr algn="ctr"/>
            <a:r>
              <a:rPr lang="zh-CN" altLang="en-US" sz="2800" b="1" dirty="0"/>
              <a:t>因為</a:t>
            </a:r>
            <a:r>
              <a:rPr lang="en-US" altLang="zh-TW" sz="2800" b="1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normalized-losses</a:t>
            </a:r>
            <a:r>
              <a:rPr lang="zh-CN" altLang="en-US" sz="2800" b="1" dirty="0"/>
              <a:t>有很多</a:t>
            </a:r>
            <a:r>
              <a:rPr lang="zh-CN" altLang="en-US" sz="2800" b="1" dirty="0">
                <a:highlight>
                  <a:srgbClr val="FFFF00"/>
                </a:highlight>
              </a:rPr>
              <a:t>缺值</a:t>
            </a:r>
            <a:r>
              <a:rPr lang="zh-CN" altLang="en-US" sz="2800" b="1" dirty="0"/>
              <a:t>，所以不選它</a:t>
            </a:r>
            <a:endParaRPr lang="zh-TW" altLang="en-US" sz="2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2048A60-6002-422B-AF7D-2E27899FC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1851"/>
            <a:ext cx="9036496" cy="612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563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3ADA70-739B-4E5F-9078-8215FCDC9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4F8AB79-8605-4069-B340-37279520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579296" cy="1265238"/>
          </a:xfrm>
        </p:spPr>
        <p:txBody>
          <a:bodyPr>
            <a:normAutofit fontScale="90000"/>
          </a:bodyPr>
          <a:lstStyle/>
          <a:p>
            <a:r>
              <a:rPr lang="en-US" altLang="zh-CN" b="1" dirty="0" err="1"/>
              <a:t>selectd</a:t>
            </a:r>
            <a:r>
              <a:rPr lang="en-US" altLang="zh-CN" b="1" dirty="0"/>
              <a:t> columns in dataset</a:t>
            </a:r>
            <a:br>
              <a:rPr lang="en-US" altLang="zh-CN" b="1" dirty="0"/>
            </a:b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B6AFB25-577A-40B8-B8E3-6228ACA60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827"/>
            <a:ext cx="9214368" cy="603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35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800" y="3573016"/>
            <a:ext cx="6372200" cy="3456384"/>
          </a:xfrm>
        </p:spPr>
        <p:txBody>
          <a:bodyPr>
            <a:normAutofit/>
          </a:bodyPr>
          <a:lstStyle/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標籤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purchased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：有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個值，數值</a:t>
            </a:r>
            <a:b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注意：這個欄位雖然是數值，但有</a:t>
            </a:r>
            <a:r>
              <a:rPr lang="zh-CN" altLang="en-US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總共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CN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，所以一定是</a:t>
            </a:r>
            <a:r>
              <a:rPr lang="en-US" altLang="zh-CN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CN" altLang="en-US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種類</a:t>
            </a:r>
            <a:r>
              <a:rPr lang="en-US" altLang="zh-CN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en-US" altLang="zh-CN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CN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所以是</a:t>
            </a:r>
            <a:r>
              <a:rPr lang="en-US" altLang="zh-CN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【</a:t>
            </a:r>
            <a:r>
              <a:rPr lang="zh-CN" altLang="en-US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分類</a:t>
            </a:r>
            <a:r>
              <a:rPr lang="en-US" altLang="zh-CN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】</a:t>
            </a:r>
            <a:r>
              <a:rPr lang="zh-CN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問題</a:t>
            </a:r>
            <a:endParaRPr lang="zh-TW" altLang="en-US" sz="4800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6B730E4-1200-427D-ADB8-31EDCF107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00" y="1796825"/>
            <a:ext cx="8600000" cy="490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349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BE40E2A-CFE2-4065-9628-0B6C5D534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EA21458-0A58-4C9C-93CF-63F32DCA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9DDD281-B7B1-427D-9611-FFA7038B4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552" y="260648"/>
            <a:ext cx="9379838" cy="597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971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94712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6600" b="1" dirty="0"/>
              <a:t>Split</a:t>
            </a:r>
            <a:r>
              <a:rPr lang="zh-CN" altLang="en-US" sz="6600" b="1" dirty="0"/>
              <a:t>把資料分割成</a:t>
            </a:r>
            <a:endParaRPr lang="en-US" altLang="zh-CN" sz="6600" b="1" dirty="0"/>
          </a:p>
          <a:p>
            <a:r>
              <a:rPr lang="en-US" altLang="zh-CN" sz="6600" b="1" dirty="0"/>
              <a:t>T</a:t>
            </a:r>
            <a:r>
              <a:rPr lang="en-US" altLang="zh-TW" sz="6600" b="1" dirty="0"/>
              <a:t>rain</a:t>
            </a:r>
            <a:r>
              <a:rPr lang="zh-CN" altLang="en-US" sz="6600" b="1" dirty="0"/>
              <a:t>，</a:t>
            </a:r>
            <a:r>
              <a:rPr lang="en-US" altLang="zh-TW" sz="6600" b="1" dirty="0"/>
              <a:t>test</a:t>
            </a:r>
          </a:p>
          <a:p>
            <a:r>
              <a:rPr lang="en-US" altLang="zh-TW" sz="6600" b="1" dirty="0"/>
              <a:t>(0.7)</a:t>
            </a:r>
            <a:r>
              <a:rPr lang="zh-CN" altLang="en-US" sz="6600" b="1" dirty="0"/>
              <a:t>，</a:t>
            </a:r>
            <a:r>
              <a:rPr lang="en-US" altLang="zh-CN" sz="6600" b="1" dirty="0"/>
              <a:t>(0.3)</a:t>
            </a:r>
          </a:p>
          <a:p>
            <a:r>
              <a:rPr lang="en-US" altLang="zh-CN" sz="6600" dirty="0"/>
              <a:t>split Data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27016823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r>
              <a:rPr lang="en-US" altLang="zh-CN" sz="4800" b="1" dirty="0"/>
              <a:t>Split</a:t>
            </a:r>
            <a:r>
              <a:rPr lang="zh-CN" altLang="en-US" sz="4800" b="1" dirty="0"/>
              <a:t>把資料分割成</a:t>
            </a:r>
            <a:br>
              <a:rPr lang="en-US" altLang="zh-CN" sz="4800" b="1" dirty="0"/>
            </a:br>
            <a:r>
              <a:rPr lang="en-US" altLang="zh-CN" sz="4800" b="1" dirty="0"/>
              <a:t>T</a:t>
            </a:r>
            <a:r>
              <a:rPr lang="en-US" altLang="zh-TW" sz="4800" b="1" dirty="0"/>
              <a:t>rain</a:t>
            </a:r>
            <a:r>
              <a:rPr lang="zh-CN" altLang="en-US" sz="4800" b="1" dirty="0"/>
              <a:t>，</a:t>
            </a:r>
            <a:r>
              <a:rPr lang="en-US" altLang="zh-TW" sz="4800" b="1" dirty="0"/>
              <a:t>test (0.7)</a:t>
            </a:r>
            <a:r>
              <a:rPr lang="zh-CN" altLang="en-US" sz="4800" b="1" dirty="0"/>
              <a:t>，</a:t>
            </a:r>
            <a:r>
              <a:rPr lang="en-US" altLang="zh-CN" sz="4800" b="1" dirty="0"/>
              <a:t>(0.3)</a:t>
            </a:r>
            <a:endParaRPr lang="en-US" altLang="zh-TW" sz="4800" b="1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33718A3-45B9-4ABA-A458-6129C03F3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查詢：</a:t>
            </a:r>
            <a:r>
              <a:rPr lang="en-US" altLang="zh-CN" dirty="0"/>
              <a:t>split</a:t>
            </a:r>
            <a:r>
              <a:rPr lang="en-US" altLang="zh-CN" dirty="0">
                <a:sym typeface="Wingdings" panose="05000000000000000000" pitchFamily="2" charset="2"/>
              </a:rPr>
              <a:t>  </a:t>
            </a:r>
            <a:r>
              <a:rPr lang="en-US" altLang="zh-CN" dirty="0"/>
              <a:t>split Data</a:t>
            </a:r>
            <a:r>
              <a:rPr lang="en-US" altLang="zh-CN" dirty="0">
                <a:sym typeface="Wingdings" panose="05000000000000000000" pitchFamily="2" charset="2"/>
              </a:rPr>
              <a:t>0.7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EDB17C-9759-4890-A86D-4A1DA87FD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913" y="2276872"/>
            <a:ext cx="9300913" cy="426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112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6" y="1570112"/>
            <a:ext cx="8352927" cy="4091136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6600" b="1" dirty="0"/>
              <a:t>使用數學</a:t>
            </a:r>
            <a:r>
              <a:rPr lang="en-US" altLang="zh-CN" sz="6600" b="1" dirty="0"/>
              <a:t>model</a:t>
            </a:r>
          </a:p>
          <a:p>
            <a:r>
              <a:rPr lang="zh-CN" altLang="en-US" sz="8000" b="1" dirty="0"/>
              <a:t>迴歸問題：決策樹迴歸模型</a:t>
            </a:r>
            <a:endParaRPr lang="en-US" altLang="zh-CN" sz="8000" b="1" dirty="0"/>
          </a:p>
          <a:p>
            <a:r>
              <a:rPr lang="en-US" altLang="zh-CN" sz="6000" b="1" dirty="0" err="1"/>
              <a:t>Bootsted</a:t>
            </a:r>
            <a:r>
              <a:rPr lang="en-US" altLang="zh-CN" sz="6000" b="1" dirty="0"/>
              <a:t> Decision Tree regression</a:t>
            </a:r>
            <a:endParaRPr lang="en-US" altLang="zh-TW" sz="6000" b="1" dirty="0"/>
          </a:p>
        </p:txBody>
      </p:sp>
    </p:spTree>
    <p:extLst>
      <p:ext uri="{BB962C8B-B14F-4D97-AF65-F5344CB8AC3E}">
        <p14:creationId xmlns:p14="http://schemas.microsoft.com/office/powerpoint/2010/main" val="17873962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DB5E977-7F84-47C0-92C5-602C8E0B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687852D-E2EF-4FE8-B075-D4C2BDF3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使用數學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：迴歸：決策樹迴歸模型</a:t>
            </a:r>
            <a:br>
              <a:rPr lang="en-US" altLang="zh-CN" sz="5400" b="1" dirty="0"/>
            </a:br>
            <a:r>
              <a:rPr lang="en-US" altLang="zh-CN" b="1" dirty="0" err="1"/>
              <a:t>Bootsted</a:t>
            </a:r>
            <a:r>
              <a:rPr lang="en-US" altLang="zh-CN" b="1" dirty="0"/>
              <a:t> Decision Tree regression</a:t>
            </a:r>
            <a:endParaRPr lang="zh-TW" altLang="en-US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C0FEC54-6517-4ED6-A655-60A3427A1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28" y="1597394"/>
            <a:ext cx="7857143" cy="4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187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6" y="1570112"/>
            <a:ext cx="8352927" cy="409113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訓練</a:t>
            </a:r>
            <a:r>
              <a:rPr lang="en-US" altLang="zh-CN" sz="6600" b="1" dirty="0"/>
              <a:t>model</a:t>
            </a:r>
          </a:p>
          <a:p>
            <a:r>
              <a:rPr lang="en-US" altLang="zh-CN" sz="5800" b="1" dirty="0"/>
              <a:t>Train model</a:t>
            </a:r>
            <a:endParaRPr lang="en-US" altLang="zh-TW" sz="4300" b="1" dirty="0"/>
          </a:p>
        </p:txBody>
      </p:sp>
    </p:spTree>
    <p:extLst>
      <p:ext uri="{BB962C8B-B14F-4D97-AF65-F5344CB8AC3E}">
        <p14:creationId xmlns:p14="http://schemas.microsoft.com/office/powerpoint/2010/main" val="22165416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8709FBE-FF52-4402-8E9A-901042561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705E1D6-5196-47AB-B133-0ACBCA57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b="1" dirty="0"/>
              <a:t>訓練</a:t>
            </a:r>
            <a:r>
              <a:rPr lang="en-US" altLang="zh-CN" sz="4400" b="1" dirty="0"/>
              <a:t>model</a:t>
            </a:r>
            <a:r>
              <a:rPr lang="zh-CN" altLang="en-US" sz="4400" b="1" dirty="0"/>
              <a:t>，</a:t>
            </a:r>
            <a:r>
              <a:rPr lang="en-US" altLang="zh-CN" b="1" dirty="0"/>
              <a:t>Train model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4DC9EF6-8C96-4E23-8E4F-E9BC6BCB6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62" y="1297592"/>
            <a:ext cx="8352013" cy="540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8840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299048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目標值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Label』</a:t>
            </a:r>
            <a:r>
              <a:rPr lang="zh-CN" altLang="en-US" sz="6000" b="1" dirty="0"/>
              <a:t>是哪個欄位？</a:t>
            </a:r>
            <a:endParaRPr lang="en-US" altLang="zh-CN" sz="6000" b="1" dirty="0"/>
          </a:p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launch column selector</a:t>
            </a:r>
            <a:endParaRPr lang="en-US" altLang="zh-TW" sz="4400" b="1" dirty="0"/>
          </a:p>
        </p:txBody>
      </p:sp>
    </p:spTree>
    <p:extLst>
      <p:ext uri="{BB962C8B-B14F-4D97-AF65-F5344CB8AC3E}">
        <p14:creationId xmlns:p14="http://schemas.microsoft.com/office/powerpoint/2010/main" val="409129754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C4D8A8A-8BB9-4F71-A866-E1248291D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7635868-661F-423F-A36A-9FE213E6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設定目標值：點按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tain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model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en-US" altLang="zh-CN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launch column selector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輸入</a:t>
            </a:r>
            <a:r>
              <a:rPr lang="en-US" altLang="zh-CN" sz="36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price</a:t>
            </a:r>
            <a:b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174D12B-7E5A-406C-9874-CDEF59266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856116"/>
            <a:ext cx="4464496" cy="401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109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DB5E977-7F84-47C0-92C5-602C8E0B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687852D-E2EF-4FE8-B075-D4C2BDF3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52400"/>
            <a:ext cx="9145016" cy="1265238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目標值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Label』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欄位：</a:t>
            </a:r>
            <a:r>
              <a:rPr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price</a:t>
            </a: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8D76037-772F-42DD-8E6F-80B005A25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8726783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0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800" y="3573016"/>
            <a:ext cx="6372200" cy="3456384"/>
          </a:xfrm>
        </p:spPr>
        <p:txBody>
          <a:bodyPr>
            <a:normAutofit/>
          </a:bodyPr>
          <a:lstStyle/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en-US" altLang="zh-CN" sz="4800" b="1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en-US" altLang="zh-CN" sz="4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</a:t>
            </a:r>
            <a:b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</a:t>
            </a:r>
            <a:r>
              <a:rPr lang="en-US" altLang="zh-CN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【gender】</a:t>
            </a:r>
            <a:r>
              <a:rPr lang="zh-CN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欄位是</a:t>
            </a:r>
            <a:r>
              <a:rPr lang="en-US" altLang="zh-CN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string</a:t>
            </a:r>
            <a:r>
              <a:rPr lang="zh-CN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，不是數值</a:t>
            </a:r>
            <a:br>
              <a:rPr lang="en-US" altLang="zh-CN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44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疑問：不是數值的</a:t>
            </a:r>
            <a:r>
              <a:rPr lang="en-US" altLang="zh-CN" sz="44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zh-CN" altLang="en-US" sz="44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</a:t>
            </a:r>
            <a:r>
              <a:rPr lang="en-US" altLang="zh-CN" sz="44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sz="44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計算嗎？</a:t>
            </a:r>
            <a:endParaRPr lang="zh-TW" altLang="en-US" sz="4800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50D98B8-798F-452D-9030-872C46B3B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8552381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9802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37105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測試模型：</a:t>
            </a:r>
            <a:endParaRPr lang="en-US" altLang="zh-CN" sz="6600" b="1" dirty="0"/>
          </a:p>
          <a:p>
            <a:r>
              <a:rPr lang="zh-CN" altLang="en-US" sz="6600" b="1" dirty="0"/>
              <a:t>用</a:t>
            </a:r>
            <a:r>
              <a:rPr lang="en-US" altLang="zh-CN" sz="6600" b="1" dirty="0"/>
              <a:t>test</a:t>
            </a:r>
            <a:r>
              <a:rPr lang="zh-CN" altLang="en-US" sz="6600" b="1" dirty="0"/>
              <a:t>數據來預測</a:t>
            </a:r>
            <a:endParaRPr lang="en-US" altLang="zh-CN" sz="6600" b="1" dirty="0"/>
          </a:p>
          <a:p>
            <a:r>
              <a:rPr lang="en-US" altLang="zh-CN" sz="4000" b="1" dirty="0"/>
              <a:t>score model= </a:t>
            </a:r>
            <a:r>
              <a:rPr lang="en-US" altLang="zh-CN" sz="4000" b="1" dirty="0" err="1"/>
              <a:t>model.predict</a:t>
            </a:r>
            <a:r>
              <a:rPr lang="en-US" altLang="zh-CN" sz="4000" b="1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0133579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298F316-7595-4499-9376-1C81B96E5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0E41607-8A28-4346-8ED0-D1E3A141C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2F8F1B6-6724-4168-A7B9-C1B7E1E8C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69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592F09C-E509-4C5E-BED2-1927EC7F1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4E52929-423B-4363-9324-4F1C6BCA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50E463-724A-444E-89FA-99A3C18D1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7"/>
            <a:ext cx="9144000" cy="69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906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68834C6-665F-4100-8127-D407C9A7E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CAC5956-F21E-4D9A-94BA-198C7DFC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3977778-DF4C-4EE5-B7FB-8869804BE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34" y="-99391"/>
            <a:ext cx="8800931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488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AE6AC32-A5A8-4322-86C6-583A30FEA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149F5B2-C916-49E0-8D0D-7BA0B7F58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600" b="1" dirty="0"/>
              <a:t>用</a:t>
            </a:r>
            <a:r>
              <a:rPr lang="en-US" altLang="zh-CN" sz="6600" b="1" dirty="0"/>
              <a:t>test</a:t>
            </a:r>
            <a:r>
              <a:rPr lang="zh-CN" altLang="en-US" sz="6600" b="1" dirty="0"/>
              <a:t>數據來預測</a:t>
            </a:r>
            <a:br>
              <a:rPr lang="en-US" altLang="zh-CN" sz="6600" b="1" dirty="0"/>
            </a:br>
            <a:r>
              <a:rPr lang="en-US" altLang="zh-CN" b="1" dirty="0"/>
              <a:t>score model= </a:t>
            </a:r>
            <a:r>
              <a:rPr lang="en-US" altLang="zh-CN" b="1" dirty="0" err="1"/>
              <a:t>model.predict</a:t>
            </a:r>
            <a:r>
              <a:rPr lang="en-US" altLang="zh-CN" b="1" dirty="0"/>
              <a:t>()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FEE14B1-9633-45E2-B00B-925AF2267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39164"/>
            <a:ext cx="8837499" cy="54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56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 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資料集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75D5192-7AC8-4BB9-984E-6252EA950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202F651-FE63-4CB8-9B4E-EE2A6FA8C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6" y="1614336"/>
            <a:ext cx="9144000" cy="53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3877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371056"/>
          </a:xfrm>
        </p:spPr>
        <p:txBody>
          <a:bodyPr>
            <a:normAutofit lnSpcReduction="10000"/>
          </a:bodyPr>
          <a:lstStyle/>
          <a:p>
            <a:r>
              <a:rPr lang="zh-CN" altLang="en-US" sz="6600" b="1" dirty="0"/>
              <a:t>評估模型成效</a:t>
            </a:r>
            <a:endParaRPr lang="en-US" altLang="zh-CN" sz="6600" b="1" dirty="0"/>
          </a:p>
          <a:p>
            <a:r>
              <a:rPr lang="zh-CN" altLang="en-US" sz="6600" b="1" dirty="0"/>
              <a:t>準確率</a:t>
            </a:r>
            <a:endParaRPr lang="en-US" altLang="zh-CN" sz="6600" b="1" dirty="0"/>
          </a:p>
          <a:p>
            <a:r>
              <a:rPr lang="en-US" altLang="zh-CN" sz="5400" b="1" dirty="0"/>
              <a:t>Evaluate model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141012490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DE8DF72-2BE0-4492-B5E1-380FF58FD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6227015-73D8-4D50-9839-9520D5F32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評估模型成效準確率：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evaluate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3C43F4B-FE62-4F8B-A0E4-23DBA7B4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9465"/>
            <a:ext cx="8657143" cy="4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4336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52400"/>
            <a:ext cx="9252520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迴歸問題的成效指標：</a:t>
            </a:r>
            <a:r>
              <a:rPr lang="en-US" altLang="zh-CN" sz="4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mae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mse,r2</a:t>
            </a:r>
            <a:r>
              <a:rPr lang="zh-CN" altLang="en-US" sz="3200" dirty="0">
                <a:highlight>
                  <a:srgbClr val="FFFF00"/>
                </a:highlight>
              </a:rPr>
              <a:t>線性擬合度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8EA8DE0-558D-4E23-A58C-E574F8BCE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MAE</a:t>
            </a:r>
            <a:r>
              <a:rPr lang="zh-CN" altLang="en-US" dirty="0"/>
              <a:t>，</a:t>
            </a:r>
            <a:r>
              <a:rPr lang="en-US" altLang="zh-CN" dirty="0"/>
              <a:t>MSE</a:t>
            </a:r>
            <a:r>
              <a:rPr lang="zh-CN" altLang="en-US" dirty="0"/>
              <a:t>，</a:t>
            </a:r>
            <a:r>
              <a:rPr lang="en-US" altLang="zh-CN" dirty="0">
                <a:highlight>
                  <a:srgbClr val="FFFF00"/>
                </a:highlight>
              </a:rPr>
              <a:t>r^2(coefficient of Determination)</a:t>
            </a:r>
          </a:p>
          <a:p>
            <a:r>
              <a:rPr lang="en-US" altLang="zh-CN" dirty="0">
                <a:highlight>
                  <a:srgbClr val="FFFF00"/>
                </a:highlight>
              </a:rPr>
              <a:t>coefficient of Determination=</a:t>
            </a:r>
            <a:r>
              <a:rPr lang="zh-CN" altLang="en-US" dirty="0">
                <a:highlight>
                  <a:srgbClr val="FFFF00"/>
                </a:highlight>
              </a:rPr>
              <a:t>線性擬合度</a:t>
            </a:r>
            <a:r>
              <a:rPr lang="en-US" altLang="zh-CN" dirty="0">
                <a:highlight>
                  <a:srgbClr val="FFFF00"/>
                </a:highlight>
              </a:rPr>
              <a:t>=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0.775</a:t>
            </a:r>
            <a:endParaRPr lang="zh-TW" altLang="en-US" b="1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75871E0-BB38-47EA-BA9D-BC2429F9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36912"/>
            <a:ext cx="7500889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5352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371056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6600" b="1" dirty="0"/>
              <a:t>Select columns</a:t>
            </a:r>
            <a:r>
              <a:rPr lang="zh-CN" altLang="en-US" sz="6600" b="1" dirty="0"/>
              <a:t>時，把</a:t>
            </a:r>
            <a:r>
              <a:rPr lang="en-US" altLang="zh-CN" sz="6600" b="1" dirty="0"/>
              <a:t>normalized losses</a:t>
            </a:r>
            <a:r>
              <a:rPr lang="zh-CN" altLang="en-US" sz="6600" b="1" dirty="0"/>
              <a:t>也加入學習，</a:t>
            </a:r>
            <a:endParaRPr lang="en-US" altLang="zh-CN" sz="6600" b="1" dirty="0"/>
          </a:p>
          <a:p>
            <a:r>
              <a:rPr lang="zh-CN" altLang="en-US" sz="6600" b="1" dirty="0"/>
              <a:t>則線性度</a:t>
            </a:r>
            <a:r>
              <a:rPr lang="en-US" altLang="zh-CN" sz="6600" b="1" dirty="0"/>
              <a:t>r2</a:t>
            </a:r>
            <a:r>
              <a:rPr lang="zh-CN" altLang="en-US" sz="6600" b="1" dirty="0"/>
              <a:t>會增加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834524985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1819</Words>
  <Application>Microsoft Office PowerPoint</Application>
  <PresentationFormat>如螢幕大小 (4:3)</PresentationFormat>
  <Paragraphs>285</Paragraphs>
  <Slides>107</Slides>
  <Notes>33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107</vt:i4>
      </vt:variant>
    </vt:vector>
  </HeadingPairs>
  <TitlesOfParts>
    <vt:vector size="114" baseType="lpstr">
      <vt:lpstr>Roboto</vt:lpstr>
      <vt:lpstr>Segoe Condensed</vt:lpstr>
      <vt:lpstr>微軟正黑體</vt:lpstr>
      <vt:lpstr>Arial</vt:lpstr>
      <vt:lpstr>Bookman Old Style</vt:lpstr>
      <vt:lpstr>Calibri</vt:lpstr>
      <vt:lpstr>EdBackToSchl(2)</vt:lpstr>
      <vt:lpstr>台北科技大學，經管系，陳擎文 </vt:lpstr>
      <vt:lpstr>Edit MetaData修改資料型態</vt:lpstr>
      <vt:lpstr>使用Edit MetaData修改資料型態的3種時機</vt:lpstr>
      <vt:lpstr>PowerPoint 簡報</vt:lpstr>
      <vt:lpstr>PowerPoint 簡報</vt:lpstr>
      <vt:lpstr>importData外部資料集： https://acupun.site/lecture/predict/example/resource/PurchasedOrNot.csv</vt:lpstr>
      <vt:lpstr>Import Data要設定4個項目 第4個要勾選：csv has header row csv有標題欄位</vt:lpstr>
      <vt:lpstr>Y標籤purchased：有2個值，數值 注意：這個欄位雖然是數值，但有總共2個，所以一定是【種類】所以是【分類】問題</vt:lpstr>
      <vt:lpstr>Runvisualize 注意：【gender】欄位是string，不是數值 疑問：不是數值的y，可以AI計算嗎？</vt:lpstr>
      <vt:lpstr>PowerPoint 簡報</vt:lpstr>
      <vt:lpstr>PowerPoint 簡報</vt:lpstr>
      <vt:lpstr>結果model的準確率：</vt:lpstr>
      <vt:lpstr>結果model的準確率：0.883</vt:lpstr>
      <vt:lpstr>PowerPoint 簡報</vt:lpstr>
      <vt:lpstr>PowerPoint 簡報</vt:lpstr>
      <vt:lpstr>PowerPoint 簡報</vt:lpstr>
      <vt:lpstr>importData外部資料集： https://acupun.site/lecture/predict/example/resource/PurchasedOrNot.csv</vt:lpstr>
      <vt:lpstr>Import Data要設定4個項目 第4個要勾選：csv has header row csv有標題欄位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Edit MetaData前的資料型態=string </vt:lpstr>
      <vt:lpstr>Edit MetaData後的資料型態=category </vt:lpstr>
      <vt:lpstr>修改為Category型態後，準確率有提高 0.883   0.892</vt:lpstr>
      <vt:lpstr>PowerPoint 簡報</vt:lpstr>
      <vt:lpstr>PowerPoint 簡報</vt:lpstr>
      <vt:lpstr>修改為Category型態後，準確率有提高 0.883   0.892</vt:lpstr>
      <vt:lpstr>什麼是AUC？</vt:lpstr>
      <vt:lpstr>什麼是AUC？</vt:lpstr>
      <vt:lpstr>什麼是AUC？</vt:lpstr>
      <vt:lpstr>評估分類問題效能：ROC曲線</vt:lpstr>
      <vt:lpstr>舉例：評估分類問題效能：AUC數值</vt:lpstr>
      <vt:lpstr>PowerPoint 簡報</vt:lpstr>
      <vt:lpstr>登入舊版Azure ML Studio</vt:lpstr>
      <vt:lpstr>修改專案名稱： AI-05-修改欄位型態</vt:lpstr>
      <vt:lpstr>PowerPoint 簡報</vt:lpstr>
      <vt:lpstr>汽車價格資料集：  Automobile price data (Raw)</vt:lpstr>
      <vt:lpstr>PowerPoint 簡報</vt:lpstr>
      <vt:lpstr>PowerPoint 簡報</vt:lpstr>
      <vt:lpstr>問題回答</vt:lpstr>
      <vt:lpstr>PowerPoint 簡報</vt:lpstr>
      <vt:lpstr>visualize 注意：這個欄位有6種答案，雖然是整數1，2，3，但它代表的意義的各種『代表符號類別』 </vt:lpstr>
      <vt:lpstr>PowerPoint 簡報</vt:lpstr>
      <vt:lpstr>PowerPoint 簡報</vt:lpstr>
      <vt:lpstr>PowerPoint 簡報</vt:lpstr>
      <vt:lpstr>PowerPoint 簡報</vt:lpstr>
      <vt:lpstr>為什麼symbolling (象徵)欄位要修改成類別格式 </vt:lpstr>
      <vt:lpstr>把類別資料轉成category類別</vt:lpstr>
      <vt:lpstr>一，文字/類別欄位的處理方式有2種 (1).Label encoding (2).One hot encoding</vt:lpstr>
      <vt:lpstr>一，文字/類別欄位的處理方式有2種 (1).Label encoding (2).One hot encoding</vt:lpstr>
      <vt:lpstr>舉例：鳶尾花的品種【錯誤寫法】： 0: iris setosa、1: iris versicolor、2: iris virginica</vt:lpstr>
      <vt:lpstr>鳶尾花品種的錯誤寫法</vt:lpstr>
      <vt:lpstr>鳶尾花品種的正確寫法</vt:lpstr>
      <vt:lpstr>PowerPoint 簡報</vt:lpstr>
      <vt:lpstr>category種類的資料格式，就是用這種獨立向量，代表種類</vt:lpstr>
      <vt:lpstr>Label Encoding的優缺點</vt:lpstr>
      <vt:lpstr>文字/類別欄位的處理方式有2種 (1).Label encoding (2).One hot encoding</vt:lpstr>
      <vt:lpstr>文字/類別欄位的處理方式有2種 (1).Label encoding (2).One hot encoding</vt:lpstr>
      <vt:lpstr>PowerPoint 簡報</vt:lpstr>
      <vt:lpstr>加入2個Edit MetaDatas元件來修改欄位型態</vt:lpstr>
      <vt:lpstr>PowerPoint 簡報</vt:lpstr>
      <vt:lpstr>PowerPoint 簡報</vt:lpstr>
      <vt:lpstr>PowerPoint 簡報</vt:lpstr>
      <vt:lpstr>PowerPoint 簡報</vt:lpstr>
      <vt:lpstr>PowerPoint 簡報</vt:lpstr>
      <vt:lpstr>修改以下11個欄位，改成catoegory型態</vt:lpstr>
      <vt:lpstr>修改以下11個欄位，改成catoegory型態</vt:lpstr>
      <vt:lpstr>修改以下11個欄位，改成catoegory型態</vt:lpstr>
      <vt:lpstr>結論：遇到類別屬性的欄位，都要修改</vt:lpstr>
      <vt:lpstr>PowerPoint 簡報</vt:lpstr>
      <vt:lpstr>Run, Visualize： 1. symboling已經修改成Categorical Feature </vt:lpstr>
      <vt:lpstr>Run, Visualize： symboling已經修改成Categorical Feature </vt:lpstr>
      <vt:lpstr>Run, Visualize： 2. price已經修改成Label_price</vt:lpstr>
      <vt:lpstr>PowerPoint 簡報</vt:lpstr>
      <vt:lpstr>因為normalized-losses有很多缺值，所以不選它</vt:lpstr>
      <vt:lpstr>selectd columns in dataset </vt:lpstr>
      <vt:lpstr>PowerPoint 簡報</vt:lpstr>
      <vt:lpstr>PowerPoint 簡報</vt:lpstr>
      <vt:lpstr>Split把資料分割成 Train，test (0.7)，(0.3)</vt:lpstr>
      <vt:lpstr>PowerPoint 簡報</vt:lpstr>
      <vt:lpstr>使用數學model：迴歸：決策樹迴歸模型 Bootsted Decision Tree regression</vt:lpstr>
      <vt:lpstr>PowerPoint 簡報</vt:lpstr>
      <vt:lpstr>訓練model，Train model</vt:lpstr>
      <vt:lpstr>PowerPoint 簡報</vt:lpstr>
      <vt:lpstr>設定目標值：點按tain model launch column selector輸入price </vt:lpstr>
      <vt:lpstr>設定『目標值Label』的欄位：price</vt:lpstr>
      <vt:lpstr>PowerPoint 簡報</vt:lpstr>
      <vt:lpstr>PowerPoint 簡報</vt:lpstr>
      <vt:lpstr>PowerPoint 簡報</vt:lpstr>
      <vt:lpstr>PowerPoint 簡報</vt:lpstr>
      <vt:lpstr>用test數據來預測 score model= model.predict()</vt:lpstr>
      <vt:lpstr>先Run，再visualize 資料集</vt:lpstr>
      <vt:lpstr>PowerPoint 簡報</vt:lpstr>
      <vt:lpstr>評估模型成效準確率：evaluate</vt:lpstr>
      <vt:lpstr>迴歸問題的成效指標：mae, mse,r2線性擬合度</vt:lpstr>
      <vt:lpstr>PowerPoint 簡報</vt:lpstr>
      <vt:lpstr>PowerPoint 簡報</vt:lpstr>
      <vt:lpstr>PowerPoint 簡報</vt:lpstr>
      <vt:lpstr>迴歸問題的成效指標：mae, mse,r2線性擬合度</vt:lpstr>
      <vt:lpstr>PowerPoint 簡報</vt:lpstr>
      <vt:lpstr>誤差值的直方圖hist</vt:lpstr>
      <vt:lpstr>PowerPoint 簡報</vt:lpstr>
      <vt:lpstr>結論：遇到類別屬性的欄位，都要修改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2023-12-28T16:37:05Z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