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565" r:id="rId3"/>
    <p:sldId id="637" r:id="rId4"/>
    <p:sldId id="734" r:id="rId5"/>
    <p:sldId id="679" r:id="rId6"/>
    <p:sldId id="680" r:id="rId7"/>
    <p:sldId id="681" r:id="rId8"/>
    <p:sldId id="775" r:id="rId9"/>
    <p:sldId id="724" r:id="rId10"/>
    <p:sldId id="774" r:id="rId11"/>
    <p:sldId id="764" r:id="rId12"/>
    <p:sldId id="765" r:id="rId13"/>
    <p:sldId id="766" r:id="rId14"/>
    <p:sldId id="768" r:id="rId15"/>
    <p:sldId id="776" r:id="rId16"/>
    <p:sldId id="769" r:id="rId17"/>
    <p:sldId id="777" r:id="rId18"/>
    <p:sldId id="770" r:id="rId19"/>
    <p:sldId id="778" r:id="rId20"/>
    <p:sldId id="762" r:id="rId21"/>
    <p:sldId id="710" r:id="rId22"/>
    <p:sldId id="711" r:id="rId23"/>
    <p:sldId id="712" r:id="rId24"/>
    <p:sldId id="732" r:id="rId25"/>
    <p:sldId id="733" r:id="rId26"/>
    <p:sldId id="716" r:id="rId27"/>
    <p:sldId id="726" r:id="rId28"/>
    <p:sldId id="717" r:id="rId29"/>
    <p:sldId id="713" r:id="rId30"/>
    <p:sldId id="772" r:id="rId31"/>
    <p:sldId id="737" r:id="rId32"/>
    <p:sldId id="722" r:id="rId33"/>
    <p:sldId id="715" r:id="rId34"/>
    <p:sldId id="721" r:id="rId35"/>
    <p:sldId id="720" r:id="rId36"/>
    <p:sldId id="723" r:id="rId37"/>
    <p:sldId id="771" r:id="rId38"/>
    <p:sldId id="735" r:id="rId39"/>
    <p:sldId id="738" r:id="rId40"/>
    <p:sldId id="763" r:id="rId41"/>
    <p:sldId id="773" r:id="rId4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12/29/2023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400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93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46128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96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2023/12/29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/>
          </a:bodyPr>
          <a:lstStyle/>
          <a:p>
            <a:r>
              <a:rPr lang="en-US" altLang="zh-TW" sz="6600" b="1" dirty="0" err="1">
                <a:latin typeface="微軟正黑體" pitchFamily="34" charset="-120"/>
                <a:ea typeface="微軟正黑體" pitchFamily="34" charset="-120"/>
              </a:rPr>
              <a:t>CleanMissingData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填補缺值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有缺值的欄位：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normalized-losses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B6BF385-7DF8-4B64-B50E-F87580C49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823"/>
            <a:ext cx="9144000" cy="407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有缺值的欄位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normalized-losses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num-of-doors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string type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engine-typ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string type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Bore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stroke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數值）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 feature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有缺值的欄位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1336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en-US" altLang="zh-TW" sz="6600" b="1" dirty="0" err="1">
                <a:latin typeface="微軟正黑體" pitchFamily="34" charset="-120"/>
                <a:ea typeface="微軟正黑體" pitchFamily="34" charset="-120"/>
              </a:rPr>
              <a:t>CleanMissingData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填補缺值</a:t>
            </a:r>
          </a:p>
        </p:txBody>
      </p:sp>
    </p:spTree>
    <p:extLst>
      <p:ext uri="{BB962C8B-B14F-4D97-AF65-F5344CB8AC3E}">
        <p14:creationId xmlns:p14="http://schemas.microsoft.com/office/powerpoint/2010/main" val="2582132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76300"/>
            <a:ext cx="8507288" cy="5105400"/>
          </a:xfrm>
        </p:spPr>
        <p:txBody>
          <a:bodyPr>
            <a:normAutofit/>
          </a:bodyPr>
          <a:lstStyle/>
          <a:p>
            <a:pPr lvl="1"/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有缺值欄位，就全部刪除列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118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911E233-B119-4C86-A48C-FC1930BA8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556792"/>
            <a:ext cx="885155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3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B9F7B9E-D453-481A-99C5-DE47CCD1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62C4603-7A21-49C7-AD79-7EF94A25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E545E3C-AF28-4DE4-87BB-0BEAFC8CC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800616" cy="39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7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" y="1412776"/>
            <a:ext cx="9821565" cy="5616624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(2).category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類別屬性欄位，有缺值就全部刪除列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AD82FFC-4C68-436E-A282-B2E9D901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" y="2145643"/>
            <a:ext cx="8802108" cy="42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821565" cy="5616624"/>
          </a:xfrm>
        </p:spPr>
        <p:txBody>
          <a:bodyPr>
            <a:normAutofit/>
          </a:bodyPr>
          <a:lstStyle/>
          <a:p>
            <a:pPr lvl="1"/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(2).category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類別屬性欄位，有缺值就全部刪除列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108E15-2EA5-4061-A357-9E71FF3B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602"/>
            <a:ext cx="918383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30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9145016" cy="5751422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屬性欄位，有缺值就用平均值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704B628-A64B-4D57-94A8-214D41BE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7" y="2420888"/>
            <a:ext cx="9018581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8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9145016" cy="5751422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numerical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屬性欄位，有缺值就用平均值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C174A6A-1919-43D3-A112-2F55572DA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912" y="2514072"/>
            <a:ext cx="9472007" cy="41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45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2701682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2578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如何處理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Missing Value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缺值：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1" dirty="0" err="1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CleanMissingData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來處理資料</a:t>
            </a:r>
          </a:p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處理方法：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直接刪除整列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（例如：類別欄位有缺值，直接刪除）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特定的規則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（例如：都取代為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，用迴歸預測值）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統計學的方式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來取代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平均數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中位數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Regression</a:t>
            </a:r>
          </a:p>
          <a:p>
            <a:pPr lvl="2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MICE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5400" b="1" dirty="0" err="1">
                <a:latin typeface="微軟正黑體" pitchFamily="34" charset="-120"/>
                <a:ea typeface="微軟正黑體" pitchFamily="34" charset="-120"/>
              </a:rPr>
              <a:t>CleanMissingData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填補缺值</a:t>
            </a: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6B8FE105-1F0A-44CD-866C-4B71BC8A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19" y="2437058"/>
            <a:ext cx="7361905" cy="3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8000" b="1" dirty="0"/>
              <a:t>迴歸：決策樹迴歸模型</a:t>
            </a:r>
            <a:endParaRPr lang="en-US" altLang="zh-CN" sz="8000" b="1" dirty="0"/>
          </a:p>
          <a:p>
            <a:r>
              <a:rPr lang="en-US" altLang="zh-CN" sz="6000" b="1" dirty="0" err="1"/>
              <a:t>Bootsted</a:t>
            </a:r>
            <a:r>
              <a:rPr lang="en-US" altLang="zh-CN" sz="6000" b="1" dirty="0"/>
              <a:t> Decision Tree regression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：迴歸：決策樹迴歸模型</a:t>
            </a:r>
            <a:br>
              <a:rPr lang="en-US" altLang="zh-CN" sz="5400" b="1" dirty="0"/>
            </a:br>
            <a:r>
              <a:rPr lang="en-US" altLang="zh-CN" b="1" dirty="0" err="1"/>
              <a:t>Bootsted</a:t>
            </a:r>
            <a:r>
              <a:rPr lang="en-US" altLang="zh-CN" b="1" dirty="0"/>
              <a:t> Decision Tree regression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0FEC54-6517-4ED6-A655-60A3427A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8" y="1597394"/>
            <a:ext cx="7857143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4DC9EF6-8C96-4E23-8E4F-E9BC6BCB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2" y="1297592"/>
            <a:ext cx="8352013" cy="54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price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107ACB-D595-4932-99D5-4E3E69FB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572845"/>
            <a:ext cx="8856766" cy="31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預測模型</a:t>
            </a:r>
            <a:endParaRPr lang="en-US" altLang="zh-CN" sz="6600" b="1" dirty="0"/>
          </a:p>
          <a:p>
            <a:r>
              <a:rPr lang="en-US" altLang="zh-CN" sz="4800" b="1" dirty="0"/>
              <a:t>score model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9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8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68834C6-665F-4100-8127-D407C9A7E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CAC5956-F21E-4D9A-94BA-198C7DFC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977778-DF4C-4EE5-B7FB-8869804BE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4" y="-99391"/>
            <a:ext cx="8800931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4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EE14B1-9633-45E2-B00B-925AF2267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39164"/>
            <a:ext cx="8837499" cy="54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B75D5192-7AC8-4BB9-984E-6252EA95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202F651-FE63-4CB8-9B4E-EE2A6FA8C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" y="1614336"/>
            <a:ext cx="9144000" cy="53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387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visualize 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MAE</a:t>
            </a:r>
            <a:r>
              <a:rPr lang="zh-CN" altLang="en-US" dirty="0"/>
              <a:t>，</a:t>
            </a:r>
            <a:r>
              <a:rPr lang="en-US" altLang="zh-CN" dirty="0"/>
              <a:t>MSE</a:t>
            </a:r>
            <a:r>
              <a:rPr lang="zh-CN" altLang="en-US" dirty="0"/>
              <a:t>，</a:t>
            </a:r>
            <a:r>
              <a:rPr lang="en-US" altLang="zh-CN" dirty="0">
                <a:highlight>
                  <a:srgbClr val="FFFF00"/>
                </a:highlight>
              </a:rPr>
              <a:t>r^2(coefficient of Determination)</a:t>
            </a:r>
          </a:p>
          <a:p>
            <a:r>
              <a:rPr lang="en-US" altLang="zh-CN" dirty="0">
                <a:highlight>
                  <a:srgbClr val="FFFF00"/>
                </a:highlight>
              </a:rPr>
              <a:t>coefficient of Determination=</a:t>
            </a:r>
            <a:r>
              <a:rPr lang="zh-CN" altLang="en-US" dirty="0">
                <a:highlight>
                  <a:srgbClr val="FFFF00"/>
                </a:highlight>
              </a:rPr>
              <a:t>線性擬合度</a:t>
            </a:r>
            <a:r>
              <a:rPr lang="en-US" altLang="zh-CN" dirty="0">
                <a:highlight>
                  <a:srgbClr val="FFFF00"/>
                </a:highlight>
              </a:rPr>
              <a:t>=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0.879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7DFF833-A1D5-4CDF-A2EB-CF51F6206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11" y="2678818"/>
            <a:ext cx="7485602" cy="417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FE30A6E-644B-4011-90E2-F668279FA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396536" cy="5257800"/>
          </a:xfrm>
        </p:spPr>
        <p:txBody>
          <a:bodyPr/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沒有處理缺值：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有處理缺值：則提高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線性擬合度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，提高預測準確率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FA7176-2881-41BE-B4D9-15BE841E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比較：有處理缺值，對迴歸預測的線性擬合度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r^2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的影響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9626171-1988-4090-B71D-C967493E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653136"/>
            <a:ext cx="5723250" cy="11404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88710C2-CE2A-469A-BBCC-B3855374A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870" y="2288573"/>
            <a:ext cx="5974284" cy="114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547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誤差值的直方圖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hist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2032956-D1C8-41A2-AF9E-FC9322FA0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2D386AE-EFF2-4FAA-8737-E674108EC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120680" cy="594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581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7" y="1268760"/>
            <a:ext cx="8748463" cy="2808312"/>
          </a:xfrm>
        </p:spPr>
        <p:txBody>
          <a:bodyPr>
            <a:normAutofit/>
          </a:bodyPr>
          <a:lstStyle/>
          <a:p>
            <a:r>
              <a:rPr lang="zh-CN" altLang="en-US" sz="9600" b="1" dirty="0"/>
              <a:t>結論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16708009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簡易方法：全部的缺值，都刪除列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複雜方法：個別處理：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9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9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只要是類別欄位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不管欄位格式是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，或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建議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都改成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獨熱編碼</a:t>
            </a:r>
            <a:r>
              <a:rPr lang="en-US" altLang="zh-CN" sz="39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OneHotEncoder</a:t>
            </a:r>
            <a:r>
              <a:rPr lang="en-US" altLang="zh-CN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r>
              <a:rPr lang="en-US" altLang="zh-CN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 Edit </a:t>
            </a:r>
            <a:r>
              <a:rPr lang="en-US" altLang="zh-CN" sz="43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元件</a:t>
            </a:r>
            <a:r>
              <a:rPr lang="en-US" altLang="zh-CN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改成 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『make </a:t>
            </a:r>
            <a:r>
              <a:rPr lang="en-US" altLang="zh-CN" sz="3900" b="1" dirty="0" err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en-US" altLang="zh-CN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39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en-US" altLang="zh-CN" sz="39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結論：遇到有缺值，都要處理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50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73109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600" b="1" dirty="0"/>
              <a:t>登入舊版</a:t>
            </a:r>
            <a:r>
              <a:rPr lang="en-US" altLang="zh-TW" sz="6600" b="1" dirty="0"/>
              <a:t>Azure </a:t>
            </a:r>
            <a:r>
              <a:rPr lang="en-US" altLang="zh-CN" sz="6600" b="1" dirty="0"/>
              <a:t>ML Studio</a:t>
            </a:r>
            <a:r>
              <a:rPr lang="zh-TW" altLang="en-US" sz="6600" b="1" dirty="0"/>
              <a:t>平台</a:t>
            </a:r>
            <a:r>
              <a:rPr lang="zh-CN" altLang="en-US" sz="6600" b="1" dirty="0"/>
              <a:t>，</a:t>
            </a:r>
            <a:endParaRPr lang="en-US" altLang="zh-CN" sz="6600" b="1" dirty="0"/>
          </a:p>
          <a:p>
            <a:r>
              <a:rPr lang="zh-CN" altLang="en-US" sz="6600" b="1" dirty="0"/>
              <a:t>開啟舊的</a:t>
            </a:r>
            <a:r>
              <a:rPr lang="en-US" altLang="zh-CN" sz="6600" b="1" dirty="0"/>
              <a:t>experiment</a:t>
            </a:r>
          </a:p>
          <a:p>
            <a:r>
              <a:rPr lang="en-US" altLang="zh-CN" sz="6600" b="1" dirty="0"/>
              <a:t>AI-06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398683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592F09C-E509-4C5E-BED2-1927EC7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4E52929-423B-4363-9324-4F1C6BCA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50E463-724A-444E-89FA-99A3C18D1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97"/>
            <a:ext cx="9144000" cy="69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登入網址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800" b="1" dirty="0">
                <a:effectLst/>
                <a:hlinkClick r:id="rId2"/>
              </a:rPr>
              <a:t>https://studio.azureml.net/</a:t>
            </a:r>
            <a:endParaRPr lang="en-US" altLang="zh-TW" sz="2800" b="1" dirty="0">
              <a:effectLst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開啟舊的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</a:p>
          <a:p>
            <a:pPr lvl="1"/>
            <a:r>
              <a:rPr lang="en-US" altLang="zh-TW" sz="2800" dirty="0"/>
              <a:t>AML-0</a:t>
            </a:r>
            <a:r>
              <a:rPr lang="en-US" altLang="zh-CN" sz="2800" dirty="0"/>
              <a:t>6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65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另存新檔：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Save As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-0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BF83736-5C1A-4931-95AC-9055FE8D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52" y="1181810"/>
            <a:ext cx="5038095" cy="5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另存新檔：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Save As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-0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0C04E3A-E0C4-490B-B2CD-FFAD17CE4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93" y="1417638"/>
            <a:ext cx="8569013" cy="48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汽車價格資料集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TW" sz="3500" b="1" dirty="0"/>
              <a:t>Automobile price data (Raw)</a:t>
            </a:r>
            <a:endParaRPr lang="en-US" altLang="zh-TW" sz="78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發現：有缺值的欄位</a:t>
            </a:r>
            <a:endParaRPr lang="en-US" altLang="zh-TW" sz="7800" b="1" dirty="0"/>
          </a:p>
        </p:txBody>
      </p:sp>
    </p:spTree>
    <p:extLst>
      <p:ext uri="{BB962C8B-B14F-4D97-AF65-F5344CB8AC3E}">
        <p14:creationId xmlns:p14="http://schemas.microsoft.com/office/powerpoint/2010/main" val="463140668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630</Words>
  <Application>Microsoft Office PowerPoint</Application>
  <PresentationFormat>如螢幕大小 (4:3)</PresentationFormat>
  <Paragraphs>103</Paragraphs>
  <Slides>40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6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CleanMissingData填補缺值</vt:lpstr>
      <vt:lpstr>PowerPoint 簡報</vt:lpstr>
      <vt:lpstr>PowerPoint 簡報</vt:lpstr>
      <vt:lpstr>登入舊版Azure ML Studio</vt:lpstr>
      <vt:lpstr>另存新檔：Save As： AI-07-填補缺值</vt:lpstr>
      <vt:lpstr>另存新檔：Save As： AI-07-填補缺值</vt:lpstr>
      <vt:lpstr>PowerPoint 簡報</vt:lpstr>
      <vt:lpstr>PowerPoint 簡報</vt:lpstr>
      <vt:lpstr>有缺值的欄位：normalized-losses</vt:lpstr>
      <vt:lpstr>有缺值的欄位</vt:lpstr>
      <vt:lpstr>PowerPoint 簡報</vt:lpstr>
      <vt:lpstr>填補缺值的原則，方法1</vt:lpstr>
      <vt:lpstr>PowerPoint 簡報</vt:lpstr>
      <vt:lpstr>填補缺值的原則，方法2</vt:lpstr>
      <vt:lpstr>填補缺值的原則，方法2</vt:lpstr>
      <vt:lpstr>填補缺值的原則，方法3</vt:lpstr>
      <vt:lpstr>填補缺值的原則，方法3</vt:lpstr>
      <vt:lpstr>PowerPoint 簡報</vt:lpstr>
      <vt:lpstr>Split把資料分割成 Train，test (0.7)，(0.3)</vt:lpstr>
      <vt:lpstr>PowerPoint 簡報</vt:lpstr>
      <vt:lpstr>使用數學model：迴歸：決策樹迴歸模型 Bootsted Decision Tree regression</vt:lpstr>
      <vt:lpstr>PowerPoint 簡報</vt:lpstr>
      <vt:lpstr>訓練model，Train model</vt:lpstr>
      <vt:lpstr>PowerPoint 簡報</vt:lpstr>
      <vt:lpstr>設定目標值：點按tain model launch column selector輸入price </vt:lpstr>
      <vt:lpstr>設定『目標值Label』的欄位：price</vt:lpstr>
      <vt:lpstr>PowerPoint 簡報</vt:lpstr>
      <vt:lpstr>PowerPoint 簡報</vt:lpstr>
      <vt:lpstr>PowerPoint 簡報</vt:lpstr>
      <vt:lpstr>預測model</vt:lpstr>
      <vt:lpstr>先Run，再visualize 資料集</vt:lpstr>
      <vt:lpstr>PowerPoint 簡報</vt:lpstr>
      <vt:lpstr>評估模型成效準確率：evaluate</vt:lpstr>
      <vt:lpstr>先Run，再visualize 資料集</vt:lpstr>
      <vt:lpstr>比較：有處理缺值，對迴歸預測的線性擬合度r^2的影響</vt:lpstr>
      <vt:lpstr>誤差值的直方圖hist</vt:lpstr>
      <vt:lpstr>PowerPoint 簡報</vt:lpstr>
      <vt:lpstr>結論：遇到有缺值，都要處理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2023-12-28T17:25:17Z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