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84"/>
  </p:notesMasterIdLst>
  <p:handoutMasterIdLst>
    <p:handoutMasterId r:id="rId85"/>
  </p:handoutMasterIdLst>
  <p:sldIdLst>
    <p:sldId id="565" r:id="rId3"/>
    <p:sldId id="637" r:id="rId4"/>
    <p:sldId id="686" r:id="rId5"/>
    <p:sldId id="643" r:id="rId6"/>
    <p:sldId id="645" r:id="rId7"/>
    <p:sldId id="570" r:id="rId8"/>
    <p:sldId id="652" r:id="rId9"/>
    <p:sldId id="651" r:id="rId10"/>
    <p:sldId id="685" r:id="rId11"/>
    <p:sldId id="654" r:id="rId12"/>
    <p:sldId id="571" r:id="rId13"/>
    <p:sldId id="635" r:id="rId14"/>
    <p:sldId id="646" r:id="rId15"/>
    <p:sldId id="647" r:id="rId16"/>
    <p:sldId id="648" r:id="rId17"/>
    <p:sldId id="642" r:id="rId18"/>
    <p:sldId id="644" r:id="rId19"/>
    <p:sldId id="678" r:id="rId20"/>
    <p:sldId id="650" r:id="rId21"/>
    <p:sldId id="687" r:id="rId22"/>
    <p:sldId id="649" r:id="rId23"/>
    <p:sldId id="681" r:id="rId24"/>
    <p:sldId id="688" r:id="rId25"/>
    <p:sldId id="689" r:id="rId26"/>
    <p:sldId id="690" r:id="rId27"/>
    <p:sldId id="691" r:id="rId28"/>
    <p:sldId id="692" r:id="rId29"/>
    <p:sldId id="693" r:id="rId30"/>
    <p:sldId id="694" r:id="rId31"/>
    <p:sldId id="695" r:id="rId32"/>
    <p:sldId id="696" r:id="rId33"/>
    <p:sldId id="697" r:id="rId34"/>
    <p:sldId id="698" r:id="rId35"/>
    <p:sldId id="699" r:id="rId36"/>
    <p:sldId id="700" r:id="rId37"/>
    <p:sldId id="716" r:id="rId38"/>
    <p:sldId id="719" r:id="rId39"/>
    <p:sldId id="720" r:id="rId40"/>
    <p:sldId id="718" r:id="rId41"/>
    <p:sldId id="723" r:id="rId42"/>
    <p:sldId id="722" r:id="rId43"/>
    <p:sldId id="724" r:id="rId44"/>
    <p:sldId id="725" r:id="rId45"/>
    <p:sldId id="756" r:id="rId46"/>
    <p:sldId id="730" r:id="rId47"/>
    <p:sldId id="726" r:id="rId48"/>
    <p:sldId id="731" r:id="rId49"/>
    <p:sldId id="757" r:id="rId50"/>
    <p:sldId id="701" r:id="rId51"/>
    <p:sldId id="682" r:id="rId52"/>
    <p:sldId id="707" r:id="rId53"/>
    <p:sldId id="684" r:id="rId54"/>
    <p:sldId id="713" r:id="rId55"/>
    <p:sldId id="708" r:id="rId56"/>
    <p:sldId id="714" r:id="rId57"/>
    <p:sldId id="709" r:id="rId58"/>
    <p:sldId id="710" r:id="rId59"/>
    <p:sldId id="711" r:id="rId60"/>
    <p:sldId id="715" r:id="rId61"/>
    <p:sldId id="712" r:id="rId62"/>
    <p:sldId id="733" r:id="rId63"/>
    <p:sldId id="734" r:id="rId64"/>
    <p:sldId id="735" r:id="rId65"/>
    <p:sldId id="736" r:id="rId66"/>
    <p:sldId id="753" r:id="rId67"/>
    <p:sldId id="738" r:id="rId68"/>
    <p:sldId id="739" r:id="rId69"/>
    <p:sldId id="740" r:id="rId70"/>
    <p:sldId id="741" r:id="rId71"/>
    <p:sldId id="742" r:id="rId72"/>
    <p:sldId id="732" r:id="rId73"/>
    <p:sldId id="743" r:id="rId74"/>
    <p:sldId id="744" r:id="rId75"/>
    <p:sldId id="717" r:id="rId76"/>
    <p:sldId id="746" r:id="rId77"/>
    <p:sldId id="748" r:id="rId78"/>
    <p:sldId id="721" r:id="rId79"/>
    <p:sldId id="750" r:id="rId80"/>
    <p:sldId id="751" r:id="rId81"/>
    <p:sldId id="754" r:id="rId82"/>
    <p:sldId id="755" r:id="rId83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8/11/2023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2023/8/11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89129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65246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56727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075052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01200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011322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52486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70881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0985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12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2443228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2780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483780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2287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784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954870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17910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51366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16700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89813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53003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2023/8/11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2023/8/11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2023/8/11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2023/8/11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2023/8/11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2023/8/11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2023/8/11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2023/8/11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io.azureml.net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azure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thelp.ithome.com.tw/m/articles/1026464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azure.microsoft.com/zh-tw/free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acupun.site/lecture/predict/example/resource/iris-chi.csv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file/d/1-gDEMr4aK90kjlT37YIMFdoDh0BgtP94/view?usp=sharing" TargetMode="Externa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hyperlink" Target="https://ml.azure.com/experiments/id/64d719f3-ca5d-4431-b175-344c0f3bb709/runs/315c84e1-daf8-4db3-89ad-8cf24bde903e?wsid=/subscriptions/48f9500a-ead5-4b75-93b0-40ab42f76209/resourcegroups/teresa33/providers/Microsoft.MachineLearningServices/workspaces/AML02&amp;tid=dfb5e216-2b8a-4b32-b1cb-e786a1095218#/?graphId=badaf78a-69b3-4d04-858c-272863280cae&amp;label=job-03-evaluate&amp;newGraphId=badaf78a-69b3-4d04-858c-272863280cae&amp;path=%2Fexperiments%2Fid%2F64d719f3-ca5d-4431-b175-344c0f3bb709%2Fruns%2F315c84e1-daf8-4db3-89ad-8cf24bde903e&amp;runId=315c84e1-daf8-4db3-89ad-8cf24bde903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2290936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用新版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AML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建立模型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3600" b="1" dirty="0">
                <a:effectLst/>
              </a:rPr>
              <a:t>(1).</a:t>
            </a:r>
            <a:r>
              <a:rPr lang="zh-CN" altLang="en-US" sz="3600" b="1" dirty="0">
                <a:effectLst/>
              </a:rPr>
              <a:t>舊版：</a:t>
            </a:r>
            <a:r>
              <a:rPr lang="en-US" altLang="zh-TW" sz="3600" b="1" dirty="0">
                <a:effectLst/>
              </a:rPr>
              <a:t>Azure ML Studio(Classic)</a:t>
            </a:r>
          </a:p>
          <a:p>
            <a:pPr lvl="1"/>
            <a:r>
              <a:rPr lang="zh-CN" altLang="en-US" sz="3200" b="1" dirty="0">
                <a:effectLst/>
              </a:rPr>
              <a:t>舊版</a:t>
            </a:r>
            <a:r>
              <a:rPr lang="zh-TW" altLang="en-US" sz="3200" b="1" dirty="0">
                <a:effectLst/>
              </a:rPr>
              <a:t>登入網址 </a:t>
            </a:r>
            <a:r>
              <a:rPr lang="en-US" altLang="zh-TW" sz="3200" b="1" dirty="0">
                <a:effectLst/>
              </a:rPr>
              <a:t>: </a:t>
            </a:r>
            <a:r>
              <a:rPr lang="en-US" altLang="zh-TW" sz="3200" b="1" dirty="0">
                <a:effectLst/>
                <a:hlinkClick r:id="rId2"/>
              </a:rPr>
              <a:t>https://studio.azureml.net/</a:t>
            </a:r>
            <a:endParaRPr lang="en-US" altLang="zh-TW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不用登入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</a:p>
          <a:p>
            <a:r>
              <a:rPr lang="en-US" altLang="zh-CN" sz="3600" b="1" dirty="0">
                <a:solidFill>
                  <a:srgbClr val="C00000"/>
                </a:solidFill>
                <a:effectLst/>
              </a:rPr>
              <a:t>(2).</a:t>
            </a:r>
            <a:r>
              <a:rPr lang="zh-CN" altLang="en-US" sz="3600" b="1" dirty="0">
                <a:solidFill>
                  <a:srgbClr val="C00000"/>
                </a:solidFill>
                <a:effectLst/>
              </a:rPr>
              <a:t>觀念：舊版 </a:t>
            </a:r>
            <a:r>
              <a:rPr lang="en-US" altLang="zh-CN" sz="3600" b="1" dirty="0">
                <a:solidFill>
                  <a:srgbClr val="C00000"/>
                </a:solidFill>
                <a:effectLst/>
              </a:rPr>
              <a:t>Azure ML Studio</a:t>
            </a:r>
            <a:r>
              <a:rPr lang="zh-CN" altLang="en-US" sz="3600" b="1" dirty="0">
                <a:solidFill>
                  <a:srgbClr val="C00000"/>
                </a:solidFill>
                <a:effectLst/>
              </a:rPr>
              <a:t>，對外宣稱是永久免費的</a:t>
            </a:r>
            <a:endParaRPr lang="en-US" altLang="zh-CN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但是，</a:t>
            </a:r>
            <a:r>
              <a:rPr lang="en-US" altLang="zh-CN" sz="3200" b="1" dirty="0">
                <a:effectLst/>
                <a:highlight>
                  <a:srgbClr val="FFFF00"/>
                </a:highlight>
              </a:rPr>
              <a:t>2023</a:t>
            </a:r>
            <a:r>
              <a:rPr lang="zh-CN" altLang="en-US" sz="3200" b="1" dirty="0">
                <a:effectLst/>
                <a:highlight>
                  <a:srgbClr val="FFFF00"/>
                </a:highlight>
              </a:rPr>
              <a:t>年</a:t>
            </a:r>
            <a:r>
              <a:rPr lang="en-US" altLang="zh-CN" sz="3200" b="1" dirty="0">
                <a:effectLst/>
                <a:highlight>
                  <a:srgbClr val="FFFF00"/>
                </a:highlight>
              </a:rPr>
              <a:t>7</a:t>
            </a:r>
            <a:r>
              <a:rPr lang="zh-CN" altLang="en-US" sz="3200" b="1" dirty="0">
                <a:effectLst/>
                <a:highlight>
                  <a:srgbClr val="FFFF00"/>
                </a:highlight>
              </a:rPr>
              <a:t>月宣布：</a:t>
            </a:r>
            <a:r>
              <a:rPr lang="en-US" altLang="zh-CN" sz="3200" b="1" dirty="0">
                <a:effectLst/>
                <a:highlight>
                  <a:srgbClr val="FFFF00"/>
                </a:highlight>
              </a:rPr>
              <a:t>2024/8</a:t>
            </a:r>
            <a:r>
              <a:rPr lang="zh-CN" altLang="en-US" sz="3200" b="1" dirty="0">
                <a:effectLst/>
                <a:highlight>
                  <a:srgbClr val="FFFF00"/>
                </a:highlight>
              </a:rPr>
              <a:t>月即將截止</a:t>
            </a:r>
            <a:endParaRPr lang="en-US" altLang="zh-CN" sz="3200" b="1" dirty="0">
              <a:effectLst/>
              <a:highlight>
                <a:srgbClr val="FFFF00"/>
              </a:highlight>
            </a:endParaRPr>
          </a:p>
          <a:p>
            <a:pPr lvl="1"/>
            <a:r>
              <a:rPr lang="zh-CN" altLang="en-US" sz="3200" b="1" dirty="0">
                <a:effectLst/>
              </a:rPr>
              <a:t>合併到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r>
              <a:rPr lang="zh-CN" altLang="en-US" sz="3200" b="1" dirty="0">
                <a:effectLst/>
              </a:rPr>
              <a:t>裡</a:t>
            </a:r>
            <a:endParaRPr lang="en-US" altLang="zh-CN" sz="32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所以現在就開開始學</a:t>
            </a:r>
            <a:r>
              <a:rPr lang="en-US" altLang="zh-CN" sz="3200" b="1" dirty="0">
                <a:effectLst/>
              </a:rPr>
              <a:t>『</a:t>
            </a:r>
            <a:r>
              <a:rPr lang="zh-CN" altLang="en-US" sz="3200" b="1" dirty="0">
                <a:effectLst/>
              </a:rPr>
              <a:t>新版</a:t>
            </a:r>
            <a:r>
              <a:rPr lang="en-US" altLang="zh-CN" sz="3200" b="1" dirty="0">
                <a:effectLst/>
              </a:rPr>
              <a:t>AML』</a:t>
            </a: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舊版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Studio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2750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登入</a:t>
            </a:r>
            <a:r>
              <a:rPr lang="en-US" altLang="zh-TW" sz="6600" b="1" dirty="0"/>
              <a:t>Azure </a:t>
            </a:r>
            <a:r>
              <a:rPr lang="zh-TW" altLang="en-US" sz="6600" b="1" dirty="0"/>
              <a:t>平台</a:t>
            </a:r>
            <a:endParaRPr lang="en-US" altLang="zh-TW" sz="6600" b="1" dirty="0"/>
          </a:p>
          <a:p>
            <a:r>
              <a:rPr lang="zh-TW" altLang="en-US" sz="6600" b="1" dirty="0"/>
              <a:t>操作介面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1044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B5EFAFF-6180-4728-ADEC-15A3D397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05400"/>
          </a:xfrm>
        </p:spPr>
        <p:txBody>
          <a:bodyPr>
            <a:normAutofit fontScale="92500"/>
          </a:bodyPr>
          <a:lstStyle/>
          <a:p>
            <a:r>
              <a:rPr lang="zh-TW" altLang="en-US" sz="3500" b="1" dirty="0">
                <a:effectLst/>
              </a:rPr>
              <a:t>申請免費帳號與免費額度</a:t>
            </a:r>
            <a:r>
              <a:rPr lang="zh-CN" altLang="en-US" sz="3500" b="1" dirty="0">
                <a:effectLst/>
              </a:rPr>
              <a:t>：</a:t>
            </a:r>
            <a:endParaRPr lang="en-US" altLang="zh-TW" sz="3500" b="1" dirty="0">
              <a:effectLst/>
            </a:endParaRPr>
          </a:p>
          <a:p>
            <a:r>
              <a:rPr lang="en-US" altLang="zh-TW" sz="3500" b="1" dirty="0">
                <a:effectLst/>
              </a:rPr>
              <a:t>Azure Portal </a:t>
            </a:r>
            <a:r>
              <a:rPr lang="zh-TW" altLang="en-US" sz="3500" b="1" dirty="0">
                <a:effectLst/>
              </a:rPr>
              <a:t>網址 </a:t>
            </a:r>
            <a:r>
              <a:rPr lang="en-US" altLang="zh-TW" sz="3500" b="1" dirty="0">
                <a:effectLst/>
              </a:rPr>
              <a:t>: </a:t>
            </a:r>
            <a:r>
              <a:rPr lang="en-US" altLang="zh-TW" dirty="0">
                <a:hlinkClick r:id="rId2"/>
              </a:rPr>
              <a:t>https://portal.azure.com/</a:t>
            </a:r>
            <a:endParaRPr lang="en-US" altLang="zh-TW" dirty="0"/>
          </a:p>
          <a:p>
            <a:pPr lvl="1"/>
            <a:r>
              <a:rPr lang="zh-CN" altLang="en-US" sz="3100" b="1" dirty="0">
                <a:solidFill>
                  <a:srgbClr val="7030A0"/>
                </a:solidFill>
                <a:effectLst/>
              </a:rPr>
              <a:t>請輸入學校的微軟帳號：</a:t>
            </a:r>
            <a:endParaRPr lang="en-US" altLang="zh-CN" sz="31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TW" altLang="en-US" b="1" dirty="0">
                <a:solidFill>
                  <a:srgbClr val="7030A0"/>
                </a:solidFill>
                <a:effectLst/>
              </a:rPr>
              <a:t>登入帳號：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員工編號或學號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)@cc.ntut.edu.tw</a:t>
            </a:r>
            <a:br>
              <a:rPr lang="en-US" altLang="zh-TW" sz="3200" b="1" dirty="0">
                <a:solidFill>
                  <a:srgbClr val="7030A0"/>
                </a:solidFill>
              </a:rPr>
            </a:br>
            <a:r>
              <a:rPr lang="zh-TW" altLang="en-US" b="1" dirty="0">
                <a:solidFill>
                  <a:srgbClr val="7030A0"/>
                </a:solidFill>
                <a:effectLst/>
              </a:rPr>
              <a:t>登入密碼：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</a:rPr>
              <a:t>同校園入口網站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)</a:t>
            </a:r>
            <a:endParaRPr lang="en-US" altLang="zh-TW" sz="3100" b="1" dirty="0">
              <a:solidFill>
                <a:srgbClr val="7030A0"/>
              </a:solidFill>
              <a:effectLst/>
            </a:endParaRPr>
          </a:p>
          <a:p>
            <a:r>
              <a:rPr lang="zh-TW" altLang="en-US" sz="3500" b="1" dirty="0">
                <a:effectLst/>
              </a:rPr>
              <a:t>只要完成</a:t>
            </a:r>
            <a:r>
              <a:rPr lang="en-US" altLang="zh-TW" sz="3500" b="1" dirty="0">
                <a:effectLst/>
              </a:rPr>
              <a:t>Microsoft</a:t>
            </a:r>
            <a:r>
              <a:rPr lang="zh-TW" altLang="en-US" sz="3500" b="1" dirty="0">
                <a:effectLst/>
              </a:rPr>
              <a:t>帳號的開啟，不需要開啟訂閱功能，</a:t>
            </a:r>
            <a:r>
              <a:rPr lang="en-US" altLang="zh-TW" sz="3500" b="1" dirty="0">
                <a:effectLst/>
              </a:rPr>
              <a:t>Azure Machine learning</a:t>
            </a:r>
            <a:r>
              <a:rPr lang="zh-TW" altLang="en-US" sz="3500" b="1" dirty="0">
                <a:effectLst/>
              </a:rPr>
              <a:t>是其中一項免費服務，同學可以免費使用 </a:t>
            </a:r>
            <a:r>
              <a:rPr lang="en-US" altLang="zh-TW" sz="3500" b="1" dirty="0">
                <a:effectLst/>
              </a:rPr>
              <a:t>Azure </a:t>
            </a:r>
            <a:r>
              <a:rPr lang="zh-TW" altLang="en-US" sz="3500" b="1" dirty="0">
                <a:effectLst/>
              </a:rPr>
              <a:t>機器學習工作室的操作，無需支付任何費用。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41CD606-07CE-4C30-A1EE-85C377BD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免費帳號</a:t>
            </a:r>
          </a:p>
        </p:txBody>
      </p:sp>
    </p:spTree>
    <p:extLst>
      <p:ext uri="{BB962C8B-B14F-4D97-AF65-F5344CB8AC3E}">
        <p14:creationId xmlns:p14="http://schemas.microsoft.com/office/powerpoint/2010/main" val="273000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1A8229F-80A4-4384-A271-7B2AE5D20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2CFADB3-65ED-41E7-9867-F7926672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5D3FDF4-0A9A-458D-975E-9305A2674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1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27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7A2C3072-F9F5-4A5E-B8E4-C17340A6A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回到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首頁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2FE6FC9-DFB6-441F-8813-30441B1A1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1648"/>
            <a:ext cx="5552381" cy="273333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E06DF75-4572-4785-B96F-6F0EA7858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0528" y="1417638"/>
            <a:ext cx="4314286" cy="4619048"/>
          </a:xfrm>
          <a:prstGeom prst="rect">
            <a:avLst/>
          </a:prstGeom>
        </p:spPr>
      </p:pic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A2E4E97-600B-40CC-84A6-93B992A65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91680" y="2017638"/>
            <a:ext cx="4457143" cy="43428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E2C89B5-5E16-4121-936F-0E46D5EA41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0032" y="2260866"/>
            <a:ext cx="4485714" cy="4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02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C013302-1CAE-4029-BA44-9174FA59B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zh-CN" altLang="en-US" dirty="0"/>
              <a:t>參考：</a:t>
            </a:r>
            <a:r>
              <a:rPr lang="en-US" altLang="zh-CN" sz="2400" dirty="0">
                <a:hlinkClick r:id="rId2"/>
              </a:rPr>
              <a:t>https://ithelp.ithome.com.tw/m/articles/10264644</a:t>
            </a:r>
            <a:endParaRPr lang="en-US" altLang="zh-CN" sz="2400" dirty="0"/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29DB79A-F856-4044-924D-8571FB8A9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/>
              <a:t>建立</a:t>
            </a:r>
            <a:r>
              <a:rPr lang="en-US" altLang="zh-CN" dirty="0"/>
              <a:t>AML</a:t>
            </a:r>
            <a:r>
              <a:rPr lang="zh-CN" altLang="en-US" dirty="0"/>
              <a:t>參考教學說明網頁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D625CE-F9ED-4BD4-B98B-2FB74908A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516" y="2204864"/>
            <a:ext cx="8712968" cy="4819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1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065BB18-AC81-4223-A530-6F7ECE3AF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84D370A-713F-45B0-A64C-703B73FC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Azurey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雲端的其中一項服務：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ML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222579-A3E8-4667-A7BD-792B69FBD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6271"/>
            <a:ext cx="9144000" cy="511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632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D4FD241-E186-4E34-B17F-BB805B91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7DE7AC1-3AB6-41AB-88B6-8DE6E734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CBD057-41C4-470B-BDC8-B35DF781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9" y="209952"/>
            <a:ext cx="8904762" cy="6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68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effectLst/>
              </a:rPr>
              <a:t>(2).</a:t>
            </a:r>
            <a:r>
              <a:rPr lang="zh-CN" altLang="en-US" sz="4400" b="1" dirty="0">
                <a:effectLst/>
              </a:rPr>
              <a:t>新版</a:t>
            </a:r>
            <a:r>
              <a:rPr lang="en-US" altLang="zh-CN" sz="4400" b="1" dirty="0">
                <a:effectLst/>
              </a:rPr>
              <a:t>: Azure ML</a:t>
            </a:r>
          </a:p>
          <a:p>
            <a:pPr lvl="1"/>
            <a:r>
              <a:rPr lang="zh-CN" altLang="en-US" sz="3200" b="1" dirty="0">
                <a:effectLst/>
              </a:rPr>
              <a:t>新版網址：</a:t>
            </a:r>
            <a:r>
              <a:rPr lang="en-US" altLang="zh-CN" sz="2000" b="1" dirty="0">
                <a:effectLst/>
                <a:hlinkClick r:id="rId2"/>
              </a:rPr>
              <a:t>https://azure.microsoft.com/zh-tw/free/</a:t>
            </a:r>
            <a:endParaRPr lang="en-US" altLang="zh-CN" sz="20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由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r>
              <a:rPr lang="zh-CN" altLang="en-US" sz="3200" b="1" dirty="0">
                <a:effectLst/>
              </a:rPr>
              <a:t>官網登入，選擇服務：</a:t>
            </a:r>
            <a:r>
              <a:rPr lang="en-US" altLang="zh-CN" sz="3200" b="1" dirty="0">
                <a:effectLst/>
              </a:rPr>
              <a:t>Azure ML</a:t>
            </a:r>
          </a:p>
          <a:p>
            <a:r>
              <a:rPr lang="zh-TW" altLang="en-US" b="1" dirty="0">
                <a:effectLst/>
              </a:rPr>
              <a:t>平台登入建議使用</a:t>
            </a:r>
            <a:r>
              <a:rPr lang="en-US" altLang="zh-TW" b="1" dirty="0">
                <a:effectLst/>
              </a:rPr>
              <a:t>Google Chrome, Microsoft Edge </a:t>
            </a:r>
            <a:r>
              <a:rPr lang="zh-TW" altLang="en-US" b="1" dirty="0">
                <a:effectLst/>
              </a:rPr>
              <a:t>瀏覽器。</a:t>
            </a:r>
            <a:endParaRPr lang="en-US" altLang="zh-TW" b="1" dirty="0">
              <a:effectLst/>
            </a:endParaRPr>
          </a:p>
          <a:p>
            <a:r>
              <a:rPr lang="zh-TW" altLang="en-US" b="1" dirty="0">
                <a:effectLst/>
              </a:rPr>
              <a:t>若使用其他瀏覽器</a:t>
            </a:r>
            <a:r>
              <a:rPr lang="en-US" altLang="zh-TW" b="1" dirty="0">
                <a:effectLst/>
              </a:rPr>
              <a:t>IE</a:t>
            </a:r>
            <a:r>
              <a:rPr lang="zh-TW" altLang="en-US" b="1" dirty="0">
                <a:effectLst/>
              </a:rPr>
              <a:t>、</a:t>
            </a:r>
            <a:r>
              <a:rPr lang="en-US" altLang="zh-TW" b="1" dirty="0" err="1">
                <a:effectLst/>
              </a:rPr>
              <a:t>firefox</a:t>
            </a:r>
            <a:r>
              <a:rPr lang="zh-TW" altLang="en-US" b="1" dirty="0">
                <a:effectLst/>
              </a:rPr>
              <a:t>、</a:t>
            </a:r>
            <a:r>
              <a:rPr lang="en-US" altLang="zh-TW" b="1" dirty="0">
                <a:effectLst/>
              </a:rPr>
              <a:t>Safari </a:t>
            </a:r>
            <a:r>
              <a:rPr lang="zh-TW" altLang="en-US" b="1" dirty="0">
                <a:effectLst/>
              </a:rPr>
              <a:t>可能會遇到顯示不出頁面與老師相同的頁面，請先切換為建議瀏覽器，試試看功能是否能正常顯示。</a:t>
            </a:r>
            <a:endParaRPr lang="zh-TW" altLang="en-US" dirty="0"/>
          </a:p>
          <a:p>
            <a:pPr lvl="1"/>
            <a:endParaRPr lang="en-US" altLang="zh-TW" sz="3200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登入新版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682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D4FD241-E186-4E34-B17F-BB805B91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7DE7AC1-3AB6-41AB-88B6-8DE6E734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CBD057-41C4-470B-BDC8-B35DF781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9" y="209952"/>
            <a:ext cx="8904762" cy="6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55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E164A97-8EA3-476D-AFA8-C8430BC79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5400" b="1" dirty="0">
                <a:effectLst/>
              </a:rPr>
              <a:t>ml</a:t>
            </a:r>
            <a:r>
              <a:rPr lang="zh-CN" altLang="en-US" sz="5400" b="1" dirty="0">
                <a:effectLst/>
              </a:rPr>
              <a:t>：</a:t>
            </a:r>
            <a:endParaRPr lang="en-US" altLang="zh-CN" sz="5400" b="1" dirty="0">
              <a:effectLst/>
            </a:endParaRPr>
          </a:p>
          <a:p>
            <a:pPr lvl="1"/>
            <a:r>
              <a:rPr lang="en-US" altLang="zh-TW" sz="5000" b="1" dirty="0">
                <a:effectLst/>
              </a:rPr>
              <a:t>machine learning</a:t>
            </a:r>
          </a:p>
          <a:p>
            <a:pPr lvl="1"/>
            <a:r>
              <a:rPr lang="zh-CN" altLang="en-US" sz="5000" b="1" dirty="0">
                <a:effectLst/>
              </a:rPr>
              <a:t>機器學習</a:t>
            </a:r>
            <a:endParaRPr lang="en-US" altLang="zh-TW" sz="5000" b="1" dirty="0">
              <a:effectLst/>
            </a:endParaRPr>
          </a:p>
          <a:p>
            <a:r>
              <a:rPr lang="en-US" altLang="zh-TW" sz="5400" b="1" dirty="0" err="1">
                <a:effectLst/>
              </a:rPr>
              <a:t>Mls</a:t>
            </a:r>
            <a:r>
              <a:rPr lang="zh-CN" altLang="en-US" sz="5400" b="1" dirty="0">
                <a:effectLst/>
              </a:rPr>
              <a:t>：</a:t>
            </a:r>
            <a:endParaRPr lang="en-US" altLang="zh-CN" sz="5400" b="1" dirty="0">
              <a:effectLst/>
            </a:endParaRPr>
          </a:p>
          <a:p>
            <a:pPr lvl="1"/>
            <a:r>
              <a:rPr lang="en-US" altLang="zh-TW" sz="5000" b="1" dirty="0">
                <a:effectLst/>
              </a:rPr>
              <a:t>machine learning studio</a:t>
            </a:r>
          </a:p>
          <a:p>
            <a:pPr lvl="1"/>
            <a:r>
              <a:rPr lang="zh-CN" altLang="en-US" sz="5000" b="1" dirty="0">
                <a:effectLst/>
              </a:rPr>
              <a:t>機器學習工作室</a:t>
            </a:r>
            <a:endParaRPr lang="en-US" altLang="zh-TW" sz="5000" b="1" dirty="0">
              <a:effectLst/>
            </a:endParaRPr>
          </a:p>
          <a:p>
            <a:r>
              <a:rPr lang="en-US" altLang="zh-TW" sz="5400" b="1" dirty="0" err="1">
                <a:effectLst/>
              </a:rPr>
              <a:t>Aml</a:t>
            </a:r>
            <a:r>
              <a:rPr lang="zh-CN" altLang="en-US" sz="5400" b="1" dirty="0">
                <a:effectLst/>
              </a:rPr>
              <a:t>：</a:t>
            </a:r>
            <a:endParaRPr lang="en-US" altLang="zh-CN" sz="5400" b="1" dirty="0">
              <a:effectLst/>
            </a:endParaRPr>
          </a:p>
          <a:p>
            <a:pPr lvl="1"/>
            <a:r>
              <a:rPr lang="en-US" altLang="zh-TW" sz="5000" b="1" dirty="0">
                <a:effectLst/>
              </a:rPr>
              <a:t>azure machine learning</a:t>
            </a:r>
          </a:p>
          <a:p>
            <a:pPr lvl="1"/>
            <a:r>
              <a:rPr lang="zh-CN" altLang="en-US" sz="5000" b="1" dirty="0">
                <a:effectLst/>
              </a:rPr>
              <a:t>天空藍機器學習</a:t>
            </a:r>
            <a:endParaRPr lang="en-US" altLang="zh-TW" sz="5000" b="1" dirty="0">
              <a:effectLst/>
            </a:endParaRPr>
          </a:p>
          <a:p>
            <a:pPr lvl="1"/>
            <a:endParaRPr lang="en-US" altLang="zh-TW" sz="5000" b="1" dirty="0">
              <a:effectLst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0E72701-B108-46DE-A5FC-3D116405F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常見簡寫，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代表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的</a:t>
            </a:r>
            <a:r>
              <a:rPr lang="zh-TW" altLang="en-US" sz="5400" b="1" dirty="0">
                <a:latin typeface="微軟正黑體" pitchFamily="34" charset="-120"/>
                <a:ea typeface="微軟正黑體" pitchFamily="34" charset="-120"/>
              </a:rPr>
              <a:t>意思</a:t>
            </a:r>
          </a:p>
        </p:txBody>
      </p:sp>
    </p:spTree>
    <p:extLst>
      <p:ext uri="{BB962C8B-B14F-4D97-AF65-F5344CB8AC3E}">
        <p14:creationId xmlns:p14="http://schemas.microsoft.com/office/powerpoint/2010/main" val="3866156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587080"/>
          </a:xfrm>
        </p:spPr>
        <p:txBody>
          <a:bodyPr>
            <a:normAutofit lnSpcReduction="10000"/>
          </a:bodyPr>
          <a:lstStyle/>
          <a:p>
            <a:r>
              <a:rPr lang="zh-TW" altLang="en-US" sz="6600" b="1" dirty="0"/>
              <a:t>使用 </a:t>
            </a:r>
            <a:r>
              <a:rPr lang="en-US" altLang="zh-TW" sz="6600" b="1" dirty="0"/>
              <a:t>AML </a:t>
            </a:r>
            <a:r>
              <a:rPr lang="zh-TW" altLang="en-US" sz="6600" b="1" dirty="0"/>
              <a:t>的第一步</a:t>
            </a:r>
            <a:endParaRPr lang="en-US" altLang="zh-TW" sz="6600" b="1" dirty="0"/>
          </a:p>
          <a:p>
            <a:r>
              <a:rPr lang="zh-CN" altLang="en-US" sz="6600" b="1" dirty="0"/>
              <a:t>建立</a:t>
            </a:r>
            <a:r>
              <a:rPr lang="en-US" altLang="zh-CN" sz="6600" b="1" dirty="0"/>
              <a:t>W</a:t>
            </a:r>
            <a:r>
              <a:rPr lang="en-US" altLang="zh-TW" sz="6600" b="1" dirty="0"/>
              <a:t>orkspace</a:t>
            </a:r>
          </a:p>
          <a:p>
            <a:r>
              <a:rPr lang="zh-CN" altLang="en-US" sz="6600" b="1" dirty="0"/>
              <a:t>工作區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047677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8E28730D-75A4-4611-9C4A-CDAADF92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『Azure ML』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93E2A1A-D39A-4C15-B2CE-5184C9B01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" y="1844824"/>
            <a:ext cx="9144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60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/>
              <a:t>建立</a:t>
            </a:r>
            <a:r>
              <a:rPr lang="en-US" altLang="zh-CN" b="1" dirty="0"/>
              <a:t>W</a:t>
            </a:r>
            <a:r>
              <a:rPr lang="en-US" altLang="zh-TW" b="1" dirty="0"/>
              <a:t>orkspace</a:t>
            </a:r>
            <a:r>
              <a:rPr lang="zh-CN" altLang="en-US" b="1" dirty="0"/>
              <a:t>工作區：基本</a:t>
            </a:r>
            <a:endParaRPr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84D61A0-32A1-4492-94B3-8A6F1A715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4396"/>
            <a:ext cx="9144000" cy="432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109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BEB061D-95F4-4F22-B2B8-286C6FFE6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5FA33AD-7B54-4C76-AFA5-42CE3B321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035192A-D00C-416B-9193-3E8338F93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76" y="428"/>
            <a:ext cx="801904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66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2832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建立</a:t>
            </a:r>
            <a:r>
              <a:rPr lang="en-US" altLang="zh-CN" b="1" dirty="0"/>
              <a:t>W</a:t>
            </a:r>
            <a:r>
              <a:rPr lang="en-US" altLang="zh-TW" b="1" dirty="0"/>
              <a:t>orkspace</a:t>
            </a:r>
            <a:r>
              <a:rPr lang="zh-CN" altLang="en-US" b="1" dirty="0"/>
              <a:t>工作區：基本</a:t>
            </a:r>
            <a:endParaRPr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2" y="836712"/>
            <a:ext cx="9036496" cy="525780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訂用帳戶</a:t>
            </a:r>
            <a:r>
              <a:rPr lang="en-US" altLang="zh-CN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Subscri</a:t>
            </a:r>
            <a:r>
              <a:rPr lang="en-US" altLang="zh-CN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tion)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這個是你 </a:t>
            </a:r>
            <a:r>
              <a:rPr lang="en-US" altLang="zh-TW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zh-TW" altLang="en-US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的訂閱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訂用帳戶中的所有資源皆會一併計費。可以選 </a:t>
            </a:r>
            <a:r>
              <a:rPr lang="en-US" altLang="zh-TW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Free trial</a:t>
            </a:r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，或是貴公司的訂閱</a:t>
            </a:r>
            <a:endParaRPr lang="en-US" altLang="zh-TW" sz="2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2000" b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Subscri</a:t>
            </a:r>
            <a:r>
              <a:rPr lang="en-US" altLang="zh-CN" sz="2000" b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</a:t>
            </a:r>
            <a:r>
              <a:rPr lang="en-US" altLang="zh-TW" sz="2000" b="1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tion </a:t>
            </a:r>
            <a:r>
              <a:rPr lang="en-US" altLang="zh-TW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資源群組</a:t>
            </a:r>
            <a:r>
              <a:rPr lang="en-US" altLang="zh-CN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2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Resource Group)</a:t>
            </a:r>
            <a:r>
              <a:rPr lang="zh-TW" altLang="en-US" sz="2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：資源群組是資源的集合</a:t>
            </a:r>
            <a:endParaRPr lang="en-US" altLang="zh-TW" sz="2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用以分群及管理你的資源。可以把專案相關的資源都放在同一個資源群組裡。</a:t>
            </a:r>
            <a:r>
              <a:rPr lang="zh-CN" altLang="en-US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新建</a:t>
            </a:r>
            <a:r>
              <a:rPr lang="en-US" altLang="zh-CN" sz="2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(Create)</a:t>
            </a:r>
            <a:endParaRPr lang="zh-TW" altLang="en-US" sz="2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56396CD-BD99-4398-A0F1-D7C8E886A7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27" y="3537620"/>
            <a:ext cx="8066667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8334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/>
              <a:t>建立</a:t>
            </a:r>
            <a:r>
              <a:rPr lang="en-US" altLang="zh-CN" b="1" dirty="0"/>
              <a:t>W</a:t>
            </a:r>
            <a:r>
              <a:rPr lang="en-US" altLang="zh-TW" b="1" dirty="0"/>
              <a:t>orkspace</a:t>
            </a:r>
            <a:r>
              <a:rPr lang="zh-CN" altLang="en-US" b="1" dirty="0"/>
              <a:t>工作區：基本</a:t>
            </a:r>
            <a:endParaRPr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/>
                <a:highlight>
                  <a:srgbClr val="FFFF00"/>
                </a:highlight>
              </a:rPr>
              <a:t>工作區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name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工作區名稱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workspace </a:t>
            </a:r>
          </a:p>
          <a:p>
            <a:pPr lvl="1"/>
            <a:r>
              <a:rPr lang="en-US" altLang="zh-CN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AML02</a:t>
            </a:r>
            <a:endParaRPr lang="en-US" altLang="zh-TW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區域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Region)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：是指你的資源所在的地區，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如果要離台灣近的話可以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East Asia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這個的機房在香港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2CB0765-45F2-46E7-B36D-FEC7FEE9B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09" y="3961656"/>
            <a:ext cx="7832491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91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/>
              <a:t>建立</a:t>
            </a:r>
            <a:r>
              <a:rPr lang="en-US" altLang="zh-CN" b="1" dirty="0"/>
              <a:t>W</a:t>
            </a:r>
            <a:r>
              <a:rPr lang="en-US" altLang="zh-TW" b="1" dirty="0"/>
              <a:t>orkspace</a:t>
            </a:r>
            <a:r>
              <a:rPr lang="zh-CN" altLang="en-US" b="1" dirty="0"/>
              <a:t>工作區：基本</a:t>
            </a:r>
            <a:endParaRPr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儲存體帳號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Storage Account)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：這是</a:t>
            </a:r>
            <a:r>
              <a:rPr lang="zh-TW" altLang="en-US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存放檔案的地方</a:t>
            </a:r>
            <a:endParaRPr lang="en-US" altLang="zh-TW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可以直接點 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create new 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來建立一個新的。</a:t>
            </a:r>
          </a:p>
          <a:p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金鑰儲存庫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Key vault)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：存放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secret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重要資訊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地方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</a:rPr>
              <a:t>金鑰保存庫用於儲存工作區所需的祕密及其他敏感資訊。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b="1" dirty="0">
                <a:effectLst/>
              </a:rPr>
              <a:t>可建立新的 </a:t>
            </a:r>
            <a:r>
              <a:rPr lang="en-US" altLang="zh-TW" b="1" dirty="0">
                <a:effectLst/>
              </a:rPr>
              <a:t>Azure Key Vault </a:t>
            </a:r>
            <a:r>
              <a:rPr lang="zh-TW" altLang="en-US" b="1" dirty="0">
                <a:effectLst/>
              </a:rPr>
              <a:t>資源，或在訂用帳戶中選取現有的資源。</a:t>
            </a:r>
            <a:endParaRPr lang="en-US" altLang="zh-TW" b="1" dirty="0">
              <a:effectLst/>
            </a:endParaRPr>
          </a:p>
          <a:p>
            <a:pPr lvl="1"/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可以直接點 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create new 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來建立一個新的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Application insight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這個就是所謂的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Application Performance Monitoring(APM)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可以直接點 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create new 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來建立一個新的。</a:t>
            </a:r>
          </a:p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Container </a:t>
            </a:r>
            <a:r>
              <a:rPr lang="en-US" altLang="zh-TW" b="1" dirty="0" err="1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Rigestry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：這是個你註冊的容器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可以先預留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None)</a:t>
            </a:r>
            <a:endParaRPr lang="zh-TW" altLang="en-US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686300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/>
              <a:t>建立</a:t>
            </a:r>
            <a:r>
              <a:rPr lang="en-US" altLang="zh-CN" b="1" dirty="0"/>
              <a:t>W</a:t>
            </a:r>
            <a:r>
              <a:rPr lang="en-US" altLang="zh-TW" b="1" dirty="0"/>
              <a:t>orkspace</a:t>
            </a:r>
            <a:r>
              <a:rPr lang="zh-CN" altLang="en-US" b="1" dirty="0"/>
              <a:t>工作區：基本</a:t>
            </a:r>
            <a:endParaRPr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儲存體帳號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Storage Account)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：這是</a:t>
            </a:r>
            <a:r>
              <a:rPr lang="zh-TW" altLang="en-US" b="1" dirty="0">
                <a:solidFill>
                  <a:srgbClr val="C00000"/>
                </a:solidFill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存放檔案的地方</a:t>
            </a:r>
            <a:endParaRPr lang="en-US" altLang="zh-TW" b="1" dirty="0">
              <a:solidFill>
                <a:srgbClr val="C00000"/>
              </a:solidFill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金鑰儲存庫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Key vault)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：存放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secret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重要資訊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地方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Application insight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Container </a:t>
            </a:r>
            <a:r>
              <a:rPr lang="en-US" altLang="zh-TW" b="1" dirty="0" err="1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Rigestry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：這是個你註冊的容器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7CEC2B2-DE34-48B3-893F-0FD2DB0F8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861048"/>
            <a:ext cx="5400600" cy="29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14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建立</a:t>
            </a:r>
            <a:r>
              <a:rPr lang="en-US" altLang="zh-CN" b="1" dirty="0"/>
              <a:t>W</a:t>
            </a:r>
            <a:r>
              <a:rPr lang="en-US" altLang="zh-TW" b="1" dirty="0"/>
              <a:t>orkspace</a:t>
            </a:r>
            <a:r>
              <a:rPr lang="zh-CN" altLang="en-US" b="1" dirty="0"/>
              <a:t>工作區：</a:t>
            </a:r>
            <a:br>
              <a:rPr lang="en-US" altLang="zh-CN" b="1" dirty="0"/>
            </a:br>
            <a:r>
              <a:rPr lang="en-US" altLang="zh-TW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Identity tab</a:t>
            </a:r>
            <a:endParaRPr lang="zh-TW" altLang="en-US" dirty="0">
              <a:solidFill>
                <a:srgbClr val="FFFF00"/>
              </a:solidFill>
              <a:highlight>
                <a:srgbClr val="800000"/>
              </a:highlight>
            </a:endParaRP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點選上方 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TW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 Identity 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tab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在最下面找到</a:t>
            </a:r>
            <a:r>
              <a:rPr lang="zh-TW" altLang="en-US" b="1" dirty="0">
                <a:effectLst/>
                <a:highlight>
                  <a:srgbClr val="FFFF00"/>
                </a:highlight>
              </a:rPr>
              <a:t>資料影響</a:t>
            </a:r>
            <a:r>
              <a:rPr lang="zh-CN" altLang="en-US" b="1" dirty="0">
                <a:effectLst/>
                <a:highlight>
                  <a:srgbClr val="FFFF00"/>
                </a:highlight>
              </a:rPr>
              <a:t>（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Data Impact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CN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打</a:t>
            </a:r>
            <a:r>
              <a:rPr lang="zh-TW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勾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加密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，才能保護不易被盜取）</a:t>
            </a:r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6595ED0-1D12-482B-B5F3-6D2D6CA8B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39" y="2999028"/>
            <a:ext cx="7961905" cy="2238095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B237A3-08BE-44FB-98A5-9A379651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39" y="5350680"/>
            <a:ext cx="7638095" cy="14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828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/>
              <a:t>準備建立</a:t>
            </a:r>
            <a:r>
              <a:rPr lang="en-US" altLang="zh-CN" b="1" dirty="0"/>
              <a:t>W</a:t>
            </a:r>
            <a:r>
              <a:rPr lang="en-US" altLang="zh-TW" b="1" dirty="0"/>
              <a:t>orkspace</a:t>
            </a:r>
            <a:r>
              <a:rPr lang="zh-CN" altLang="en-US" b="1" dirty="0"/>
              <a:t>工作區：</a:t>
            </a:r>
            <a:br>
              <a:rPr lang="en-US" altLang="zh-CN" b="1" dirty="0"/>
            </a:br>
            <a:r>
              <a:rPr lang="en-US" altLang="zh-CN" sz="31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+mn-lt"/>
                <a:ea typeface="+mn-ea"/>
                <a:cs typeface="+mn-cs"/>
              </a:rPr>
              <a:t>『</a:t>
            </a:r>
            <a:r>
              <a:rPr lang="zh-TW" altLang="en-US" sz="31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+mn-lt"/>
                <a:ea typeface="+mn-ea"/>
                <a:cs typeface="+mn-cs"/>
              </a:rPr>
              <a:t>檢閱 </a:t>
            </a:r>
            <a:r>
              <a:rPr lang="en-US" altLang="zh-TW" sz="31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+mn-lt"/>
                <a:ea typeface="+mn-ea"/>
                <a:cs typeface="+mn-cs"/>
              </a:rPr>
              <a:t>+ </a:t>
            </a:r>
            <a:r>
              <a:rPr lang="zh-TW" altLang="en-US" sz="31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+mn-lt"/>
                <a:ea typeface="+mn-ea"/>
                <a:cs typeface="+mn-cs"/>
              </a:rPr>
              <a:t>建立</a:t>
            </a:r>
            <a:r>
              <a:rPr lang="en-US" altLang="zh-CN" sz="3100" b="1" dirty="0">
                <a:solidFill>
                  <a:srgbClr val="FFFF00"/>
                </a:solidFill>
                <a:effectLst/>
                <a:highlight>
                  <a:srgbClr val="800000"/>
                </a:highlight>
                <a:latin typeface="+mn-lt"/>
                <a:ea typeface="+mn-ea"/>
                <a:cs typeface="+mn-cs"/>
              </a:rPr>
              <a:t>』</a:t>
            </a:r>
            <a:r>
              <a:rPr lang="en-US" altLang="zh-TW" sz="3200" b="1" dirty="0">
                <a:solidFill>
                  <a:schemeClr val="bg1"/>
                </a:solidFill>
                <a:effectLst/>
                <a:highlight>
                  <a:srgbClr val="8000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tab</a:t>
            </a:r>
            <a:endParaRPr lang="zh-TW" altLang="en-US" sz="3100" b="1" dirty="0">
              <a:solidFill>
                <a:schemeClr val="bg1"/>
              </a:solidFill>
              <a:effectLst/>
              <a:highlight>
                <a:srgbClr val="8000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點選上方 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檢閱 </a:t>
            </a:r>
            <a:r>
              <a:rPr lang="en-US" altLang="zh-TW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+ </a:t>
            </a:r>
            <a:r>
              <a:rPr lang="zh-TW" altLang="en-US" b="1" dirty="0">
                <a:solidFill>
                  <a:srgbClr val="FFFF00"/>
                </a:solidFill>
                <a:effectLst/>
                <a:highlight>
                  <a:srgbClr val="800000"/>
                </a:highlight>
              </a:rPr>
              <a:t>建立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tab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然後按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部署正在進行中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marL="457200" lvl="1" indent="0">
              <a:buNone/>
            </a:pPr>
            <a:r>
              <a:rPr lang="en-US" altLang="zh-TW" dirty="0">
                <a:effectLst/>
              </a:rPr>
              <a:t>Deployment is in progress</a:t>
            </a:r>
            <a:r>
              <a:rPr lang="zh-CN" altLang="en-US" dirty="0">
                <a:effectLst/>
              </a:rPr>
              <a:t>）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1187829-46FF-401B-8B44-BA65DE448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141" y="2348880"/>
            <a:ext cx="5523809" cy="417142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87274C5-8EA4-44A8-AEA1-EA30DA87A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" y="4145065"/>
            <a:ext cx="3216449" cy="239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46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C06BA22-7DC9-47B3-9C85-2062B04B5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336" y="1600200"/>
            <a:ext cx="8867328" cy="5105400"/>
          </a:xfrm>
        </p:spPr>
        <p:txBody>
          <a:bodyPr>
            <a:normAutofit lnSpcReduction="10000"/>
          </a:bodyPr>
          <a:lstStyle/>
          <a:p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 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雲端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託管的服務，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我們不太需要去</a:t>
            </a:r>
            <a:r>
              <a:rPr lang="zh-TW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CN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硬體</a:t>
            </a:r>
            <a:r>
              <a:rPr lang="zh-TW" altLang="en-US" sz="36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infrastructure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，可以專注在 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模型的開發</a:t>
            </a: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雲端提供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設備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（會收費）</a:t>
            </a:r>
            <a:endParaRPr lang="zh-TW" altLang="en-US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</a:t>
            </a: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雲端可以寫程式碼：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Python 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Notebook</a:t>
            </a:r>
            <a:r>
              <a:rPr lang="en-US" altLang="zh-CN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36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Tensorflow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、、</a:t>
            </a:r>
            <a:r>
              <a:rPr lang="en-US" altLang="zh-TW" sz="3600" b="1" dirty="0" err="1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PyTorch</a:t>
            </a:r>
            <a:endParaRPr lang="en-US" altLang="zh-TW" sz="36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可以提供</a:t>
            </a:r>
            <a:r>
              <a:rPr lang="zh-TW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多人協作開發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53F23E5-EE14-4D65-B08D-C4B232A2A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AML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提供的雲端服務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44201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DD2172F-A479-431C-9DA7-726766300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/>
              <a:t>前往</a:t>
            </a:r>
            <a:r>
              <a:rPr lang="en-US" altLang="zh-CN" b="1" dirty="0"/>
              <a:t>W</a:t>
            </a:r>
            <a:r>
              <a:rPr lang="en-US" altLang="zh-TW" b="1" dirty="0"/>
              <a:t>orkspace</a:t>
            </a:r>
            <a:r>
              <a:rPr lang="zh-CN" altLang="en-US" b="1" dirty="0"/>
              <a:t>工作區：</a:t>
            </a:r>
            <a:r>
              <a:rPr lang="en-US" altLang="zh-CN" b="1" dirty="0"/>
              <a:t>AML02</a:t>
            </a:r>
            <a:endParaRPr lang="zh-TW" altLang="en-US" sz="3100" b="1" dirty="0">
              <a:solidFill>
                <a:schemeClr val="bg1"/>
              </a:solidFill>
              <a:effectLst/>
              <a:highlight>
                <a:srgbClr val="8000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7EC27A4A-0E13-4C0A-B15F-9F506FC9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7" y="1340768"/>
            <a:ext cx="9144000" cy="5257800"/>
          </a:xfrm>
        </p:spPr>
        <p:txBody>
          <a:bodyPr>
            <a:normAutofit/>
          </a:bodyPr>
          <a:lstStyle/>
          <a:p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最下方，點按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啟動工作室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A34C6AF-0932-4630-B31F-6732A18AC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73" y="1877880"/>
            <a:ext cx="8063880" cy="479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361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4AF5798-D1C7-49AB-9BEB-4B953600E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CF0A4CA-141F-4324-AD22-90385A3AB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5238"/>
          </a:xfrm>
        </p:spPr>
        <p:txBody>
          <a:bodyPr/>
          <a:lstStyle/>
          <a:p>
            <a:pPr algn="ctr"/>
            <a:r>
              <a:rPr lang="zh-CN" altLang="en-US" b="1" dirty="0"/>
              <a:t>進入</a:t>
            </a:r>
            <a:r>
              <a:rPr lang="en-US" altLang="zh-CN" b="1" dirty="0"/>
              <a:t>AML02</a:t>
            </a:r>
            <a:r>
              <a:rPr lang="zh-CN" altLang="en-US" b="1" dirty="0"/>
              <a:t>工作室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AB93FE3-5C87-4178-8EAB-2900C3F2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45469"/>
            <a:ext cx="8686800" cy="543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2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136535" cy="3024336"/>
          </a:xfrm>
        </p:spPr>
        <p:txBody>
          <a:bodyPr>
            <a:normAutofit/>
          </a:bodyPr>
          <a:lstStyle/>
          <a:p>
            <a:r>
              <a:rPr lang="zh-CN" altLang="en-US" sz="8000" b="1" dirty="0"/>
              <a:t>新版</a:t>
            </a:r>
            <a:r>
              <a:rPr lang="en-US" altLang="zh-TW" sz="8000" b="1" dirty="0"/>
              <a:t>AML</a:t>
            </a:r>
            <a:r>
              <a:rPr lang="zh-CN" altLang="en-US" sz="8000" b="1" dirty="0"/>
              <a:t>的架構</a:t>
            </a:r>
            <a:endParaRPr lang="zh-TW" alt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16768015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A36F8CC-788F-4B91-A2F8-7575CAB33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E3A130E-9871-45A0-9E30-FFA0E1B2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/>
              <a:t>新版</a:t>
            </a:r>
            <a:r>
              <a:rPr lang="en-US" altLang="zh-TW" b="1" dirty="0"/>
              <a:t>AML</a:t>
            </a:r>
            <a:r>
              <a:rPr lang="zh-CN" altLang="en-US" b="1" dirty="0"/>
              <a:t>的架構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74C9E44-9EEB-427E-9B6D-F2219A4A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049" y="731837"/>
            <a:ext cx="9207049" cy="597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1609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A36F8CC-788F-4B91-A2F8-7575CAB3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/>
          <a:lstStyle/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 Workspace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工作區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是整個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的核心，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下方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assets 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素材資源區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 </a:t>
            </a: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Environments</a:t>
            </a: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Experiments</a:t>
            </a: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Pipelines</a:t>
            </a: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Datasets</a:t>
            </a: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Models</a:t>
            </a: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Endpoints</a:t>
            </a:r>
            <a:endParaRPr lang="zh-TW" altLang="en-US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E3A130E-9871-45A0-9E30-FFA0E1B2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/>
              <a:t>新版</a:t>
            </a:r>
            <a:r>
              <a:rPr lang="en-US" altLang="zh-TW" b="1" dirty="0"/>
              <a:t>AML</a:t>
            </a:r>
            <a:r>
              <a:rPr lang="zh-CN" altLang="en-US" b="1" dirty="0"/>
              <a:t>的架構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28471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A36F8CC-788F-4B91-A2F8-7575CAB33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257800"/>
          </a:xfrm>
        </p:spPr>
        <p:txBody>
          <a:bodyPr>
            <a:normAutofit lnSpcReduction="10000"/>
          </a:bodyPr>
          <a:lstStyle/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 Workspace</a:t>
            </a:r>
            <a:r>
              <a:rPr lang="zh-CN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工作區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左邊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Managed resources 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是我們用來訓練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模型的資源。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右邊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Datastores 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Compute targets</a:t>
            </a: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是連結的服務，可以連結到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其它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電腦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做訓練。</a:t>
            </a:r>
          </a:p>
          <a:p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上方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Dependencies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Workspace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內包含的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其他的服務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Container Registry (ACR)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Storage account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Application Insights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Key Vault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E3A130E-9871-45A0-9E30-FFA0E1B2C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/>
              <a:t>新版</a:t>
            </a:r>
            <a:r>
              <a:rPr lang="en-US" altLang="zh-TW" b="1" dirty="0"/>
              <a:t>AML</a:t>
            </a:r>
            <a:r>
              <a:rPr lang="zh-CN" altLang="en-US" b="1" dirty="0"/>
              <a:t>的架構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9479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136535" cy="4032448"/>
          </a:xfrm>
        </p:spPr>
        <p:txBody>
          <a:bodyPr>
            <a:normAutofit fontScale="70000" lnSpcReduction="20000"/>
          </a:bodyPr>
          <a:lstStyle/>
          <a:p>
            <a:r>
              <a:rPr lang="zh-CN" altLang="en-US" sz="8000" b="1" dirty="0"/>
              <a:t>建立</a:t>
            </a:r>
            <a:r>
              <a:rPr lang="en-US" altLang="zh-CN" sz="8000" b="1" dirty="0"/>
              <a:t>AML</a:t>
            </a:r>
            <a:r>
              <a:rPr lang="zh-CN" altLang="en-US" sz="8000" b="1" dirty="0"/>
              <a:t>專案工作，必須要懂的</a:t>
            </a:r>
            <a:r>
              <a:rPr lang="en-US" altLang="zh-CN" sz="8000" b="1" dirty="0"/>
              <a:t>5</a:t>
            </a:r>
            <a:r>
              <a:rPr lang="zh-CN" altLang="en-US" sz="8000" b="1" dirty="0"/>
              <a:t>個名詞</a:t>
            </a:r>
            <a:endParaRPr lang="en-US" altLang="zh-CN" sz="8000" b="1" dirty="0"/>
          </a:p>
          <a:p>
            <a:r>
              <a:rPr lang="en-US" altLang="zh-TW" sz="8000" b="1" dirty="0"/>
              <a:t>Workspace, experiment,</a:t>
            </a:r>
          </a:p>
          <a:p>
            <a:r>
              <a:rPr lang="en-US" altLang="zh-TW" sz="8000" b="1" dirty="0"/>
              <a:t>Pipeline, </a:t>
            </a:r>
            <a:r>
              <a:rPr lang="en-US" altLang="zh-TW" sz="8000" b="1" dirty="0" err="1"/>
              <a:t>draft,jobs</a:t>
            </a:r>
            <a:endParaRPr lang="zh-TW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901650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7959"/>
          </a:xfrm>
        </p:spPr>
        <p:txBody>
          <a:bodyPr>
            <a:normAutofit/>
          </a:bodyPr>
          <a:lstStyle/>
          <a:p>
            <a:pPr lvl="1"/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 workspace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在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上新增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compute cluster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上傳訓練資料集到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 data assets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訓練模型任務</a:t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(5)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註冊模型任務</a:t>
            </a:r>
            <a:b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(6)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下載模型任務</a:t>
            </a:r>
            <a:endParaRPr lang="en-US" altLang="zh-TW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257"/>
            <a:ext cx="9144000" cy="111427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的計算流程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26348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7C7E413-EB5C-4269-9C0E-C62A5F31E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EC274B4-8189-4824-8245-FA4FABDE4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 descr="什麼是Azure Machine Learning？ - Azure Machine Learning | Microsoft Learn">
            <a:extLst>
              <a:ext uri="{FF2B5EF4-FFF2-40B4-BE49-F238E27FC236}">
                <a16:creationId xmlns:a16="http://schemas.microsoft.com/office/drawing/2014/main" id="{F774558F-4F4E-4059-8918-ABADAB874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" y="-1035"/>
            <a:ext cx="8673313" cy="470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.imgur.com/RoSkuFL.png">
            <a:extLst>
              <a:ext uri="{FF2B5EF4-FFF2-40B4-BE49-F238E27FC236}">
                <a16:creationId xmlns:a16="http://schemas.microsoft.com/office/drawing/2014/main" id="{C8053993-E091-4DA3-B251-946E66EDA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106" y="4625616"/>
            <a:ext cx="5857788" cy="220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4224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43943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Workspace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（工作空間）</a:t>
            </a:r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是整個機器學習項目的基本環境，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Experiments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（實驗）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是個別的訓練實驗，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Pipeline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（管道）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是組織和管理整個工作流程，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draft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（草稿）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設計</a:t>
            </a:r>
            <a:r>
              <a:rPr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pipeline</a:t>
            </a:r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流程的設計草稿圖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Jobs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（工作）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則是在 </a:t>
            </a:r>
            <a:r>
              <a:rPr lang="en-US" altLang="zh-TW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上實際執行</a:t>
            </a:r>
            <a:r>
              <a:rPr lang="en-US" altLang="zh-CN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submit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的計算任務。</a:t>
            </a:r>
            <a:endParaRPr lang="en-US" altLang="zh-TW" sz="68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257"/>
            <a:ext cx="9144000" cy="1114270"/>
          </a:xfrm>
        </p:spPr>
        <p:txBody>
          <a:bodyPr>
            <a:normAutofit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的專案工作架構名詞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1705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9217024" cy="525658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5800" b="1" dirty="0">
                <a:solidFill>
                  <a:srgbClr val="7030A0"/>
                </a:solidFill>
              </a:rPr>
              <a:t>比較：</a:t>
            </a:r>
            <a:r>
              <a:rPr lang="en-US" altLang="zh-CN" sz="5800" b="1" dirty="0" err="1">
                <a:solidFill>
                  <a:srgbClr val="7030A0"/>
                </a:solidFill>
              </a:rPr>
              <a:t>Azue</a:t>
            </a:r>
            <a:r>
              <a:rPr lang="en-US" altLang="zh-CN" sz="5800" b="1" dirty="0">
                <a:solidFill>
                  <a:srgbClr val="7030A0"/>
                </a:solidFill>
              </a:rPr>
              <a:t> </a:t>
            </a:r>
            <a:r>
              <a:rPr lang="zh-CN" altLang="en-US" sz="5800" b="1" dirty="0">
                <a:solidFill>
                  <a:srgbClr val="7030A0"/>
                </a:solidFill>
              </a:rPr>
              <a:t>與</a:t>
            </a:r>
            <a:r>
              <a:rPr lang="en-US" altLang="zh-CN" sz="5800" b="1" dirty="0">
                <a:solidFill>
                  <a:srgbClr val="7030A0"/>
                </a:solidFill>
              </a:rPr>
              <a:t> Azure ML</a:t>
            </a:r>
          </a:p>
          <a:p>
            <a:pPr algn="l"/>
            <a:endParaRPr lang="en-US" altLang="zh-CN" sz="6600" b="1" dirty="0"/>
          </a:p>
          <a:p>
            <a:pPr algn="l"/>
            <a:r>
              <a:rPr lang="en-US" altLang="zh-CN" sz="6600" b="1" dirty="0"/>
              <a:t>1.</a:t>
            </a:r>
            <a:r>
              <a:rPr lang="en-US" altLang="zh-CN" sz="6600" b="1" dirty="0">
                <a:solidFill>
                  <a:srgbClr val="7030A0"/>
                </a:solidFill>
              </a:rPr>
              <a:t>Azure</a:t>
            </a:r>
            <a:r>
              <a:rPr lang="zh-CN" altLang="en-US" sz="6600" b="1" dirty="0"/>
              <a:t>：微軟雲端服務</a:t>
            </a:r>
            <a:endParaRPr lang="en-US" altLang="zh-CN" sz="6600" b="1" dirty="0"/>
          </a:p>
          <a:p>
            <a:pPr algn="l"/>
            <a:r>
              <a:rPr lang="en-US" altLang="zh-CN" sz="6600" b="1" dirty="0"/>
              <a:t>2.</a:t>
            </a:r>
            <a:r>
              <a:rPr lang="en-US" altLang="zh-TW" sz="6600" b="1" dirty="0">
                <a:solidFill>
                  <a:srgbClr val="7030A0"/>
                </a:solidFill>
              </a:rPr>
              <a:t>Azure </a:t>
            </a:r>
            <a:r>
              <a:rPr lang="en-US" altLang="zh-CN" sz="6600" b="1" dirty="0">
                <a:solidFill>
                  <a:srgbClr val="7030A0"/>
                </a:solidFill>
              </a:rPr>
              <a:t>ML</a:t>
            </a:r>
            <a:r>
              <a:rPr lang="zh-CN" altLang="en-US" sz="6600" b="1" dirty="0"/>
              <a:t>：機器學習平台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94043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43943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先建立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Workspace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工作空間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AML02</a:t>
            </a: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所有資源，例如虛擬機、儲存帳戶、模型註冊表、資料集等，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designer draft(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設計草稿）</a:t>
            </a:r>
            <a:endParaRPr lang="en-US" altLang="zh-CN" sz="4400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AML11-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新版開發測試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再建立草稿專屬的</a:t>
            </a:r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Experiments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實驗）</a:t>
            </a:r>
            <a:endParaRPr lang="en-US" altLang="zh-CN" sz="4400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AML11-tesNewVersion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CN" altLang="en-US" sz="4000" b="1" dirty="0">
                <a:effectLst/>
                <a:highlight>
                  <a:srgbClr val="00FFFF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不可以輸入中文</a:t>
            </a:r>
            <a:endParaRPr lang="en-US" altLang="zh-TW" sz="4000" b="1" dirty="0">
              <a:effectLst/>
              <a:highlight>
                <a:srgbClr val="00FFFF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調整不同參數，測試多個</a:t>
            </a:r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Jobs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（工作）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jobs-01-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決策樹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jobs-02-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邏輯回歸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257"/>
            <a:ext cx="9144000" cy="1114270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個資料集的學習步驟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5848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836712"/>
            <a:ext cx="8496575" cy="5328592"/>
          </a:xfrm>
        </p:spPr>
        <p:txBody>
          <a:bodyPr>
            <a:normAutofit fontScale="55000" lnSpcReduction="20000"/>
          </a:bodyPr>
          <a:lstStyle/>
          <a:p>
            <a:r>
              <a:rPr lang="zh-CN" altLang="en-US" sz="8000" b="1" dirty="0"/>
              <a:t>要做</a:t>
            </a:r>
            <a:r>
              <a:rPr lang="en-US" altLang="zh-TW" sz="8000" b="1" dirty="0"/>
              <a:t>2</a:t>
            </a:r>
            <a:r>
              <a:rPr lang="zh-TW" altLang="en-US" sz="8000" b="1" dirty="0"/>
              <a:t>個資料集</a:t>
            </a:r>
            <a:r>
              <a:rPr lang="zh-CN" altLang="en-US" sz="8000" b="1" dirty="0"/>
              <a:t>的</a:t>
            </a:r>
            <a:r>
              <a:rPr lang="zh-TW" altLang="en-US" sz="8000" b="1" dirty="0"/>
              <a:t>機器學習訓練，</a:t>
            </a:r>
            <a:endParaRPr lang="en-US" altLang="zh-TW" sz="8000" b="1" dirty="0"/>
          </a:p>
          <a:p>
            <a:pPr algn="l"/>
            <a:endParaRPr lang="en-US" altLang="zh-TW" sz="8000" b="1" dirty="0"/>
          </a:p>
          <a:p>
            <a:pPr algn="l"/>
            <a:r>
              <a:rPr lang="zh-TW" altLang="en-US" sz="8000" b="1" dirty="0"/>
              <a:t>請問，</a:t>
            </a:r>
            <a:endParaRPr lang="en-US" altLang="zh-TW" sz="8000" b="1" dirty="0"/>
          </a:p>
          <a:p>
            <a:pPr algn="l"/>
            <a:r>
              <a:rPr lang="zh-TW" altLang="en-US" sz="8000" b="1" dirty="0"/>
              <a:t>我要建立</a:t>
            </a:r>
            <a:r>
              <a:rPr lang="en-US" altLang="zh-TW" sz="8000" b="1" dirty="0"/>
              <a:t>2</a:t>
            </a:r>
            <a:r>
              <a:rPr lang="zh-TW" altLang="en-US" sz="8000" b="1" dirty="0"/>
              <a:t>個</a:t>
            </a:r>
            <a:r>
              <a:rPr lang="en-US" altLang="zh-TW" sz="8000" b="1" dirty="0"/>
              <a:t>Workspace</a:t>
            </a:r>
            <a:r>
              <a:rPr lang="zh-TW" altLang="en-US" sz="8000" b="1" dirty="0"/>
              <a:t>？</a:t>
            </a:r>
            <a:endParaRPr lang="en-US" altLang="zh-TW" sz="8000" b="1" dirty="0"/>
          </a:p>
          <a:p>
            <a:pPr algn="l"/>
            <a:endParaRPr lang="en-US" altLang="zh-TW" sz="8000" b="1" dirty="0"/>
          </a:p>
          <a:p>
            <a:pPr algn="l"/>
            <a:r>
              <a:rPr lang="zh-TW" altLang="en-US" sz="8000" b="1" dirty="0"/>
              <a:t>還是只需要建立</a:t>
            </a:r>
            <a:r>
              <a:rPr lang="en-US" altLang="zh-TW" sz="8000" b="1" dirty="0"/>
              <a:t>1</a:t>
            </a:r>
            <a:r>
              <a:rPr lang="zh-TW" altLang="en-US" sz="8000" b="1" dirty="0"/>
              <a:t>個</a:t>
            </a:r>
            <a:r>
              <a:rPr lang="en-US" altLang="zh-TW" sz="8000" b="1" dirty="0"/>
              <a:t>Workspace</a:t>
            </a:r>
            <a:r>
              <a:rPr lang="zh-TW" altLang="en-US" sz="8000" b="1" dirty="0"/>
              <a:t>，但是建立</a:t>
            </a:r>
            <a:r>
              <a:rPr lang="en-US" altLang="zh-TW" sz="8000" b="1" dirty="0"/>
              <a:t>2</a:t>
            </a:r>
            <a:r>
              <a:rPr lang="zh-TW" altLang="en-US" sz="8000" b="1" dirty="0"/>
              <a:t>個</a:t>
            </a:r>
            <a:r>
              <a:rPr lang="en-US" altLang="zh-TW" sz="8000" b="1" dirty="0"/>
              <a:t>Experiments</a:t>
            </a:r>
            <a:r>
              <a:rPr lang="zh-TW" altLang="en-US" sz="8000" b="1" dirty="0"/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6543719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5043943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找已經存在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Workspace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工作空間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AML02</a:t>
            </a: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所有資源，例如虛擬機、儲存帳戶、模型註冊表、資料集等，</a:t>
            </a:r>
            <a:endParaRPr lang="en-US" altLang="zh-TW" sz="40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再建立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Experiments</a:t>
            </a:r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實驗）</a:t>
            </a:r>
            <a:endParaRPr lang="en-US" altLang="zh-CN" sz="4400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AML12-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房價預測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AML13-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客戶流失預測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調整不同參數，測試多個</a:t>
            </a:r>
            <a:r>
              <a:rPr lang="en-US" altLang="zh-TW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Jobs</a:t>
            </a:r>
            <a:r>
              <a:rPr lang="zh-CN" altLang="en-US" sz="44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（工作）</a:t>
            </a:r>
            <a:r>
              <a:rPr lang="zh-CN" altLang="en-US" sz="44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400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jobs-01-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決策樹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例如：</a:t>
            </a:r>
            <a:r>
              <a:rPr lang="en-US" altLang="zh-CN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jobs-02-</a:t>
            </a:r>
            <a:r>
              <a:rPr lang="zh-CN" altLang="en-US" sz="40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邏輯回歸</a:t>
            </a:r>
            <a:endParaRPr lang="en-US" altLang="zh-CN" sz="40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257"/>
            <a:ext cx="9144000" cy="1114270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個資料集的學習步驟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54003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352559" cy="3816424"/>
          </a:xfrm>
        </p:spPr>
        <p:txBody>
          <a:bodyPr>
            <a:normAutofit/>
          </a:bodyPr>
          <a:lstStyle/>
          <a:p>
            <a:r>
              <a:rPr lang="zh-CN" altLang="en-US" sz="6500" b="1" dirty="0"/>
              <a:t>建立</a:t>
            </a:r>
            <a:r>
              <a:rPr lang="en-US" altLang="zh-CN" sz="6500" b="1" dirty="0"/>
              <a:t>experiment</a:t>
            </a:r>
            <a:r>
              <a:rPr lang="zh-CN" altLang="en-US" sz="6500" b="1" dirty="0"/>
              <a:t>實驗</a:t>
            </a:r>
            <a:endParaRPr lang="en-US" altLang="zh-CN" sz="6500" b="1" dirty="0"/>
          </a:p>
          <a:p>
            <a:r>
              <a:rPr lang="zh-CN" altLang="en-US" sz="6600" b="1" dirty="0"/>
              <a:t>就是專案名稱</a:t>
            </a:r>
            <a:endParaRPr lang="en-US" altLang="zh-CN" sz="6600" b="1" dirty="0"/>
          </a:p>
          <a:p>
            <a:r>
              <a:rPr lang="en-US" altLang="zh-CN" sz="4000" b="1" dirty="0"/>
              <a:t>AML-11-testNewVersion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198179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8352559" cy="3816424"/>
          </a:xfrm>
        </p:spPr>
        <p:txBody>
          <a:bodyPr>
            <a:normAutofit fontScale="92500" lnSpcReduction="20000"/>
          </a:bodyPr>
          <a:lstStyle/>
          <a:p>
            <a:r>
              <a:rPr lang="zh-CN" altLang="en-US" sz="6500" b="1" dirty="0"/>
              <a:t>一個</a:t>
            </a:r>
            <a:r>
              <a:rPr lang="en-US" altLang="zh-CN" sz="6500" b="1" dirty="0"/>
              <a:t>experiment</a:t>
            </a:r>
            <a:r>
              <a:rPr lang="zh-CN" altLang="en-US" sz="6500" b="1" dirty="0"/>
              <a:t>實驗</a:t>
            </a:r>
            <a:endParaRPr lang="en-US" altLang="zh-CN" sz="6500" b="1" dirty="0"/>
          </a:p>
          <a:p>
            <a:r>
              <a:rPr lang="zh-CN" altLang="en-US" sz="6600" b="1" dirty="0"/>
              <a:t>可以有很多不同的</a:t>
            </a:r>
            <a:endParaRPr lang="en-US" altLang="zh-CN" sz="6600" b="1" dirty="0"/>
          </a:p>
          <a:p>
            <a:r>
              <a:rPr lang="zh-CN" altLang="en-US" sz="6600" b="1" dirty="0"/>
              <a:t>設計草稿</a:t>
            </a:r>
            <a:endParaRPr lang="en-US" altLang="zh-CN" sz="6600" b="1" dirty="0"/>
          </a:p>
          <a:p>
            <a:r>
              <a:rPr lang="en-US" altLang="zh-CN" sz="6600" b="1" dirty="0"/>
              <a:t>designer draft</a:t>
            </a:r>
          </a:p>
        </p:txBody>
      </p:sp>
    </p:spTree>
    <p:extLst>
      <p:ext uri="{BB962C8B-B14F-4D97-AF65-F5344CB8AC3E}">
        <p14:creationId xmlns:p14="http://schemas.microsoft.com/office/powerpoint/2010/main" val="33548579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C99D619-2B51-4A57-A905-6A6A2BE2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80" y="1412776"/>
            <a:ext cx="8687707" cy="4525963"/>
          </a:xfrm>
        </p:spPr>
        <p:txBody>
          <a:bodyPr/>
          <a:lstStyle/>
          <a:p>
            <a:r>
              <a:rPr lang="en-US" altLang="zh-CN" dirty="0"/>
              <a:t>+New</a:t>
            </a:r>
            <a:r>
              <a:rPr lang="zh-CN" altLang="en-US" dirty="0"/>
              <a:t>：沒有</a:t>
            </a:r>
            <a:r>
              <a:rPr lang="en-US" altLang="zh-CN" dirty="0" err="1"/>
              <a:t>experimen</a:t>
            </a:r>
            <a:r>
              <a:rPr lang="en-US" altLang="zh-CN" dirty="0">
                <a:sym typeface="Wingdings" panose="05000000000000000000" pitchFamily="2" charset="2"/>
              </a:rPr>
              <a:t> pipeline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6DB9D21-ABF5-4309-8DF0-2D304D9C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68770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建立一個流程圖方式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(pipeline)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的設計草稿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類似舊版的流程圖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4D43F4-60F9-4E44-B22F-25B0170E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51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3527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1412776"/>
            <a:ext cx="9144000" cy="5429200"/>
          </a:xfrm>
        </p:spPr>
        <p:txBody>
          <a:bodyPr>
            <a:normAutofit/>
          </a:bodyPr>
          <a:lstStyle/>
          <a:p>
            <a:pPr lvl="1"/>
            <a:endParaRPr lang="en-US" altLang="zh-TW" sz="3200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pipeline/designer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draft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草稿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AML-11-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新版測試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02D0E57-5D6A-44E2-B6C5-34AEBC6D6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4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689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968ED3C-EBBB-4001-BD7B-3E2A5B5B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994EEB5-9917-45DA-A4BD-0575A42D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79281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pipeline/designer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draft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草稿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AML-11-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新版測試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45DBB0-AC00-4300-BB84-89E57CCF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8" y="1036138"/>
            <a:ext cx="8561563" cy="58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38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6A7529F-D87B-46A5-9003-DE5FBF0B46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4AD5FAD-B4DE-42A6-BDE2-35D22227F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可以查閱：</a:t>
            </a:r>
            <a:br>
              <a:rPr lang="en-US" altLang="zh-CN" b="1" dirty="0"/>
            </a:br>
            <a:r>
              <a:rPr lang="en-US" altLang="zh-CN" b="1" dirty="0"/>
              <a:t>pipeline draft</a:t>
            </a:r>
            <a:r>
              <a:rPr lang="zh-CN" altLang="en-US" b="1" dirty="0"/>
              <a:t>草稿，</a:t>
            </a:r>
            <a:br>
              <a:rPr lang="en-US" altLang="zh-CN" b="1" dirty="0"/>
            </a:br>
            <a:r>
              <a:rPr lang="zh-CN" altLang="en-US" b="1" dirty="0"/>
              <a:t>或</a:t>
            </a:r>
            <a:r>
              <a:rPr lang="en-US" altLang="zh-CN" b="1" dirty="0"/>
              <a:t>pipeline job</a:t>
            </a:r>
            <a:r>
              <a:rPr lang="zh-CN" altLang="en-US" b="1" dirty="0"/>
              <a:t>執行工作</a:t>
            </a:r>
            <a:endParaRPr lang="zh-TW" altLang="en-US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F649DC9-2F3C-448F-9626-199CA93CC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76" y="1611462"/>
            <a:ext cx="6619048" cy="5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1749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136535" cy="3024336"/>
          </a:xfrm>
        </p:spPr>
        <p:txBody>
          <a:bodyPr>
            <a:normAutofit/>
          </a:bodyPr>
          <a:lstStyle/>
          <a:p>
            <a:r>
              <a:rPr lang="zh-CN" altLang="en-US" sz="8000" b="1" dirty="0"/>
              <a:t>讀入一個外部資料集</a:t>
            </a:r>
            <a:r>
              <a:rPr lang="en-US" altLang="zh-CN" sz="8000" b="1" dirty="0"/>
              <a:t>dataset</a:t>
            </a:r>
            <a:endParaRPr lang="zh-TW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387307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088740"/>
            <a:ext cx="8244916" cy="4680520"/>
          </a:xfrm>
        </p:spPr>
        <p:txBody>
          <a:bodyPr>
            <a:normAutofit/>
          </a:bodyPr>
          <a:lstStyle/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使用新版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Azure ML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前，</a:t>
            </a:r>
            <a:endParaRPr lang="en-US" altLang="zh-CN" sz="5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要先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登入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，啟動試用帳號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』</a:t>
            </a:r>
          </a:p>
          <a:p>
            <a:endParaRPr lang="en-US" altLang="zh-CN" sz="54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換言之，商業版</a:t>
            </a:r>
            <a:r>
              <a:rPr lang="en-US" altLang="zh-CN" sz="40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4000" b="1" dirty="0">
                <a:latin typeface="微軟正黑體" pitchFamily="34" charset="-120"/>
                <a:ea typeface="微軟正黑體" pitchFamily="34" charset="-120"/>
              </a:rPr>
              <a:t>是要收錢的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766094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尋找：</a:t>
            </a:r>
            <a:r>
              <a:rPr lang="en-US" altLang="zh-CN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import 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 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拖曵</a:t>
            </a:r>
            <a:r>
              <a:rPr lang="en-US" altLang="zh-CN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import data</a:t>
            </a:r>
            <a:endParaRPr lang="en-US" altLang="zh-CN" b="1" dirty="0">
              <a:solidFill>
                <a:srgbClr val="C00000"/>
              </a:solidFill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讀入一個資料集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b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成人收入資料集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30DACB2-F68A-46F7-9B12-184BFE4CF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28" y="2492896"/>
            <a:ext cx="8295238" cy="3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0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41" y="714400"/>
            <a:ext cx="9144000" cy="54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Double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click『</a:t>
            </a:r>
            <a:r>
              <a:rPr lang="en-US" altLang="zh-CN" b="1" dirty="0" err="1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import</a:t>
            </a:r>
            <a:r>
              <a:rPr lang="en-US" altLang="zh-CN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data』</a:t>
            </a:r>
            <a:endParaRPr lang="en-US" altLang="zh-CN" b="1" dirty="0">
              <a:solidFill>
                <a:srgbClr val="C00000"/>
              </a:solidFill>
              <a:effectLst/>
            </a:endParaRPr>
          </a:p>
          <a:p>
            <a:pPr lvl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Create source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： 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  <a:sym typeface="Wingdings" panose="05000000000000000000" pitchFamily="2" charset="2"/>
              </a:rPr>
              <a:t>URL  via Http</a:t>
            </a:r>
            <a:endParaRPr lang="en-US" altLang="zh-TW" sz="1000" dirty="0">
              <a:effectLst/>
            </a:endParaRPr>
          </a:p>
          <a:p>
            <a:pPr lvl="1">
              <a:spcBef>
                <a:spcPts val="0"/>
              </a:spcBef>
            </a:pP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Data source </a:t>
            </a:r>
            <a:r>
              <a:rPr lang="en-US" altLang="zh-TW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url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：</a:t>
            </a:r>
            <a:r>
              <a:rPr lang="en-US" altLang="zh-TW" sz="1400" dirty="0">
                <a:effectLst/>
                <a:hlinkClick r:id="rId2"/>
              </a:rPr>
              <a:t>https://acupun.site/lecture/predict/example/resource/iris-chi.csv</a:t>
            </a:r>
            <a:endParaRPr lang="en-US" altLang="zh-TW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1100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importData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外部資料集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938DD2C-70A0-4E92-9279-3DD788077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880"/>
            <a:ext cx="9001000" cy="52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606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『submit』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結果：發生錯誤</a:t>
            </a:r>
            <a:endParaRPr lang="en-US" altLang="zh-CN" b="1" dirty="0">
              <a:effectLst/>
            </a:endParaRP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 errors detected</a:t>
            </a:r>
          </a:p>
          <a:p>
            <a:pPr lvl="1"/>
            <a:r>
              <a:rPr lang="en-US" altLang="zh-TW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Select compute target in settings panel.</a:t>
            </a: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要在設定</a:t>
            </a:r>
            <a:r>
              <a:rPr lang="en-US" altLang="zh-CN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settings</a:t>
            </a:r>
            <a:r>
              <a:rPr lang="zh-CN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去選擇</a:t>
            </a:r>
            <a:r>
              <a:rPr lang="en-US" altLang="zh-CN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計算目標</a:t>
            </a:r>
            <a:r>
              <a:rPr lang="en-US" altLang="zh-CN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en-US" altLang="zh-TW" sz="2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Submit(Run)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，瀏覽結果資料集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667697C-B6F4-4671-8292-6CA3D2FC91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9" y="3989784"/>
            <a:ext cx="9144000" cy="25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364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1736812"/>
            <a:ext cx="8136535" cy="338437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7100" b="1" dirty="0"/>
              <a:t>執行專案</a:t>
            </a:r>
            <a:endParaRPr lang="en-US" altLang="zh-CN" sz="7100" b="1" dirty="0"/>
          </a:p>
          <a:p>
            <a:r>
              <a:rPr lang="en-US" altLang="zh-CN" sz="7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Submit(Run)</a:t>
            </a:r>
          </a:p>
          <a:p>
            <a:r>
              <a:rPr lang="zh-CN" altLang="en-US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出現錯誤</a:t>
            </a:r>
            <a:endParaRPr lang="zh-TW" altLang="en-US" sz="5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1186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692015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點選右上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『settings』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（或是快按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TW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Select compute target in settings panel</a:t>
            </a:r>
            <a:endParaRPr lang="en-US" altLang="zh-CN" b="1" dirty="0">
              <a:effectLst/>
            </a:endParaRP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選擇</a:t>
            </a:r>
            <a:r>
              <a:rPr lang="en-US" altLang="zh-TW" b="1" dirty="0">
                <a:effectLst/>
              </a:rPr>
              <a:t>Select compute type </a:t>
            </a:r>
            <a:r>
              <a:rPr lang="zh-CN" altLang="en-US" b="1" dirty="0">
                <a:effectLst/>
              </a:rPr>
              <a:t>：</a:t>
            </a:r>
            <a:r>
              <a:rPr lang="en-US" altLang="zh-CN" b="1" dirty="0">
                <a:solidFill>
                  <a:srgbClr val="C00000"/>
                </a:solidFill>
                <a:effectLst/>
              </a:rPr>
              <a:t>compute instance</a:t>
            </a:r>
            <a:endParaRPr lang="en-US" altLang="zh-TW" sz="2800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339" y="0"/>
            <a:ext cx="8823811" cy="980728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Submit(Run)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，瀏覽結果資料集，出現錯誤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78717AD-E3C8-4E63-9D8F-43F07AB34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" y="2881978"/>
            <a:ext cx="9144000" cy="379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005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136535" cy="3960440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8000" b="1" dirty="0"/>
              <a:t>需要先設定</a:t>
            </a:r>
            <a:endParaRPr lang="en-US" altLang="zh-CN" sz="8000" b="1" dirty="0"/>
          </a:p>
          <a:p>
            <a:r>
              <a:rPr lang="zh-CN" altLang="en-US" sz="8000" b="1" dirty="0"/>
              <a:t>執行程式的虛擬主機</a:t>
            </a:r>
            <a:endParaRPr lang="en-US" altLang="zh-CN" sz="8000" b="1" dirty="0"/>
          </a:p>
          <a:p>
            <a:r>
              <a:rPr lang="en-US" altLang="zh-CN" sz="7100" b="1" dirty="0">
                <a:solidFill>
                  <a:srgbClr val="C00000"/>
                </a:solidFill>
              </a:rPr>
              <a:t>VM</a:t>
            </a:r>
            <a:r>
              <a:rPr lang="zh-CN" altLang="en-US" sz="7100" b="1" dirty="0">
                <a:solidFill>
                  <a:srgbClr val="C00000"/>
                </a:solidFill>
              </a:rPr>
              <a:t>的大小，位置，</a:t>
            </a:r>
            <a:r>
              <a:rPr lang="en-US" altLang="zh-CN" sz="7100" b="1" dirty="0">
                <a:solidFill>
                  <a:srgbClr val="C00000"/>
                </a:solidFill>
              </a:rPr>
              <a:t>GPU/CPU</a:t>
            </a:r>
            <a:endParaRPr lang="zh-TW" altLang="en-US" sz="71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7208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8EE978B-4085-43BD-A025-1E6C000CC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20039"/>
            <a:ext cx="8229600" cy="6226590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設定計算的硬體虛擬主機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的參數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5712903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7959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Compute name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：你的運算資料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最好是和專案有關、能辨識出來的名稱。</a:t>
            </a:r>
          </a:p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Location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：你的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VM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要開在哪裡的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機房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一般你的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workspace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開在哪裡，就選哪裡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Asia East</a:t>
            </a:r>
            <a:endParaRPr lang="zh-TW" altLang="en-US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 machine type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CPU 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的設備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機器學習，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en-US" altLang="zh-CN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CPU</a:t>
            </a:r>
            <a:r>
              <a:rPr lang="zh-CN" altLang="en-US" b="1" dirty="0">
                <a:solidFill>
                  <a:srgbClr val="C0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即可</a:t>
            </a:r>
            <a:endParaRPr lang="en-US" altLang="zh-CN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深度學習</a:t>
            </a:r>
            <a:r>
              <a:rPr lang="en-US" altLang="zh-CN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deep learning)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用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的設備</a:t>
            </a:r>
          </a:p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Virtual machine size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 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VM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的大小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（設定多少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核心或多少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RAM)</a:t>
            </a:r>
          </a:p>
          <a:p>
            <a:r>
              <a:rPr lang="en-US" altLang="zh-TW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Select from all options 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一般來說效能愈好的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VM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，價格就愈高。</a:t>
            </a:r>
            <a:endParaRPr lang="en-US" altLang="zh-CN" b="1" dirty="0">
              <a:solidFill>
                <a:srgbClr val="C0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256"/>
            <a:ext cx="9144000" cy="1299527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設定計算的硬體虛擬主機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的參數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主要設定主機有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GPU/CPU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放置位置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主機名稱</a:t>
            </a:r>
            <a:endParaRPr lang="zh-TW" altLang="en-US" sz="3600" b="1" dirty="0">
              <a:solidFill>
                <a:srgbClr val="C0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271995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7959"/>
          </a:xfrm>
        </p:spPr>
        <p:txBody>
          <a:bodyPr>
            <a:normAutofit/>
          </a:bodyPr>
          <a:lstStyle/>
          <a:p>
            <a:pPr lvl="1"/>
            <a:r>
              <a:rPr lang="zh-CN" altLang="en-US" sz="28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訊息：</a:t>
            </a:r>
            <a:r>
              <a:rPr lang="en-US" altLang="zh-CN" sz="2800" b="1" dirty="0" err="1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myVM</a:t>
            </a:r>
            <a:r>
              <a:rPr lang="en-US" altLang="zh-CN" sz="28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creating</a:t>
            </a:r>
            <a:endParaRPr lang="en-US" altLang="zh-TW" sz="2800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257"/>
            <a:ext cx="9144000" cy="724942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設定計算的硬體虛擬主機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的參數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主要設定主機有</a:t>
            </a:r>
            <a:r>
              <a:rPr lang="en-US" altLang="zh-CN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GPU/CPU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放置位置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6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主機名稱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7E48BC-7BD6-4E19-9CF7-4C877171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0669"/>
            <a:ext cx="6048672" cy="46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441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83568" y="1196752"/>
            <a:ext cx="8136535" cy="3024336"/>
          </a:xfrm>
        </p:spPr>
        <p:txBody>
          <a:bodyPr>
            <a:normAutofit/>
          </a:bodyPr>
          <a:lstStyle/>
          <a:p>
            <a:r>
              <a:rPr lang="zh-CN" altLang="en-US" sz="8000" b="1" dirty="0"/>
              <a:t>再度執行專案</a:t>
            </a:r>
            <a:endParaRPr lang="en-US" altLang="zh-CN" sz="8000" b="1" dirty="0"/>
          </a:p>
          <a:p>
            <a:r>
              <a:rPr lang="en-US" altLang="zh-CN" sz="8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Submit(Run)</a:t>
            </a:r>
            <a:endParaRPr lang="zh-TW" alt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296531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88C4AD8-77BC-40DA-AFBE-F2E74FF4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en-US" altLang="zh-TW" sz="4400" b="1" dirty="0">
                <a:latin typeface="微軟正黑體" pitchFamily="34" charset="-120"/>
                <a:ea typeface="微軟正黑體" pitchFamily="34" charset="-120"/>
              </a:rPr>
              <a:t>Azure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雲端服務</a:t>
            </a:r>
            <a:b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可以試用</a:t>
            </a:r>
            <a:r>
              <a:rPr lang="en-US" altLang="zh-CN" sz="44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4400" b="1" dirty="0">
                <a:latin typeface="微軟正黑體" pitchFamily="34" charset="-120"/>
                <a:ea typeface="微軟正黑體" pitchFamily="34" charset="-120"/>
              </a:rPr>
              <a:t>年</a:t>
            </a:r>
            <a:endParaRPr lang="zh-TW" altLang="en-US" sz="4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0F159FC-2809-4694-B908-DDF057AC4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0808"/>
            <a:ext cx="7859216" cy="504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61557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7959"/>
          </a:xfrm>
        </p:spPr>
        <p:txBody>
          <a:bodyPr>
            <a:normAutofit/>
          </a:bodyPr>
          <a:lstStyle/>
          <a:p>
            <a:pPr lvl="1"/>
            <a:r>
              <a:rPr lang="zh-CN" altLang="en-US" sz="28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訊息：</a:t>
            </a:r>
            <a:r>
              <a:rPr lang="en-US" altLang="zh-CN" sz="2800" b="1" dirty="0" err="1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myVM</a:t>
            </a:r>
            <a:r>
              <a:rPr lang="en-US" altLang="zh-CN" sz="28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creating</a:t>
            </a:r>
            <a:endParaRPr lang="en-US" altLang="zh-TW" sz="2800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5257"/>
            <a:ext cx="9144000" cy="111427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虛擬主機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VM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顯示</a:t>
            </a:r>
            <a: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creating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就表示已經建立虛擬主機了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7E48BC-7BD6-4E19-9CF7-4C8771719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2200669"/>
            <a:ext cx="6048672" cy="4657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46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560" y="1736812"/>
            <a:ext cx="8136535" cy="3384376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7100" b="1" dirty="0"/>
              <a:t>執行專案</a:t>
            </a:r>
            <a:endParaRPr lang="en-US" altLang="zh-CN" sz="7100" b="1" dirty="0"/>
          </a:p>
          <a:p>
            <a:r>
              <a:rPr lang="en-US" altLang="zh-CN" sz="7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Submit(Run)</a:t>
            </a:r>
          </a:p>
          <a:p>
            <a:r>
              <a:rPr lang="zh-CN" altLang="en-US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出現錯誤</a:t>
            </a:r>
            <a:endParaRPr lang="en-US" altLang="zh-CN" sz="5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需要</a:t>
            </a:r>
            <a:r>
              <a:rPr lang="en-US" altLang="zh-CN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  <a:r>
              <a:rPr lang="zh-CN" altLang="en-US" sz="5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lang="zh-TW" altLang="en-US" sz="5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5809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187959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錯誤的命名：不可以用中文名稱</a:t>
            </a:r>
            <a:endParaRPr lang="en-US" altLang="zh-TW" sz="3200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52536" y="103228"/>
            <a:ext cx="9144000" cy="111427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目前還沒有建立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所以需要建立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E1AD5F2-C155-4971-B8BD-2CD1055D1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5" y="2204864"/>
            <a:ext cx="8386013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61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24FDDA3-D778-46B3-9DB8-DFD8B1812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r>
              <a:rPr lang="en-US" altLang="zh-CN" dirty="0">
                <a:highlight>
                  <a:srgbClr val="FFFF00"/>
                </a:highlight>
              </a:rPr>
              <a:t>New experiment name: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AML-11-testNewVersion</a:t>
            </a:r>
          </a:p>
          <a:p>
            <a:r>
              <a:rPr lang="en-US" altLang="zh-TW" dirty="0">
                <a:highlight>
                  <a:srgbClr val="FFFF00"/>
                </a:highlight>
              </a:rPr>
              <a:t>Jobs name:</a:t>
            </a:r>
          </a:p>
          <a:p>
            <a:pPr lvl="1"/>
            <a:r>
              <a:rPr lang="en-US" altLang="zh-TW" dirty="0">
                <a:solidFill>
                  <a:srgbClr val="C00000"/>
                </a:solidFill>
              </a:rPr>
              <a:t>Job-</a:t>
            </a:r>
            <a:r>
              <a:rPr lang="en-US" altLang="zh-CN" dirty="0">
                <a:solidFill>
                  <a:srgbClr val="C00000"/>
                </a:solidFill>
              </a:rPr>
              <a:t>01-</a:t>
            </a:r>
            <a:r>
              <a:rPr lang="zh-CN" altLang="en-US" dirty="0">
                <a:solidFill>
                  <a:srgbClr val="C00000"/>
                </a:solidFill>
              </a:rPr>
              <a:t>看資料集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E1D9AA5-6B51-4198-BC74-97AC64E8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建立新的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lang="zh-TW" altLang="en-US" sz="4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08C648D-CA9A-4962-B9B2-CA3BEAF25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008" y="1600200"/>
            <a:ext cx="4323809" cy="4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9797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49416D43-9A66-4450-A408-20F9BAEF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Submit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4542616-EFB3-4006-83A2-A51E8860B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9305"/>
            <a:ext cx="9144000" cy="3558012"/>
          </a:xfrm>
          <a:prstGeom prst="rect">
            <a:avLst/>
          </a:prstGeom>
        </p:spPr>
      </p:pic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AEC916C6-C884-405F-AE7B-4A713A437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19902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02D8F01-D961-48FE-8AE3-B2C77EEAA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400F7A-606F-4753-9281-9D13CD8ED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5792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若要看原始資料集，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不可以在</a:t>
            </a:r>
            <a:r>
              <a:rPr lang="en-US" altLang="zh-CN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pipeline/designer(</a:t>
            </a:r>
            <a:r>
              <a:rPr lang="en-US" altLang="zh-TW" sz="3100" dirty="0">
                <a:solidFill>
                  <a:srgbClr val="C00000"/>
                </a:solidFill>
              </a:rPr>
              <a:t>AML-11-</a:t>
            </a:r>
            <a:r>
              <a:rPr lang="zh-CN" altLang="en-US" sz="3100" dirty="0">
                <a:solidFill>
                  <a:srgbClr val="C00000"/>
                </a:solidFill>
              </a:rPr>
              <a:t>新版測試</a:t>
            </a:r>
            <a:r>
              <a:rPr lang="en-US" altLang="zh-CN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br>
              <a:rPr lang="en-US" altLang="zh-CN" sz="31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必須在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jobs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3600" dirty="0">
                <a:solidFill>
                  <a:srgbClr val="C00000"/>
                </a:solidFill>
              </a:rPr>
              <a:t>Job-</a:t>
            </a:r>
            <a:r>
              <a:rPr lang="en-US" altLang="zh-CN" sz="3600" dirty="0">
                <a:solidFill>
                  <a:srgbClr val="C00000"/>
                </a:solidFill>
              </a:rPr>
              <a:t>01-</a:t>
            </a:r>
            <a:r>
              <a:rPr lang="zh-CN" altLang="en-US" sz="3600" dirty="0">
                <a:solidFill>
                  <a:srgbClr val="C00000"/>
                </a:solidFill>
              </a:rPr>
              <a:t>看資料集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FAC8B3B-7FBA-42D2-B718-0F3459AEA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1675"/>
            <a:ext cx="4139952" cy="274879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AD0959F-CA01-479C-BD2D-85310E29E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654" y="3684167"/>
            <a:ext cx="7231316" cy="31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52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02D8F01-D961-48FE-8AE3-B2C77EEAA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F7400F7A-606F-4753-9281-9D13CD8ED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看原始資料集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滑鼠右鍵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preview data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3261C4-F979-4A27-926D-76E9854B30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406" y="1570217"/>
            <a:ext cx="4588367" cy="566593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B4AA8A88-BA16-42B2-9C5F-04C01E21D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570217"/>
            <a:ext cx="3342857" cy="25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4211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94712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6600" b="1" dirty="0"/>
              <a:t>Split</a:t>
            </a:r>
            <a:r>
              <a:rPr lang="zh-CN" altLang="en-US" sz="6600" b="1" dirty="0"/>
              <a:t>把資料分割成</a:t>
            </a:r>
            <a:endParaRPr lang="en-US" altLang="zh-CN" sz="6600" b="1" dirty="0"/>
          </a:p>
          <a:p>
            <a:r>
              <a:rPr lang="en-US" altLang="zh-CN" sz="6600" b="1" dirty="0"/>
              <a:t>T</a:t>
            </a:r>
            <a:r>
              <a:rPr lang="en-US" altLang="zh-TW" sz="6600" b="1" dirty="0"/>
              <a:t>rain</a:t>
            </a:r>
            <a:r>
              <a:rPr lang="zh-CN" altLang="en-US" sz="6600" b="1" dirty="0"/>
              <a:t>，</a:t>
            </a:r>
            <a:r>
              <a:rPr lang="en-US" altLang="zh-TW" sz="6600" b="1" dirty="0"/>
              <a:t>test</a:t>
            </a:r>
          </a:p>
          <a:p>
            <a:r>
              <a:rPr lang="en-US" altLang="zh-TW" sz="6600" b="1" dirty="0"/>
              <a:t>(0.7)</a:t>
            </a:r>
            <a:r>
              <a:rPr lang="zh-CN" altLang="en-US" sz="6600" b="1" dirty="0"/>
              <a:t>，</a:t>
            </a:r>
            <a:r>
              <a:rPr lang="en-US" altLang="zh-CN" sz="6600" b="1" dirty="0"/>
              <a:t>(0.3)</a:t>
            </a:r>
          </a:p>
          <a:p>
            <a:r>
              <a:rPr lang="en-US" altLang="zh-CN" sz="6600" dirty="0"/>
              <a:t>split Data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40435163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r>
              <a:rPr lang="en-US" altLang="zh-CN" sz="4800" b="1" dirty="0"/>
              <a:t>Split</a:t>
            </a:r>
            <a:r>
              <a:rPr lang="zh-CN" altLang="en-US" sz="4800" b="1" dirty="0"/>
              <a:t>把資料分割成</a:t>
            </a:r>
            <a:br>
              <a:rPr lang="en-US" altLang="zh-CN" sz="4800" b="1" dirty="0"/>
            </a:br>
            <a:r>
              <a:rPr lang="en-US" altLang="zh-CN" sz="4800" b="1" dirty="0"/>
              <a:t>T</a:t>
            </a:r>
            <a:r>
              <a:rPr lang="en-US" altLang="zh-TW" sz="4800" b="1" dirty="0"/>
              <a:t>rain</a:t>
            </a:r>
            <a:r>
              <a:rPr lang="zh-CN" altLang="en-US" sz="4800" b="1" dirty="0"/>
              <a:t>，</a:t>
            </a:r>
            <a:r>
              <a:rPr lang="en-US" altLang="zh-TW" sz="4800" b="1" dirty="0"/>
              <a:t>test (0.7)</a:t>
            </a:r>
            <a:r>
              <a:rPr lang="zh-CN" altLang="en-US" sz="4800" b="1" dirty="0"/>
              <a:t>，</a:t>
            </a:r>
            <a:r>
              <a:rPr lang="en-US" altLang="zh-CN" sz="4800" b="1" dirty="0"/>
              <a:t>(0.3)</a:t>
            </a:r>
            <a:endParaRPr lang="en-US" altLang="zh-TW" sz="4800" b="1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查詢：</a:t>
            </a:r>
            <a:r>
              <a:rPr lang="en-US" altLang="zh-CN" dirty="0"/>
              <a:t>split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dirty="0"/>
              <a:t>split Data</a:t>
            </a:r>
            <a:r>
              <a:rPr lang="en-US" altLang="zh-CN" dirty="0">
                <a:sym typeface="Wingdings" panose="05000000000000000000" pitchFamily="2" charset="2"/>
              </a:rPr>
              <a:t>0.7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8F209CF6-9F4E-4DA6-A604-2888C5DBCC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266" y="2067505"/>
            <a:ext cx="8457143" cy="4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1121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5800" b="1" dirty="0"/>
              <a:t>多元分類：決策森林模型</a:t>
            </a:r>
            <a:endParaRPr lang="en-US" altLang="zh-CN" sz="5800" b="1" dirty="0"/>
          </a:p>
          <a:p>
            <a:r>
              <a:rPr lang="en-US" altLang="zh-CN" sz="4300" b="1" dirty="0"/>
              <a:t>multiple class Decision Tree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1787396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F83336F-BCC4-44EA-91FF-BC1D349B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05400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4800" b="1" dirty="0"/>
              <a:t>1.</a:t>
            </a:r>
            <a:r>
              <a:rPr lang="en-US" altLang="zh-CN" sz="4800" b="1" dirty="0">
                <a:solidFill>
                  <a:srgbClr val="7030A0"/>
                </a:solidFill>
              </a:rPr>
              <a:t>Azure</a:t>
            </a:r>
            <a:r>
              <a:rPr lang="zh-CN" altLang="en-US" sz="4800" b="1" dirty="0">
                <a:solidFill>
                  <a:srgbClr val="7030A0"/>
                </a:solidFill>
              </a:rPr>
              <a:t>：微軟雲端服務</a:t>
            </a:r>
            <a:endParaRPr lang="en-US" altLang="zh-CN" sz="4800" b="1" dirty="0">
              <a:solidFill>
                <a:srgbClr val="7030A0"/>
              </a:solidFill>
            </a:endParaRPr>
          </a:p>
          <a:p>
            <a:pPr lvl="1"/>
            <a:r>
              <a:rPr lang="zh-CN" altLang="en-US" sz="4400" b="1" dirty="0"/>
              <a:t>提供</a:t>
            </a:r>
            <a:r>
              <a:rPr lang="en-US" altLang="zh-CN" sz="4400" b="1" dirty="0"/>
              <a:t>20</a:t>
            </a:r>
            <a:r>
              <a:rPr lang="zh-CN" altLang="en-US" sz="4400" b="1" dirty="0"/>
              <a:t>多種雲端服務</a:t>
            </a:r>
            <a:endParaRPr lang="en-US" altLang="zh-CN" sz="4400" b="1" dirty="0"/>
          </a:p>
          <a:p>
            <a:pPr lvl="1"/>
            <a:r>
              <a:rPr lang="zh-CN" altLang="en-US" sz="4400" b="1" dirty="0"/>
              <a:t>包括：架站，提供</a:t>
            </a:r>
            <a:r>
              <a:rPr lang="en-US" altLang="zh-CN" sz="4400" b="1" dirty="0"/>
              <a:t>SQL</a:t>
            </a:r>
            <a:r>
              <a:rPr lang="zh-CN" altLang="en-US" sz="4400" b="1" dirty="0"/>
              <a:t>資料庫，</a:t>
            </a:r>
            <a:r>
              <a:rPr lang="en-US" altLang="zh-CN" sz="4400" b="1" dirty="0"/>
              <a:t>VM</a:t>
            </a:r>
            <a:r>
              <a:rPr lang="zh-CN" altLang="en-US" sz="4400" b="1" dirty="0"/>
              <a:t>虛擬主機</a:t>
            </a:r>
            <a:r>
              <a:rPr lang="en-US" altLang="zh-CN" sz="4400" b="1" dirty="0"/>
              <a:t>…..</a:t>
            </a:r>
          </a:p>
          <a:p>
            <a:pPr lvl="1"/>
            <a:r>
              <a:rPr lang="zh-CN" altLang="en-US" sz="4400" b="1" dirty="0">
                <a:solidFill>
                  <a:srgbClr val="C00000"/>
                </a:solidFill>
              </a:rPr>
              <a:t>免費試用</a:t>
            </a:r>
            <a:r>
              <a:rPr lang="en-US" altLang="zh-CN" sz="4400" b="1" dirty="0">
                <a:solidFill>
                  <a:srgbClr val="C00000"/>
                </a:solidFill>
              </a:rPr>
              <a:t>1</a:t>
            </a:r>
            <a:r>
              <a:rPr lang="zh-CN" altLang="en-US" sz="4400" b="1" dirty="0">
                <a:solidFill>
                  <a:srgbClr val="C00000"/>
                </a:solidFill>
              </a:rPr>
              <a:t>年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r>
              <a:rPr lang="en-US" altLang="zh-CN" sz="4800" b="1" dirty="0"/>
              <a:t>2.</a:t>
            </a:r>
            <a:r>
              <a:rPr lang="en-US" altLang="zh-TW" sz="4800" b="1" dirty="0">
                <a:solidFill>
                  <a:srgbClr val="7030A0"/>
                </a:solidFill>
              </a:rPr>
              <a:t>Azure </a:t>
            </a:r>
            <a:r>
              <a:rPr lang="en-US" altLang="zh-CN" sz="4800" b="1" dirty="0">
                <a:solidFill>
                  <a:srgbClr val="7030A0"/>
                </a:solidFill>
              </a:rPr>
              <a:t>ML</a:t>
            </a:r>
            <a:r>
              <a:rPr lang="zh-CN" altLang="en-US" sz="4800" b="1" dirty="0">
                <a:solidFill>
                  <a:srgbClr val="7030A0"/>
                </a:solidFill>
              </a:rPr>
              <a:t>：機器學習平台</a:t>
            </a:r>
            <a:endParaRPr lang="en-US" altLang="zh-CN" sz="4800" b="1" dirty="0">
              <a:solidFill>
                <a:srgbClr val="7030A0"/>
              </a:solidFill>
            </a:endParaRPr>
          </a:p>
          <a:p>
            <a:pPr lvl="1"/>
            <a:r>
              <a:rPr lang="zh-CN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提供做機器學習的平台</a:t>
            </a:r>
            <a:endParaRPr lang="zh-TW" altLang="en-US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050790E-FD03-48DA-9A27-0F94BB389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比較：</a:t>
            </a:r>
            <a:r>
              <a:rPr lang="en-US" altLang="zh-CN" sz="5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Azue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Azure ML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8691424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使用數學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model: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多元分類：決策森林模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multiple class Decision Tree</a:t>
            </a:r>
            <a:br>
              <a:rPr lang="en-US" altLang="zh-TW" b="1" dirty="0"/>
            </a:b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D9F7188-0CBB-4554-B5C2-CEB501EE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72816"/>
            <a:ext cx="8171428" cy="4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71872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訓練</a:t>
            </a:r>
            <a:r>
              <a:rPr lang="en-US" altLang="zh-CN" sz="6600" b="1" dirty="0"/>
              <a:t>model</a:t>
            </a:r>
          </a:p>
          <a:p>
            <a:r>
              <a:rPr lang="en-US" altLang="zh-CN" sz="5800" b="1" dirty="0"/>
              <a:t>Train model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22165416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709FBE-FF52-4402-8E9A-90104256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05E1D6-5196-47AB-B133-0ACBCA57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/>
              <a:t>訓練</a:t>
            </a:r>
            <a:r>
              <a:rPr lang="en-US" altLang="zh-CN" sz="4400" b="1" dirty="0"/>
              <a:t>model</a:t>
            </a:r>
            <a:r>
              <a:rPr lang="zh-CN" altLang="en-US" sz="4400" b="1" dirty="0"/>
              <a:t>，</a:t>
            </a:r>
            <a:r>
              <a:rPr lang="en-US" altLang="zh-CN" b="1" dirty="0"/>
              <a:t>Train model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9B9EE23-F028-4B60-9F40-E4EB8A0A5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29" y="1600200"/>
            <a:ext cx="9028571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840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6000" b="1" dirty="0"/>
              <a:t>是哪個欄位？</a:t>
            </a:r>
            <a:endParaRPr lang="en-US" altLang="zh-CN" sz="6000" b="1" dirty="0"/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409129754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145016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欄位：</a:t>
            </a:r>
            <a:r>
              <a:rPr lang="zh-CN" altLang="en-US" sz="36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品種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A1899784-55C6-40A9-9D0B-30497E051E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5896" y="3068960"/>
            <a:ext cx="5400600" cy="4024293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22D2A199-A4F5-438C-853A-5FA3D533D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" y="1126918"/>
            <a:ext cx="8632809" cy="230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13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401912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讓模型學習，並且計算</a:t>
            </a:r>
            <a:r>
              <a:rPr lang="en-US" altLang="zh-CN" sz="6600" b="1" dirty="0" err="1"/>
              <a:t>loss,accuracy</a:t>
            </a:r>
            <a:r>
              <a:rPr lang="en-US" altLang="zh-CN" sz="6600" b="1" dirty="0"/>
              <a:t>:</a:t>
            </a:r>
          </a:p>
          <a:p>
            <a:r>
              <a:rPr lang="en-US" altLang="zh-CN" sz="4800" b="1" dirty="0"/>
              <a:t>score model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347478362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AE6AC32-A5A8-4322-86C6-583A30FEA1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149F5B2-C916-49E0-8D0D-7BA0B7F58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讓模型學習，並且計算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loss,accuracy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 model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2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個連線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A63BF1C-9BC1-4A10-8E24-3D2AA1E7D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1633166"/>
            <a:ext cx="9000000" cy="48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566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371056"/>
          </a:xfrm>
        </p:spPr>
        <p:txBody>
          <a:bodyPr>
            <a:normAutofit lnSpcReduction="10000"/>
          </a:bodyPr>
          <a:lstStyle/>
          <a:p>
            <a:r>
              <a:rPr lang="zh-CN" altLang="en-US" sz="6600" b="1" dirty="0"/>
              <a:t>評估模型成效</a:t>
            </a:r>
            <a:endParaRPr lang="en-US" altLang="zh-CN" sz="6600" b="1" dirty="0"/>
          </a:p>
          <a:p>
            <a:r>
              <a:rPr lang="zh-CN" altLang="en-US" sz="6600" b="1" dirty="0"/>
              <a:t>準確率</a:t>
            </a:r>
            <a:endParaRPr lang="en-US" altLang="zh-CN" sz="6600" b="1" dirty="0"/>
          </a:p>
          <a:p>
            <a:r>
              <a:rPr lang="en-US" altLang="zh-CN" sz="5400" b="1" dirty="0"/>
              <a:t>Evaluate model</a:t>
            </a:r>
            <a:endParaRPr lang="en-US" altLang="zh-TW" sz="6600" b="1" dirty="0"/>
          </a:p>
        </p:txBody>
      </p:sp>
    </p:spTree>
    <p:extLst>
      <p:ext uri="{BB962C8B-B14F-4D97-AF65-F5344CB8AC3E}">
        <p14:creationId xmlns:p14="http://schemas.microsoft.com/office/powerpoint/2010/main" val="141012490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9DE8DF72-2BE0-4492-B5E1-380FF58F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6227015-73D8-4D50-9839-9520D5F32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評估模型成效準確率：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evaluate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3C43F4B-FE62-4F8B-A0E4-23DBA7B47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19465"/>
            <a:ext cx="8657143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14336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862680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submit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preview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67" y="979595"/>
            <a:ext cx="8229600" cy="4525963"/>
          </a:xfrm>
        </p:spPr>
        <p:txBody>
          <a:bodyPr/>
          <a:lstStyle/>
          <a:p>
            <a:r>
              <a:rPr lang="en-US" altLang="zh-TW" dirty="0"/>
              <a:t>submit</a:t>
            </a:r>
            <a:r>
              <a:rPr lang="zh-CN" altLang="en-US" dirty="0"/>
              <a:t>：</a:t>
            </a:r>
            <a:r>
              <a:rPr lang="en-US" altLang="zh-CN" dirty="0"/>
              <a:t>job</a:t>
            </a:r>
            <a:r>
              <a:rPr lang="zh-CN" altLang="en-US" dirty="0"/>
              <a:t>（</a:t>
            </a:r>
            <a:r>
              <a:rPr lang="en-US" altLang="zh-CN" dirty="0"/>
              <a:t>job-03-evaluate)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1733158-52CA-439E-9BCE-C93DB1DCB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21" y="1471147"/>
            <a:ext cx="3066667" cy="354285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B85A4F00-1E9A-4067-B9EF-0980D14AC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240" y="1480273"/>
            <a:ext cx="3057143" cy="197142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2933F14E-3B70-4C89-AFB0-AC9113594E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4430" y="2876592"/>
            <a:ext cx="5170349" cy="397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59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F83336F-BCC4-44EA-91FF-BC1D349B4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105400"/>
          </a:xfrm>
        </p:spPr>
        <p:txBody>
          <a:bodyPr>
            <a:normAutofit lnSpcReduction="10000"/>
          </a:bodyPr>
          <a:lstStyle/>
          <a:p>
            <a:r>
              <a:rPr lang="en-US" altLang="zh-CN" sz="4800" b="1" dirty="0"/>
              <a:t>1.</a:t>
            </a:r>
            <a:r>
              <a:rPr lang="en-US" altLang="zh-CN" sz="4800" b="1" dirty="0">
                <a:solidFill>
                  <a:srgbClr val="7030A0"/>
                </a:solidFill>
              </a:rPr>
              <a:t>Azure</a:t>
            </a:r>
            <a:r>
              <a:rPr lang="zh-CN" altLang="en-US" sz="4800" b="1" dirty="0">
                <a:solidFill>
                  <a:srgbClr val="7030A0"/>
                </a:solidFill>
              </a:rPr>
              <a:t>：微軟雲端服務</a:t>
            </a:r>
            <a:endParaRPr lang="en-US" altLang="zh-CN" sz="4800" b="1" dirty="0">
              <a:solidFill>
                <a:srgbClr val="7030A0"/>
              </a:solidFill>
            </a:endParaRPr>
          </a:p>
          <a:p>
            <a:pPr lvl="1"/>
            <a:r>
              <a:rPr lang="zh-CN" altLang="en-US" sz="4400" b="1" dirty="0"/>
              <a:t>雖然</a:t>
            </a:r>
            <a:r>
              <a:rPr lang="zh-CN" altLang="en-US" sz="4400" b="1" dirty="0">
                <a:solidFill>
                  <a:srgbClr val="C00000"/>
                </a:solidFill>
              </a:rPr>
              <a:t>免費試用</a:t>
            </a:r>
            <a:r>
              <a:rPr lang="en-US" altLang="zh-CN" sz="4400" b="1" dirty="0">
                <a:solidFill>
                  <a:srgbClr val="C00000"/>
                </a:solidFill>
              </a:rPr>
              <a:t>1</a:t>
            </a:r>
            <a:r>
              <a:rPr lang="zh-CN" altLang="en-US" sz="4400" b="1" dirty="0">
                <a:solidFill>
                  <a:srgbClr val="C00000"/>
                </a:solidFill>
              </a:rPr>
              <a:t>年，但註冊時還要輸入信用卡</a:t>
            </a:r>
            <a:r>
              <a:rPr lang="en-US" altLang="zh-CN" sz="4400" b="1" dirty="0">
                <a:solidFill>
                  <a:srgbClr val="C00000"/>
                </a:solidFill>
              </a:rPr>
              <a:t>…</a:t>
            </a:r>
            <a:r>
              <a:rPr lang="zh-CN" altLang="en-US" sz="4400" b="1" dirty="0">
                <a:solidFill>
                  <a:srgbClr val="C00000"/>
                </a:solidFill>
              </a:rPr>
              <a:t>稍微麻煩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pPr lvl="1"/>
            <a:r>
              <a:rPr lang="zh-CN" altLang="en-US" sz="4400" b="1" dirty="0">
                <a:solidFill>
                  <a:srgbClr val="C00000"/>
                </a:solidFill>
              </a:rPr>
              <a:t>試用的，不會真的扣錢</a:t>
            </a:r>
            <a:endParaRPr lang="en-US" altLang="zh-CN" sz="4400" b="1" dirty="0">
              <a:solidFill>
                <a:srgbClr val="C00000"/>
              </a:solidFill>
            </a:endParaRPr>
          </a:p>
          <a:p>
            <a:pPr lvl="1"/>
            <a:r>
              <a:rPr lang="zh-CN" altLang="en-US" sz="4400" b="1" dirty="0"/>
              <a:t>申請方法與步驟：</a:t>
            </a:r>
            <a:endParaRPr lang="en-US" altLang="zh-CN" sz="4400" b="1" dirty="0"/>
          </a:p>
          <a:p>
            <a:pPr lvl="2"/>
            <a:r>
              <a:rPr lang="en-US" altLang="zh-CN" sz="2800" b="1" dirty="0">
                <a:hlinkClick r:id="rId2"/>
              </a:rPr>
              <a:t>https://drive.google.com/file/d/1-gDEMr4aK90kjlT37YIMFdoDh0BgtP94/view?usp=sharing</a:t>
            </a:r>
            <a:endParaRPr lang="en-US" altLang="zh-CN" sz="2800" b="1" dirty="0"/>
          </a:p>
          <a:p>
            <a:pPr lvl="2"/>
            <a:endParaRPr lang="en-US" altLang="zh-CN" sz="4000" b="1" dirty="0"/>
          </a:p>
          <a:p>
            <a:pPr lvl="1"/>
            <a:endParaRPr lang="en-US" altLang="zh-CN" sz="4400" b="1" dirty="0">
              <a:solidFill>
                <a:srgbClr val="C00000"/>
              </a:solidFill>
            </a:endParaRP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D050790E-FD03-48DA-9A27-0F94BB38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964488" cy="1265238"/>
          </a:xfrm>
        </p:spPr>
        <p:txBody>
          <a:bodyPr>
            <a:normAutofit fontScale="90000"/>
          </a:bodyPr>
          <a:lstStyle/>
          <a:p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不是學生，如何申請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endParaRPr lang="zh-TW" altLang="en-US" sz="5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0925750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submit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preview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08EA8DE0-558D-4E23-A58C-E574F8BCE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準確率</a:t>
            </a:r>
            <a:r>
              <a:rPr lang="en-US" altLang="zh-CN" dirty="0"/>
              <a:t>Accuracy = 0.955555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1455A87-AD14-4DED-B253-807165E88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64904"/>
            <a:ext cx="7434386" cy="318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96193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847BF15-33B3-4219-AB4E-1EB3CCB73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105400"/>
          </a:xfrm>
        </p:spPr>
        <p:txBody>
          <a:bodyPr>
            <a:normAutofit fontScale="92500"/>
          </a:bodyPr>
          <a:lstStyle/>
          <a:p>
            <a:r>
              <a:rPr lang="en-US" altLang="zh-TW" dirty="0">
                <a:hlinkClick r:id="rId2"/>
              </a:rPr>
              <a:t>job-03-evaluate - Azure Machine Learning</a:t>
            </a:r>
            <a:endParaRPr lang="en-US" altLang="zh-TW" dirty="0"/>
          </a:p>
          <a:p>
            <a:pPr lvl="1"/>
            <a:r>
              <a:rPr lang="en-US" altLang="zh-TW" dirty="0"/>
              <a:t>https://ml.azure.com/experiments/id/64d719f3-ca5d-4431-b175-344c0f3bb709/runs/315c84e1-daf8-4db3-89ad-8cf24bde903e?wsid=/subscriptions/48f9500a-ead5-4b75-93b0-40ab42f76209/resourcegroups/teresa33/providers/Microsoft.MachineLearningServices/workspaces/AML02&amp;tid=dfb5e216-2b8a-4b32-b1cb-e786a1095218#/?graphId=badaf78a-69b3-4d04-858c-272863280cae&amp;label=job-03-evaluate&amp;newGraphId=badaf78a-69b3-4d04-858c-272863280cae&amp;path=%2Fexperiments%2Fid%2F64d719f3-ca5d-4431-b175-344c0f3bb709%2Fruns%2F315c84e1-daf8-4db3-89ad-8cf24bde903e&amp;runId=315c84e1-daf8-4db3-89ad-8cf24bde903e</a:t>
            </a: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231387F4-7A77-4D8D-A2C2-60AF31EDF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分享專題的超連結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Share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share link 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to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graph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179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107504" y="980728"/>
            <a:ext cx="9217024" cy="525658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5800" b="1" dirty="0">
                <a:solidFill>
                  <a:srgbClr val="7030A0"/>
                </a:solidFill>
              </a:rPr>
              <a:t>比較：</a:t>
            </a:r>
            <a:r>
              <a:rPr lang="en-US" altLang="zh-CN" sz="5800" b="1" dirty="0">
                <a:solidFill>
                  <a:srgbClr val="7030A0"/>
                </a:solidFill>
              </a:rPr>
              <a:t>ML studio </a:t>
            </a:r>
            <a:r>
              <a:rPr lang="zh-CN" altLang="en-US" sz="5800" b="1" dirty="0">
                <a:solidFill>
                  <a:srgbClr val="7030A0"/>
                </a:solidFill>
              </a:rPr>
              <a:t>與</a:t>
            </a:r>
            <a:r>
              <a:rPr lang="en-US" altLang="zh-CN" sz="5800" b="1" dirty="0">
                <a:solidFill>
                  <a:srgbClr val="7030A0"/>
                </a:solidFill>
              </a:rPr>
              <a:t> AML</a:t>
            </a:r>
          </a:p>
          <a:p>
            <a:pPr algn="l"/>
            <a:endParaRPr lang="en-US" altLang="zh-CN" sz="6600" b="1" dirty="0"/>
          </a:p>
          <a:p>
            <a:pPr algn="l"/>
            <a:r>
              <a:rPr lang="en-US" altLang="zh-CN" sz="6600" b="1" dirty="0"/>
              <a:t>1.</a:t>
            </a:r>
            <a:r>
              <a:rPr lang="en-US" altLang="zh-CN" sz="6600" b="1" dirty="0">
                <a:solidFill>
                  <a:srgbClr val="7030A0"/>
                </a:solidFill>
              </a:rPr>
              <a:t> ML studio </a:t>
            </a:r>
            <a:r>
              <a:rPr lang="zh-CN" altLang="en-US" sz="6600" b="1" dirty="0"/>
              <a:t>：舊版機器學習工作室</a:t>
            </a:r>
            <a:endParaRPr lang="en-US" altLang="zh-CN" sz="6600" b="1" dirty="0"/>
          </a:p>
          <a:p>
            <a:pPr algn="l"/>
            <a:r>
              <a:rPr lang="en-US" altLang="zh-CN" sz="6600" b="1" dirty="0"/>
              <a:t>2.</a:t>
            </a:r>
            <a:r>
              <a:rPr lang="en-US" altLang="zh-TW" sz="6600" b="1" dirty="0">
                <a:solidFill>
                  <a:srgbClr val="7030A0"/>
                </a:solidFill>
              </a:rPr>
              <a:t>A</a:t>
            </a:r>
            <a:r>
              <a:rPr lang="en-US" altLang="zh-CN" sz="6600" b="1" dirty="0">
                <a:solidFill>
                  <a:srgbClr val="7030A0"/>
                </a:solidFill>
              </a:rPr>
              <a:t>ML</a:t>
            </a:r>
            <a:r>
              <a:rPr lang="zh-CN" altLang="en-US" sz="6600" b="1" dirty="0"/>
              <a:t>：新版機器學習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7808466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1907</Words>
  <Application>Microsoft Office PowerPoint</Application>
  <PresentationFormat>如螢幕大小 (4:3)</PresentationFormat>
  <Paragraphs>307</Paragraphs>
  <Slides>81</Slides>
  <Notes>22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81</vt:i4>
      </vt:variant>
    </vt:vector>
  </HeadingPairs>
  <TitlesOfParts>
    <vt:vector size="87" baseType="lpstr">
      <vt:lpstr>Segoe Condensed</vt:lpstr>
      <vt:lpstr>微軟正黑體</vt:lpstr>
      <vt:lpstr>Arial</vt:lpstr>
      <vt:lpstr>Bookman Old Style</vt:lpstr>
      <vt:lpstr>Calibri</vt:lpstr>
      <vt:lpstr>EdBackToSchl(2)</vt:lpstr>
      <vt:lpstr>台北科技大學，經管系，陳擎文 </vt:lpstr>
      <vt:lpstr>常見簡寫，代表的意思</vt:lpstr>
      <vt:lpstr>AML提供的雲端服務</vt:lpstr>
      <vt:lpstr>PowerPoint 簡報</vt:lpstr>
      <vt:lpstr>PowerPoint 簡報</vt:lpstr>
      <vt:lpstr>申請Azure雲端服務 可以試用1年</vt:lpstr>
      <vt:lpstr>比較：Azue 與 Azure ML</vt:lpstr>
      <vt:lpstr>不是學生，如何申請Azure帳號</vt:lpstr>
      <vt:lpstr>PowerPoint 簡報</vt:lpstr>
      <vt:lpstr>舊版Azure ML Studio</vt:lpstr>
      <vt:lpstr>PowerPoint 簡報</vt:lpstr>
      <vt:lpstr>申請Azure免費帳號</vt:lpstr>
      <vt:lpstr>回到Azure首頁</vt:lpstr>
      <vt:lpstr>回到Azure首頁</vt:lpstr>
      <vt:lpstr>建立AML參考教學說明網頁</vt:lpstr>
      <vt:lpstr>使用Azurey雲端的其中一項服務： Azure ML</vt:lpstr>
      <vt:lpstr>PowerPoint 簡報</vt:lpstr>
      <vt:lpstr>登入新版Azure ML 平台</vt:lpstr>
      <vt:lpstr>PowerPoint 簡報</vt:lpstr>
      <vt:lpstr>PowerPoint 簡報</vt:lpstr>
      <vt:lpstr>選擇『Azure ML』</vt:lpstr>
      <vt:lpstr>建立Workspace工作區：基本</vt:lpstr>
      <vt:lpstr>PowerPoint 簡報</vt:lpstr>
      <vt:lpstr>建立Workspace工作區：基本</vt:lpstr>
      <vt:lpstr>建立Workspace工作區：基本</vt:lpstr>
      <vt:lpstr>建立Workspace工作區：基本</vt:lpstr>
      <vt:lpstr>建立Workspace工作區：基本</vt:lpstr>
      <vt:lpstr>建立Workspace工作區： Identity tab</vt:lpstr>
      <vt:lpstr>準備建立Workspace工作區： 『檢閱 + 建立』 tab</vt:lpstr>
      <vt:lpstr>前往Workspace工作區：AML02</vt:lpstr>
      <vt:lpstr>進入AML02工作室</vt:lpstr>
      <vt:lpstr>PowerPoint 簡報</vt:lpstr>
      <vt:lpstr>新版AML的架構</vt:lpstr>
      <vt:lpstr>新版AML的架構</vt:lpstr>
      <vt:lpstr>新版AML的架構</vt:lpstr>
      <vt:lpstr>PowerPoint 簡報</vt:lpstr>
      <vt:lpstr>AML的計算流程</vt:lpstr>
      <vt:lpstr>PowerPoint 簡報</vt:lpstr>
      <vt:lpstr>5個AML的專案工作架構名詞</vt:lpstr>
      <vt:lpstr>建立1個資料集的學習步驟</vt:lpstr>
      <vt:lpstr>PowerPoint 簡報</vt:lpstr>
      <vt:lpstr>建立2個資料集的學習步驟</vt:lpstr>
      <vt:lpstr>PowerPoint 簡報</vt:lpstr>
      <vt:lpstr>PowerPoint 簡報</vt:lpstr>
      <vt:lpstr>建立一個流程圖方式(pipeline)的設計草稿 類似舊版的流程圖</vt:lpstr>
      <vt:lpstr>建立pipeline/designer的draft草稿 標題：AML-11-新版測試</vt:lpstr>
      <vt:lpstr>建立pipeline/designer的draft草稿 標題：AML-11-新版測試</vt:lpstr>
      <vt:lpstr>可以查閱： pipeline draft草稿， 或pipeline job執行工作</vt:lpstr>
      <vt:lpstr>PowerPoint 簡報</vt:lpstr>
      <vt:lpstr>讀入一個資料集dataset： 成人收入資料集</vt:lpstr>
      <vt:lpstr>importData外部資料集</vt:lpstr>
      <vt:lpstr>Submit(Run)，瀏覽結果資料集</vt:lpstr>
      <vt:lpstr>PowerPoint 簡報</vt:lpstr>
      <vt:lpstr>Submit(Run)，瀏覽結果資料集，出現錯誤</vt:lpstr>
      <vt:lpstr>PowerPoint 簡報</vt:lpstr>
      <vt:lpstr>設定計算的硬體虛擬主機VM的參數</vt:lpstr>
      <vt:lpstr>設定計算的硬體虛擬主機VM的參數 主要設定主機有GPU/CPU，放置位置，主機名稱</vt:lpstr>
      <vt:lpstr>設定計算的硬體虛擬主機VM的參數 主要設定主機有GPU/CPU，放置位置，主機名稱</vt:lpstr>
      <vt:lpstr>PowerPoint 簡報</vt:lpstr>
      <vt:lpstr>虛擬主機VM顯示creating 就表示已經建立虛擬主機了</vt:lpstr>
      <vt:lpstr>PowerPoint 簡報</vt:lpstr>
      <vt:lpstr> 目前還沒有建立Experiment 所以需要建立experiment名稱</vt:lpstr>
      <vt:lpstr>建立新的experiment名稱</vt:lpstr>
      <vt:lpstr>Submit結果</vt:lpstr>
      <vt:lpstr>若要看原始資料集， 不可以在pipeline/designer(AML-11-新版測試) 必須在jobs（Job-01-看資料集）</vt:lpstr>
      <vt:lpstr>看原始資料集 O滑鼠右鍵preview data</vt:lpstr>
      <vt:lpstr>PowerPoint 簡報</vt:lpstr>
      <vt:lpstr>Split把資料分割成 Train，test (0.7)，(0.3)</vt:lpstr>
      <vt:lpstr>PowerPoint 簡報</vt:lpstr>
      <vt:lpstr>使用數學model:多元分類：決策森林模 multiple class Decision Tree </vt:lpstr>
      <vt:lpstr>PowerPoint 簡報</vt:lpstr>
      <vt:lpstr>訓練model，Train model</vt:lpstr>
      <vt:lpstr>PowerPoint 簡報</vt:lpstr>
      <vt:lpstr>設定『目標值Label』的欄位：品種</vt:lpstr>
      <vt:lpstr>PowerPoint 簡報</vt:lpstr>
      <vt:lpstr>讓模型學習，並且計算loss,accuracy: score model2個連線</vt:lpstr>
      <vt:lpstr>PowerPoint 簡報</vt:lpstr>
      <vt:lpstr>評估模型成效準確率：evaluate</vt:lpstr>
      <vt:lpstr>submit，再preview</vt:lpstr>
      <vt:lpstr>submit，再preview</vt:lpstr>
      <vt:lpstr>分享專題的超連結 Share：share link to graph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2023-08-11T10:18:51Z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