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2">
  <p:sldMasterIdLst>
    <p:sldMasterId id="2147483648" r:id="rId2"/>
  </p:sldMasterIdLst>
  <p:notesMasterIdLst>
    <p:notesMasterId r:id="rId43"/>
  </p:notesMasterIdLst>
  <p:handoutMasterIdLst>
    <p:handoutMasterId r:id="rId44"/>
  </p:handoutMasterIdLst>
  <p:sldIdLst>
    <p:sldId id="554" r:id="rId3"/>
    <p:sldId id="641" r:id="rId4"/>
    <p:sldId id="803" r:id="rId5"/>
    <p:sldId id="804" r:id="rId6"/>
    <p:sldId id="805" r:id="rId7"/>
    <p:sldId id="806" r:id="rId8"/>
    <p:sldId id="807" r:id="rId9"/>
    <p:sldId id="808" r:id="rId10"/>
    <p:sldId id="809" r:id="rId11"/>
    <p:sldId id="833" r:id="rId12"/>
    <p:sldId id="834" r:id="rId13"/>
    <p:sldId id="811" r:id="rId14"/>
    <p:sldId id="835" r:id="rId15"/>
    <p:sldId id="814" r:id="rId16"/>
    <p:sldId id="836" r:id="rId17"/>
    <p:sldId id="837" r:id="rId18"/>
    <p:sldId id="843" r:id="rId19"/>
    <p:sldId id="838" r:id="rId20"/>
    <p:sldId id="840" r:id="rId21"/>
    <p:sldId id="856" r:id="rId22"/>
    <p:sldId id="841" r:id="rId23"/>
    <p:sldId id="842" r:id="rId24"/>
    <p:sldId id="819" r:id="rId25"/>
    <p:sldId id="820" r:id="rId26"/>
    <p:sldId id="844" r:id="rId27"/>
    <p:sldId id="821" r:id="rId28"/>
    <p:sldId id="845" r:id="rId29"/>
    <p:sldId id="822" r:id="rId30"/>
    <p:sldId id="846" r:id="rId31"/>
    <p:sldId id="847" r:id="rId32"/>
    <p:sldId id="823" r:id="rId33"/>
    <p:sldId id="642" r:id="rId34"/>
    <p:sldId id="848" r:id="rId35"/>
    <p:sldId id="824" r:id="rId36"/>
    <p:sldId id="825" r:id="rId37"/>
    <p:sldId id="849" r:id="rId38"/>
    <p:sldId id="826" r:id="rId39"/>
    <p:sldId id="827" r:id="rId40"/>
    <p:sldId id="828" r:id="rId41"/>
    <p:sldId id="829" r:id="rId42"/>
  </p:sldIdLst>
  <p:sldSz cx="9144000" cy="6858000" type="screen4x3"/>
  <p:notesSz cx="6858000" cy="9144000"/>
  <p:defaultTextStyle>
    <a:defPPr>
      <a:defRPr lang="en-US"/>
    </a:defPPr>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45" autoAdjust="0"/>
    <p:restoredTop sz="93977" autoAdjust="0"/>
  </p:normalViewPr>
  <p:slideViewPr>
    <p:cSldViewPr>
      <p:cViewPr varScale="1">
        <p:scale>
          <a:sx n="68" d="100"/>
          <a:sy n="68" d="100"/>
        </p:scale>
        <p:origin x="107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40" d="100"/>
          <a:sy n="40" d="100"/>
        </p:scale>
        <p:origin x="-1579" y="-8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a:spLocks noGrp="1"/>
          </p:cNvSpPr>
          <p:nvPr>
            <p:ph type="hdr" sz="quarter"/>
          </p:nvPr>
        </p:nvSpPr>
        <p:spPr>
          <a:xfrm>
            <a:off x="0" y="0"/>
            <a:ext cx="2971800" cy="457200"/>
          </a:xfrm>
          <a:prstGeom prst="rect">
            <a:avLst/>
          </a:prstGeom>
        </p:spPr>
        <p:txBody>
          <a:bodyPr vert="horz" rtlCol="0"/>
          <a:lstStyle>
            <a:lvl1pPr algn="l" latinLnBrk="0">
              <a:defRPr lang="zh-TW" sz="1200"/>
            </a:lvl1pPr>
          </a:lstStyle>
          <a:p>
            <a:endParaRPr lang="zh-TW" dirty="0"/>
          </a:p>
        </p:txBody>
      </p:sp>
      <p:sp>
        <p:nvSpPr>
          <p:cNvPr id="3" name="Rectangle 2"/>
          <p:cNvSpPr>
            <a:spLocks noGrp="1"/>
          </p:cNvSpPr>
          <p:nvPr>
            <p:ph type="dt" sz="quarter" idx="1"/>
          </p:nvPr>
        </p:nvSpPr>
        <p:spPr>
          <a:xfrm>
            <a:off x="3884613" y="0"/>
            <a:ext cx="2971800" cy="457200"/>
          </a:xfrm>
          <a:prstGeom prst="rect">
            <a:avLst/>
          </a:prstGeom>
        </p:spPr>
        <p:txBody>
          <a:bodyPr vert="horz" rtlCol="0"/>
          <a:lstStyle>
            <a:lvl1pPr algn="r" latinLnBrk="0">
              <a:defRPr lang="zh-TW" sz="1200"/>
            </a:lvl1pPr>
          </a:lstStyle>
          <a:p>
            <a:fld id="{9472DD5C-B6A9-4714-908F-0B8F74738B98}" type="datetimeFigureOut">
              <a:rPr lang="en-US" altLang="zh-TW" smtClean="0"/>
              <a:pPr/>
              <a:t>8/4/2023</a:t>
            </a:fld>
            <a:endParaRPr lang="zh-TW" dirty="0"/>
          </a:p>
        </p:txBody>
      </p:sp>
      <p:sp>
        <p:nvSpPr>
          <p:cNvPr id="4" name="Rectangle 3"/>
          <p:cNvSpPr>
            <a:spLocks noGrp="1"/>
          </p:cNvSpPr>
          <p:nvPr>
            <p:ph type="ftr" sz="quarter" idx="2"/>
          </p:nvPr>
        </p:nvSpPr>
        <p:spPr>
          <a:xfrm>
            <a:off x="0" y="8685213"/>
            <a:ext cx="2971800" cy="457200"/>
          </a:xfrm>
          <a:prstGeom prst="rect">
            <a:avLst/>
          </a:prstGeom>
        </p:spPr>
        <p:txBody>
          <a:bodyPr vert="horz" rtlCol="0" anchor="b"/>
          <a:lstStyle>
            <a:lvl1pPr algn="l" latinLnBrk="0">
              <a:defRPr lang="zh-TW" sz="1200"/>
            </a:lvl1pPr>
          </a:lstStyle>
          <a:p>
            <a:endParaRPr lang="zh-TW" dirty="0"/>
          </a:p>
        </p:txBody>
      </p:sp>
      <p:sp>
        <p:nvSpPr>
          <p:cNvPr id="5" name="Rectangle 4"/>
          <p:cNvSpPr>
            <a:spLocks noGrp="1"/>
          </p:cNvSpPr>
          <p:nvPr>
            <p:ph type="sldNum" sz="quarter" idx="3"/>
          </p:nvPr>
        </p:nvSpPr>
        <p:spPr>
          <a:xfrm>
            <a:off x="3884613" y="8685213"/>
            <a:ext cx="2971800" cy="457200"/>
          </a:xfrm>
          <a:prstGeom prst="rect">
            <a:avLst/>
          </a:prstGeom>
        </p:spPr>
        <p:txBody>
          <a:bodyPr vert="horz" rtlCol="0" anchor="b"/>
          <a:lstStyle>
            <a:lvl1pPr algn="r" latinLnBrk="0">
              <a:defRPr lang="zh-TW" sz="1200"/>
            </a:lvl1pPr>
          </a:lstStyle>
          <a:p>
            <a:fld id="{7C1C90DE-A98B-4173-B17E-434F189FC4DB}" type="slidenum">
              <a:rPr lang="zh-TW" smtClean="0"/>
              <a:pPr/>
              <a:t>‹#›</a:t>
            </a:fld>
            <a:endParaRPr lang="zh-TW"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a:spLocks noGrp="1"/>
          </p:cNvSpPr>
          <p:nvPr>
            <p:ph type="hdr" sz="quarter"/>
          </p:nvPr>
        </p:nvSpPr>
        <p:spPr>
          <a:xfrm>
            <a:off x="0" y="0"/>
            <a:ext cx="2971800" cy="457200"/>
          </a:xfrm>
          <a:prstGeom prst="rect">
            <a:avLst/>
          </a:prstGeom>
        </p:spPr>
        <p:txBody>
          <a:bodyPr vert="horz" rtlCol="0"/>
          <a:lstStyle>
            <a:lvl1pPr algn="l" latinLnBrk="0">
              <a:defRPr lang="zh-TW" sz="1200"/>
            </a:lvl1pPr>
          </a:lstStyle>
          <a:p>
            <a:endParaRPr lang="zh-TW"/>
          </a:p>
        </p:txBody>
      </p:sp>
      <p:sp>
        <p:nvSpPr>
          <p:cNvPr id="3" name="Rectangle 2"/>
          <p:cNvSpPr>
            <a:spLocks noGrp="1"/>
          </p:cNvSpPr>
          <p:nvPr>
            <p:ph type="dt" idx="1"/>
          </p:nvPr>
        </p:nvSpPr>
        <p:spPr>
          <a:xfrm>
            <a:off x="3884613" y="0"/>
            <a:ext cx="2971800" cy="457200"/>
          </a:xfrm>
          <a:prstGeom prst="rect">
            <a:avLst/>
          </a:prstGeom>
        </p:spPr>
        <p:txBody>
          <a:bodyPr vert="horz" rtlCol="0"/>
          <a:lstStyle>
            <a:lvl1pPr algn="r" latinLnBrk="0">
              <a:defRPr lang="zh-TW" sz="1200"/>
            </a:lvl1pPr>
          </a:lstStyle>
          <a:p>
            <a:fld id="{193366E8-8A22-4400-BBA2-8D322280A6E8}" type="datetimeFigureOut">
              <a:rPr lang="zh-TW" altLang="en-US"/>
              <a:pPr/>
              <a:t>2023/8/4</a:t>
            </a:fld>
            <a:endParaRPr lang="zh-TW"/>
          </a:p>
        </p:txBody>
      </p:sp>
      <p:sp>
        <p:nvSpPr>
          <p:cNvPr id="4" name="Rectangl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p>
            <a:endParaRPr lang="zh-TW"/>
          </a:p>
        </p:txBody>
      </p:sp>
      <p:sp>
        <p:nvSpPr>
          <p:cNvPr id="5" name="Rectangle 4"/>
          <p:cNvSpPr>
            <a:spLocks noGrp="1"/>
          </p:cNvSpPr>
          <p:nvPr>
            <p:ph type="body" sz="quarter" idx="3"/>
          </p:nvPr>
        </p:nvSpPr>
        <p:spPr>
          <a:xfrm>
            <a:off x="685800" y="4343400"/>
            <a:ext cx="5486400" cy="4114800"/>
          </a:xfrm>
          <a:prstGeom prst="rect">
            <a:avLst/>
          </a:prstGeom>
        </p:spPr>
        <p:txBody>
          <a:bodyPr vert="horz" rtlCol="0">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6" name="Rectangle 5"/>
          <p:cNvSpPr>
            <a:spLocks noGrp="1"/>
          </p:cNvSpPr>
          <p:nvPr>
            <p:ph type="ftr" sz="quarter" idx="4"/>
          </p:nvPr>
        </p:nvSpPr>
        <p:spPr>
          <a:xfrm>
            <a:off x="0" y="8685213"/>
            <a:ext cx="2971800" cy="457200"/>
          </a:xfrm>
          <a:prstGeom prst="rect">
            <a:avLst/>
          </a:prstGeom>
        </p:spPr>
        <p:txBody>
          <a:bodyPr vert="horz" rtlCol="0" anchor="b"/>
          <a:lstStyle>
            <a:lvl1pPr algn="l" latinLnBrk="0">
              <a:defRPr lang="zh-TW" sz="1200"/>
            </a:lvl1pPr>
          </a:lstStyle>
          <a:p>
            <a:endParaRPr lang="zh-TW"/>
          </a:p>
        </p:txBody>
      </p:sp>
      <p:sp>
        <p:nvSpPr>
          <p:cNvPr id="7" name="Rectangle 6"/>
          <p:cNvSpPr>
            <a:spLocks noGrp="1"/>
          </p:cNvSpPr>
          <p:nvPr>
            <p:ph type="sldNum" sz="quarter" idx="5"/>
          </p:nvPr>
        </p:nvSpPr>
        <p:spPr>
          <a:xfrm>
            <a:off x="3884613" y="8685213"/>
            <a:ext cx="2971800" cy="457200"/>
          </a:xfrm>
          <a:prstGeom prst="rect">
            <a:avLst/>
          </a:prstGeom>
        </p:spPr>
        <p:txBody>
          <a:bodyPr vert="horz" rtlCol="0" anchor="b"/>
          <a:lstStyle>
            <a:lvl1pPr algn="r" latinLnBrk="0">
              <a:defRPr lang="zh-TW" sz="1200"/>
            </a:lvl1pPr>
          </a:lstStyle>
          <a:p>
            <a:fld id="{3792D2CF-A01B-4515-8B40-3DC34258267A}" type="slidenum">
              <a:rPr/>
              <a:pPr/>
              <a:t>‹#›</a:t>
            </a:fld>
            <a:endParaRPr lang="zh-TW"/>
          </a:p>
        </p:txBody>
      </p:sp>
    </p:spTree>
  </p:cSld>
  <p:clrMap bg1="lt1" tx1="dk1" bg2="lt2" tx2="dk2" accent1="accent1" accent2="accent2" accent3="accent3" accent4="accent4" accent5="accent5" accent6="accent6" hlink="hlink" folHlink="folHlink"/>
  <p:notesStyle>
    <a:lvl1pPr marL="0" algn="l" rtl="0" latinLnBrk="0">
      <a:defRPr lang="zh-TW" sz="1200" kern="1200">
        <a:solidFill>
          <a:schemeClr val="tx1"/>
        </a:solidFill>
        <a:latin typeface="+mn-lt"/>
        <a:ea typeface="+mn-ea"/>
        <a:cs typeface="+mn-cs"/>
      </a:defRPr>
    </a:lvl1pPr>
    <a:lvl2pPr marL="457200" algn="l" rtl="0">
      <a:defRPr lang="zh-TW" sz="1200" kern="1200">
        <a:solidFill>
          <a:schemeClr val="tx1"/>
        </a:solidFill>
        <a:latin typeface="+mn-lt"/>
        <a:ea typeface="+mn-ea"/>
        <a:cs typeface="+mn-cs"/>
      </a:defRPr>
    </a:lvl2pPr>
    <a:lvl3pPr marL="914400" algn="l" rtl="0">
      <a:defRPr lang="zh-TW" sz="1200" kern="1200">
        <a:solidFill>
          <a:schemeClr val="tx1"/>
        </a:solidFill>
        <a:latin typeface="+mn-lt"/>
        <a:ea typeface="+mn-ea"/>
        <a:cs typeface="+mn-cs"/>
      </a:defRPr>
    </a:lvl3pPr>
    <a:lvl4pPr marL="1371600" algn="l" rtl="0">
      <a:defRPr lang="zh-TW" sz="1200" kern="1200">
        <a:solidFill>
          <a:schemeClr val="tx1"/>
        </a:solidFill>
        <a:latin typeface="+mn-lt"/>
        <a:ea typeface="+mn-ea"/>
        <a:cs typeface="+mn-cs"/>
      </a:defRPr>
    </a:lvl4pPr>
    <a:lvl5pPr marL="1828800" algn="l" rtl="0">
      <a:defRPr lang="zh-TW" sz="1200" kern="1200">
        <a:solidFill>
          <a:schemeClr val="tx1"/>
        </a:solidFill>
        <a:latin typeface="+mn-lt"/>
        <a:ea typeface="+mn-ea"/>
        <a:cs typeface="+mn-cs"/>
      </a:defRPr>
    </a:lvl5pPr>
    <a:lvl6pPr marL="2286000" algn="l" rtl="0">
      <a:defRPr lang="zh-TW" sz="1200" kern="1200">
        <a:solidFill>
          <a:schemeClr val="tx1"/>
        </a:solidFill>
        <a:latin typeface="+mn-lt"/>
        <a:ea typeface="+mn-ea"/>
        <a:cs typeface="+mn-cs"/>
      </a:defRPr>
    </a:lvl6pPr>
    <a:lvl7pPr marL="2743200" algn="l" rtl="0">
      <a:defRPr lang="zh-TW" sz="1200" kern="1200">
        <a:solidFill>
          <a:schemeClr val="tx1"/>
        </a:solidFill>
        <a:latin typeface="+mn-lt"/>
        <a:ea typeface="+mn-ea"/>
        <a:cs typeface="+mn-cs"/>
      </a:defRPr>
    </a:lvl7pPr>
    <a:lvl8pPr marL="3200400" algn="l" rtl="0">
      <a:defRPr lang="zh-TW" sz="1200" kern="1200">
        <a:solidFill>
          <a:schemeClr val="tx1"/>
        </a:solidFill>
        <a:latin typeface="+mn-lt"/>
        <a:ea typeface="+mn-ea"/>
        <a:cs typeface="+mn-cs"/>
      </a:defRPr>
    </a:lvl8pPr>
    <a:lvl9pPr marL="3657600" algn="l" rtl="0">
      <a:defRPr lang="zh-TW"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標題投影片">
    <p:bg>
      <p:bgPr>
        <a:solidFill>
          <a:schemeClr val="tx1"/>
        </a:solidFill>
        <a:effectLst/>
      </p:bgPr>
    </p:bg>
    <p:spTree>
      <p:nvGrpSpPr>
        <p:cNvPr id="1" name=""/>
        <p:cNvGrpSpPr/>
        <p:nvPr/>
      </p:nvGrpSpPr>
      <p:grpSpPr>
        <a:xfrm>
          <a:off x="0" y="0"/>
          <a:ext cx="0" cy="0"/>
          <a:chOff x="0" y="0"/>
          <a:chExt cx="0" cy="0"/>
        </a:xfrm>
      </p:grpSpPr>
      <p:grpSp>
        <p:nvGrpSpPr>
          <p:cNvPr id="9" name="Group 8"/>
          <p:cNvGrpSpPr/>
          <p:nvPr/>
        </p:nvGrpSpPr>
        <p:grpSpPr>
          <a:xfrm>
            <a:off x="-1574" y="0"/>
            <a:ext cx="9144000" cy="6858000"/>
            <a:chOff x="-1574" y="0"/>
            <a:chExt cx="9144000" cy="6858000"/>
          </a:xfrm>
        </p:grpSpPr>
        <p:pic>
          <p:nvPicPr>
            <p:cNvPr id="7" name="Rectangle 6"/>
            <p:cNvPicPr>
              <a:picLocks noChangeAspect="1"/>
            </p:cNvPicPr>
            <p:nvPr/>
          </p:nvPicPr>
          <p:blipFill>
            <a:blip r:embed="rId2" cstate="print">
              <a:duotone>
                <a:schemeClr val="accent1"/>
                <a:srgbClr val="FFFFFF"/>
              </a:duotone>
              <a:lum bright="-10000"/>
            </a:blip>
            <a:stretch>
              <a:fillRect/>
            </a:stretch>
          </p:blipFill>
          <p:spPr>
            <a:xfrm>
              <a:off x="-1574" y="381000"/>
              <a:ext cx="9144000" cy="6093619"/>
            </a:xfrm>
            <a:prstGeom prst="rect">
              <a:avLst/>
            </a:prstGeom>
            <a:noFill/>
            <a:ln>
              <a:noFill/>
            </a:ln>
          </p:spPr>
        </p:pic>
        <p:sp>
          <p:nvSpPr>
            <p:cNvPr id="11" name="Rectangle 10"/>
            <p:cNvSpPr/>
            <p:nvPr userDrawn="1"/>
          </p:nvSpPr>
          <p:spPr>
            <a:xfrm>
              <a:off x="-1574" y="0"/>
              <a:ext cx="9144000" cy="304800"/>
            </a:xfrm>
            <a:prstGeom prst="rect">
              <a:avLst/>
            </a:prstGeom>
            <a:solidFill>
              <a:schemeClr val="bg2"/>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zh-TW"/>
            </a:p>
          </p:txBody>
        </p:sp>
        <p:sp>
          <p:nvSpPr>
            <p:cNvPr id="12" name="Rectangle 11"/>
            <p:cNvSpPr/>
            <p:nvPr userDrawn="1"/>
          </p:nvSpPr>
          <p:spPr>
            <a:xfrm>
              <a:off x="-1574" y="6553200"/>
              <a:ext cx="9144000" cy="304800"/>
            </a:xfrm>
            <a:prstGeom prst="rect">
              <a:avLst/>
            </a:prstGeom>
            <a:solidFill>
              <a:schemeClr val="bg2"/>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zh-TW"/>
            </a:p>
          </p:txBody>
        </p:sp>
        <p:cxnSp>
          <p:nvCxnSpPr>
            <p:cNvPr id="15" name="Straight Connector 14"/>
            <p:cNvCxnSpPr/>
            <p:nvPr/>
          </p:nvCxnSpPr>
          <p:spPr>
            <a:xfrm>
              <a:off x="-1574" y="381000"/>
              <a:ext cx="9144000" cy="1588"/>
            </a:xfrm>
            <a:prstGeom prst="line">
              <a:avLst/>
            </a:prstGeom>
            <a:ln w="38100" cap="flat" cmpd="sng" algn="ctr">
              <a:solidFill>
                <a:schemeClr val="accent1">
                  <a:shade val="75000"/>
                </a:schemeClr>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74" y="6477000"/>
              <a:ext cx="9144000" cy="1588"/>
            </a:xfrm>
            <a:prstGeom prst="line">
              <a:avLst/>
            </a:prstGeom>
            <a:ln w="38100" cap="flat" cmpd="sng" algn="ctr">
              <a:solidFill>
                <a:schemeClr val="accent1">
                  <a:shade val="75000"/>
                </a:schemeClr>
              </a:solidFill>
              <a:prstDash val="solid"/>
              <a:miter lim="800000"/>
            </a:ln>
          </p:spPr>
          <p:style>
            <a:lnRef idx="1">
              <a:schemeClr val="accent1"/>
            </a:lnRef>
            <a:fillRef idx="0">
              <a:schemeClr val="accent1"/>
            </a:fillRef>
            <a:effectRef idx="0">
              <a:schemeClr val="accent1"/>
            </a:effectRef>
            <a:fontRef idx="minor">
              <a:schemeClr val="tx1"/>
            </a:fontRef>
          </p:style>
        </p:cxnSp>
      </p:grpSp>
      <p:sp>
        <p:nvSpPr>
          <p:cNvPr id="21" name="Shape 20"/>
          <p:cNvSpPr>
            <a:spLocks noGrp="1"/>
          </p:cNvSpPr>
          <p:nvPr>
            <p:ph type="title"/>
          </p:nvPr>
        </p:nvSpPr>
        <p:spPr>
          <a:xfrm>
            <a:off x="704850" y="4495800"/>
            <a:ext cx="7772400" cy="1362075"/>
          </a:xfrm>
          <a:prstGeom prst="rect">
            <a:avLst/>
          </a:prstGeom>
        </p:spPr>
        <p:txBody>
          <a:bodyPr anchor="t"/>
          <a:lstStyle>
            <a:lvl1pPr algn="ctr" latinLnBrk="0">
              <a:defRPr lang="zh-TW" sz="4000" b="0" cap="none" baseline="0">
                <a:solidFill>
                  <a:schemeClr val="tx1"/>
                </a:solidFill>
                <a:effectLst>
                  <a:outerShdw blurRad="50800" dist="50800" dir="2700000" algn="tl" rotWithShape="0">
                    <a:srgbClr val="000000">
                      <a:alpha val="43137"/>
                    </a:srgbClr>
                  </a:outerShdw>
                </a:effectLst>
              </a:defRPr>
            </a:lvl1pPr>
          </a:lstStyle>
          <a:p>
            <a:r>
              <a:rPr lang="zh-TW" altLang="en-US"/>
              <a:t>按一下以編輯母片標題樣式</a:t>
            </a:r>
            <a:endParaRPr lang="zh-TW"/>
          </a:p>
        </p:txBody>
      </p:sp>
      <p:sp>
        <p:nvSpPr>
          <p:cNvPr id="3" name="Shape 2"/>
          <p:cNvSpPr>
            <a:spLocks noGrp="1"/>
          </p:cNvSpPr>
          <p:nvPr>
            <p:ph type="subTitle" idx="1"/>
          </p:nvPr>
        </p:nvSpPr>
        <p:spPr>
          <a:xfrm>
            <a:off x="1371600" y="2667000"/>
            <a:ext cx="6400800" cy="1752600"/>
          </a:xfrm>
        </p:spPr>
        <p:txBody>
          <a:bodyPr anchor="b" anchorCtr="0"/>
          <a:lstStyle>
            <a:lvl1pPr marL="0" indent="0" algn="ctr" latinLnBrk="0">
              <a:buNone/>
              <a:defRPr lang="zh-TW">
                <a:solidFill>
                  <a:schemeClr val="bg2"/>
                </a:solidFill>
                <a:effectLst/>
              </a:defRPr>
            </a:lvl1pPr>
            <a:lvl2pPr marL="457200" indent="0" algn="ctr">
              <a:buNone/>
              <a:defRPr lang="zh-TW">
                <a:solidFill>
                  <a:schemeClr val="tx1">
                    <a:tint val="75000"/>
                  </a:schemeClr>
                </a:solidFill>
              </a:defRPr>
            </a:lvl2pPr>
            <a:lvl3pPr marL="914400" indent="0" algn="ctr">
              <a:buNone/>
              <a:defRPr lang="zh-TW">
                <a:solidFill>
                  <a:schemeClr val="tx1">
                    <a:tint val="75000"/>
                  </a:schemeClr>
                </a:solidFill>
              </a:defRPr>
            </a:lvl3pPr>
            <a:lvl4pPr marL="1371600" indent="0" algn="ctr">
              <a:buNone/>
              <a:defRPr lang="zh-TW">
                <a:solidFill>
                  <a:schemeClr val="tx1">
                    <a:tint val="75000"/>
                  </a:schemeClr>
                </a:solidFill>
              </a:defRPr>
            </a:lvl4pPr>
            <a:lvl5pPr marL="1828800" indent="0" algn="ctr">
              <a:buNone/>
              <a:defRPr lang="zh-TW">
                <a:solidFill>
                  <a:schemeClr val="tx1">
                    <a:tint val="75000"/>
                  </a:schemeClr>
                </a:solidFill>
              </a:defRPr>
            </a:lvl5pPr>
            <a:lvl6pPr marL="2286000" indent="0" algn="ctr">
              <a:buNone/>
              <a:defRPr lang="zh-TW">
                <a:solidFill>
                  <a:schemeClr val="tx1">
                    <a:tint val="75000"/>
                  </a:schemeClr>
                </a:solidFill>
              </a:defRPr>
            </a:lvl6pPr>
            <a:lvl7pPr marL="2743200" indent="0" algn="ctr">
              <a:buNone/>
              <a:defRPr lang="zh-TW">
                <a:solidFill>
                  <a:schemeClr val="tx1">
                    <a:tint val="75000"/>
                  </a:schemeClr>
                </a:solidFill>
              </a:defRPr>
            </a:lvl7pPr>
            <a:lvl8pPr marL="3200400" indent="0" algn="ctr">
              <a:buNone/>
              <a:defRPr lang="zh-TW">
                <a:solidFill>
                  <a:schemeClr val="tx1">
                    <a:tint val="75000"/>
                  </a:schemeClr>
                </a:solidFill>
              </a:defRPr>
            </a:lvl8pPr>
            <a:lvl9pPr marL="3657600" indent="0" algn="ctr">
              <a:buNone/>
              <a:defRPr lang="zh-TW">
                <a:solidFill>
                  <a:schemeClr val="tx1">
                    <a:tint val="75000"/>
                  </a:schemeClr>
                </a:solidFill>
              </a:defRPr>
            </a:lvl9pPr>
          </a:lstStyle>
          <a:p>
            <a:r>
              <a:rPr lang="zh-TW" altLang="en-US"/>
              <a:t>按一下以編輯母片副標題樣式</a:t>
            </a:r>
            <a:endParaRPr lang="zh-TW"/>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標題及物件">
    <p:bg>
      <p:bgRef idx="1002">
        <a:schemeClr val="bg2"/>
      </p:bgRef>
    </p:bg>
    <p:spTree>
      <p:nvGrpSpPr>
        <p:cNvPr id="1" name=""/>
        <p:cNvGrpSpPr/>
        <p:nvPr/>
      </p:nvGrpSpPr>
      <p:grpSpPr>
        <a:xfrm>
          <a:off x="0" y="0"/>
          <a:ext cx="0" cy="0"/>
          <a:chOff x="0" y="0"/>
          <a:chExt cx="0" cy="0"/>
        </a:xfrm>
      </p:grpSpPr>
      <p:sp>
        <p:nvSpPr>
          <p:cNvPr id="3" name="Shape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p>
        </p:txBody>
      </p:sp>
      <p:sp>
        <p:nvSpPr>
          <p:cNvPr id="4" name="Shape 3"/>
          <p:cNvSpPr>
            <a:spLocks noGrp="1"/>
          </p:cNvSpPr>
          <p:nvPr>
            <p:ph type="dt" sz="half" idx="10"/>
          </p:nvPr>
        </p:nvSpPr>
        <p:spPr/>
        <p:txBody>
          <a:bodyPr/>
          <a:lstStyle/>
          <a:p>
            <a:fld id="{6C70D0AA-A564-40E6-BDF9-FE3371FD07B4}" type="datetimeFigureOut">
              <a:rPr lang="zh-TW" altLang="en-US"/>
              <a:pPr/>
              <a:t>2023/8/4</a:t>
            </a:fld>
            <a:endParaRPr lang="zh-TW"/>
          </a:p>
        </p:txBody>
      </p:sp>
      <p:sp>
        <p:nvSpPr>
          <p:cNvPr id="5" name="Shape 4"/>
          <p:cNvSpPr>
            <a:spLocks noGrp="1"/>
          </p:cNvSpPr>
          <p:nvPr>
            <p:ph type="ftr" sz="quarter" idx="11"/>
          </p:nvPr>
        </p:nvSpPr>
        <p:spPr/>
        <p:txBody>
          <a:bodyPr/>
          <a:lstStyle/>
          <a:p>
            <a:endParaRPr lang="zh-TW"/>
          </a:p>
        </p:txBody>
      </p:sp>
      <p:sp>
        <p:nvSpPr>
          <p:cNvPr id="6" name="Shape 5"/>
          <p:cNvSpPr>
            <a:spLocks noGrp="1"/>
          </p:cNvSpPr>
          <p:nvPr>
            <p:ph type="sldNum" sz="quarter" idx="12"/>
          </p:nvPr>
        </p:nvSpPr>
        <p:spPr/>
        <p:txBody>
          <a:bodyPr/>
          <a:lstStyle/>
          <a:p>
            <a:fld id="{561D2430-FB11-4C87-BF1D-6F488A17F237}" type="slidenum">
              <a:rPr/>
              <a:pPr/>
              <a:t>‹#›</a:t>
            </a:fld>
            <a:endParaRPr lang="zh-TW"/>
          </a:p>
        </p:txBody>
      </p:sp>
      <p:sp>
        <p:nvSpPr>
          <p:cNvPr id="7" name="Rectangle 6"/>
          <p:cNvSpPr>
            <a:spLocks noGrp="1"/>
          </p:cNvSpPr>
          <p:nvPr>
            <p:ph type="title"/>
          </p:nvPr>
        </p:nvSpPr>
        <p:spPr/>
        <p:txBody>
          <a:bodyPr/>
          <a:lstStyle/>
          <a:p>
            <a:r>
              <a:rPr lang="zh-TW" altLang="en-US"/>
              <a:t>按一下以編輯母片標題樣式</a:t>
            </a:r>
            <a:endParaRPr lang="zh-TW"/>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小節標題">
    <p:bg>
      <p:bgPr>
        <a:solidFill>
          <a:schemeClr val="tx1"/>
        </a:solidFill>
        <a:effectLst/>
      </p:bgPr>
    </p:bg>
    <p:spTree>
      <p:nvGrpSpPr>
        <p:cNvPr id="1" name=""/>
        <p:cNvGrpSpPr/>
        <p:nvPr/>
      </p:nvGrpSpPr>
      <p:grpSpPr>
        <a:xfrm>
          <a:off x="0" y="0"/>
          <a:ext cx="0" cy="0"/>
          <a:chOff x="0" y="0"/>
          <a:chExt cx="0" cy="0"/>
        </a:xfrm>
      </p:grpSpPr>
      <p:grpSp>
        <p:nvGrpSpPr>
          <p:cNvPr id="9" name="Group 8"/>
          <p:cNvGrpSpPr/>
          <p:nvPr/>
        </p:nvGrpSpPr>
        <p:grpSpPr>
          <a:xfrm>
            <a:off x="-1574" y="0"/>
            <a:ext cx="9145574" cy="6858000"/>
            <a:chOff x="-1574" y="0"/>
            <a:chExt cx="9145574" cy="6858000"/>
          </a:xfrm>
        </p:grpSpPr>
        <p:sp>
          <p:nvSpPr>
            <p:cNvPr id="18" name="Rectangle 17"/>
            <p:cNvSpPr/>
            <p:nvPr userDrawn="1"/>
          </p:nvSpPr>
          <p:spPr>
            <a:xfrm>
              <a:off x="0" y="381000"/>
              <a:ext cx="9144000" cy="6096000"/>
            </a:xfrm>
            <a:prstGeom prst="rect">
              <a:avLst/>
            </a:prstGeom>
            <a:gradFill>
              <a:gsLst>
                <a:gs pos="0">
                  <a:schemeClr val="accent1">
                    <a:tint val="40000"/>
                  </a:schemeClr>
                </a:gs>
                <a:gs pos="100000">
                  <a:schemeClr val="accent1">
                    <a:shade val="75000"/>
                  </a:schemeClr>
                </a:gs>
              </a:gsLst>
              <a:path path="circle">
                <a:fillToRect l="100000" t="100000" r="100000" b="100000"/>
              </a:path>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zh-TW"/>
            </a:p>
          </p:txBody>
        </p:sp>
        <p:sp>
          <p:nvSpPr>
            <p:cNvPr id="10" name="Rectangle 9"/>
            <p:cNvSpPr/>
            <p:nvPr userDrawn="1"/>
          </p:nvSpPr>
          <p:spPr>
            <a:xfrm>
              <a:off x="-1574" y="0"/>
              <a:ext cx="9144000" cy="304800"/>
            </a:xfrm>
            <a:prstGeom prst="rect">
              <a:avLst/>
            </a:prstGeom>
            <a:solidFill>
              <a:schemeClr val="bg2"/>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zh-TW"/>
            </a:p>
          </p:txBody>
        </p:sp>
        <p:sp>
          <p:nvSpPr>
            <p:cNvPr id="15" name="Rectangle 14"/>
            <p:cNvSpPr/>
            <p:nvPr userDrawn="1"/>
          </p:nvSpPr>
          <p:spPr>
            <a:xfrm>
              <a:off x="-1574" y="6553200"/>
              <a:ext cx="9144000" cy="304800"/>
            </a:xfrm>
            <a:prstGeom prst="rect">
              <a:avLst/>
            </a:prstGeom>
            <a:solidFill>
              <a:schemeClr val="bg2"/>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zh-TW"/>
            </a:p>
          </p:txBody>
        </p:sp>
        <p:cxnSp>
          <p:nvCxnSpPr>
            <p:cNvPr id="16" name="Straight Connector 15"/>
            <p:cNvCxnSpPr/>
            <p:nvPr/>
          </p:nvCxnSpPr>
          <p:spPr>
            <a:xfrm>
              <a:off x="-1574" y="381000"/>
              <a:ext cx="9144000" cy="1588"/>
            </a:xfrm>
            <a:prstGeom prst="line">
              <a:avLst/>
            </a:prstGeom>
            <a:ln w="38100" cap="flat" cmpd="sng" algn="ctr">
              <a:solidFill>
                <a:schemeClr val="accent1">
                  <a:shade val="75000"/>
                </a:schemeClr>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74" y="6477000"/>
              <a:ext cx="9144000" cy="1588"/>
            </a:xfrm>
            <a:prstGeom prst="line">
              <a:avLst/>
            </a:prstGeom>
            <a:ln w="38100" cap="flat" cmpd="sng" algn="ctr">
              <a:solidFill>
                <a:schemeClr val="accent1">
                  <a:shade val="75000"/>
                </a:schemeClr>
              </a:solidFill>
              <a:prstDash val="solid"/>
              <a:miter lim="800000"/>
            </a:ln>
          </p:spPr>
          <p:style>
            <a:lnRef idx="1">
              <a:schemeClr val="accent1"/>
            </a:lnRef>
            <a:fillRef idx="0">
              <a:schemeClr val="accent1"/>
            </a:fillRef>
            <a:effectRef idx="0">
              <a:schemeClr val="accent1"/>
            </a:effectRef>
            <a:fontRef idx="minor">
              <a:schemeClr val="tx1"/>
            </a:fontRef>
          </p:style>
        </p:cxnSp>
      </p:grpSp>
      <p:sp>
        <p:nvSpPr>
          <p:cNvPr id="2" name="Shape 1"/>
          <p:cNvSpPr>
            <a:spLocks noGrp="1"/>
          </p:cNvSpPr>
          <p:nvPr>
            <p:ph type="title"/>
          </p:nvPr>
        </p:nvSpPr>
        <p:spPr>
          <a:xfrm>
            <a:off x="722313" y="4505325"/>
            <a:ext cx="7772400" cy="1362075"/>
          </a:xfrm>
          <a:prstGeom prst="rect">
            <a:avLst/>
          </a:prstGeom>
        </p:spPr>
        <p:txBody>
          <a:bodyPr anchor="t"/>
          <a:lstStyle>
            <a:lvl1pPr algn="ctr" latinLnBrk="0">
              <a:defRPr lang="zh-TW" sz="4000" b="0" cap="none" baseline="0">
                <a:solidFill>
                  <a:schemeClr val="tx1"/>
                </a:solidFill>
                <a:effectLst>
                  <a:outerShdw blurRad="50800" dist="50800" dir="2700000" algn="tl" rotWithShape="0">
                    <a:srgbClr val="000000">
                      <a:alpha val="43137"/>
                    </a:srgbClr>
                  </a:outerShdw>
                </a:effectLst>
              </a:defRPr>
            </a:lvl1pPr>
          </a:lstStyle>
          <a:p>
            <a:r>
              <a:rPr lang="zh-TW" altLang="en-US"/>
              <a:t>按一下以編輯母片標題樣式</a:t>
            </a:r>
            <a:endParaRPr lang="zh-TW"/>
          </a:p>
        </p:txBody>
      </p:sp>
      <p:sp>
        <p:nvSpPr>
          <p:cNvPr id="3" name="Shape 2"/>
          <p:cNvSpPr>
            <a:spLocks noGrp="1"/>
          </p:cNvSpPr>
          <p:nvPr>
            <p:ph type="body" idx="1"/>
          </p:nvPr>
        </p:nvSpPr>
        <p:spPr>
          <a:xfrm>
            <a:off x="722313" y="2906713"/>
            <a:ext cx="7772400" cy="1500187"/>
          </a:xfrm>
        </p:spPr>
        <p:txBody>
          <a:bodyPr anchor="b"/>
          <a:lstStyle>
            <a:lvl1pPr marL="0" indent="0" algn="ctr" latinLnBrk="0">
              <a:buNone/>
              <a:defRPr lang="zh-TW" sz="2800">
                <a:solidFill>
                  <a:schemeClr val="tx1"/>
                </a:solidFill>
              </a:defRPr>
            </a:lvl1pPr>
            <a:lvl2pPr marL="457200" indent="0">
              <a:buNone/>
              <a:defRPr lang="zh-TW" sz="1800">
                <a:solidFill>
                  <a:schemeClr val="tx1">
                    <a:tint val="75000"/>
                  </a:schemeClr>
                </a:solidFill>
              </a:defRPr>
            </a:lvl2pPr>
            <a:lvl3pPr marL="914400" indent="0">
              <a:buNone/>
              <a:defRPr lang="zh-TW" sz="1600">
                <a:solidFill>
                  <a:schemeClr val="tx1">
                    <a:tint val="75000"/>
                  </a:schemeClr>
                </a:solidFill>
              </a:defRPr>
            </a:lvl3pPr>
            <a:lvl4pPr marL="1371600" indent="0">
              <a:buNone/>
              <a:defRPr lang="zh-TW" sz="1400">
                <a:solidFill>
                  <a:schemeClr val="tx1">
                    <a:tint val="75000"/>
                  </a:schemeClr>
                </a:solidFill>
              </a:defRPr>
            </a:lvl4pPr>
            <a:lvl5pPr marL="1828800" indent="0">
              <a:buNone/>
              <a:defRPr lang="zh-TW" sz="1400">
                <a:solidFill>
                  <a:schemeClr val="tx1">
                    <a:tint val="75000"/>
                  </a:schemeClr>
                </a:solidFill>
              </a:defRPr>
            </a:lvl5pPr>
            <a:lvl6pPr marL="2286000" indent="0">
              <a:buNone/>
              <a:defRPr lang="zh-TW" sz="1400">
                <a:solidFill>
                  <a:schemeClr val="tx1">
                    <a:tint val="75000"/>
                  </a:schemeClr>
                </a:solidFill>
              </a:defRPr>
            </a:lvl6pPr>
            <a:lvl7pPr marL="2743200" indent="0">
              <a:buNone/>
              <a:defRPr lang="zh-TW" sz="1400">
                <a:solidFill>
                  <a:schemeClr val="tx1">
                    <a:tint val="75000"/>
                  </a:schemeClr>
                </a:solidFill>
              </a:defRPr>
            </a:lvl7pPr>
            <a:lvl8pPr marL="3200400" indent="0">
              <a:buNone/>
              <a:defRPr lang="zh-TW" sz="1400">
                <a:solidFill>
                  <a:schemeClr val="tx1">
                    <a:tint val="75000"/>
                  </a:schemeClr>
                </a:solidFill>
              </a:defRPr>
            </a:lvl8pPr>
            <a:lvl9pPr marL="3657600" indent="0">
              <a:buNone/>
              <a:defRPr lang="zh-TW" sz="1400">
                <a:solidFill>
                  <a:schemeClr val="tx1">
                    <a:tint val="75000"/>
                  </a:schemeClr>
                </a:solidFill>
              </a:defRPr>
            </a:lvl9pPr>
          </a:lstStyle>
          <a:p>
            <a:pPr lvl="0"/>
            <a:r>
              <a:rPr lang="zh-TW" altLang="en-US"/>
              <a:t>按一下以編輯母片文字樣式</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兩項物件">
    <p:spTree>
      <p:nvGrpSpPr>
        <p:cNvPr id="1" name=""/>
        <p:cNvGrpSpPr/>
        <p:nvPr/>
      </p:nvGrpSpPr>
      <p:grpSpPr>
        <a:xfrm>
          <a:off x="0" y="0"/>
          <a:ext cx="0" cy="0"/>
          <a:chOff x="0" y="0"/>
          <a:chExt cx="0" cy="0"/>
        </a:xfrm>
      </p:grpSpPr>
      <p:sp>
        <p:nvSpPr>
          <p:cNvPr id="3" name="Shape 2"/>
          <p:cNvSpPr>
            <a:spLocks noGrp="1"/>
          </p:cNvSpPr>
          <p:nvPr>
            <p:ph sz="half" idx="1"/>
          </p:nvPr>
        </p:nvSpPr>
        <p:spPr>
          <a:xfrm>
            <a:off x="457200" y="1600200"/>
            <a:ext cx="4038600" cy="4525963"/>
          </a:xfrm>
        </p:spPr>
        <p:txBody>
          <a:bodyPr/>
          <a:lstStyle>
            <a:lvl1pPr latinLnBrk="0">
              <a:defRPr lang="zh-TW" sz="2800"/>
            </a:lvl1pPr>
            <a:lvl2pPr>
              <a:defRPr lang="zh-TW" sz="2400"/>
            </a:lvl2pPr>
            <a:lvl3pPr>
              <a:defRPr lang="zh-TW" sz="2000"/>
            </a:lvl3pPr>
            <a:lvl4pPr>
              <a:defRPr lang="zh-TW" sz="1800"/>
            </a:lvl4pPr>
            <a:lvl5pPr>
              <a:defRPr lang="zh-TW" sz="1800"/>
            </a:lvl5pPr>
            <a:lvl6pPr>
              <a:defRPr lang="zh-TW" sz="1800"/>
            </a:lvl6pPr>
            <a:lvl7pPr>
              <a:defRPr lang="zh-TW" sz="1800"/>
            </a:lvl7pPr>
            <a:lvl8pPr>
              <a:defRPr lang="zh-TW" sz="1800"/>
            </a:lvl8pPr>
            <a:lvl9pPr>
              <a:defRPr lang="zh-TW"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p>
        </p:txBody>
      </p:sp>
      <p:sp>
        <p:nvSpPr>
          <p:cNvPr id="4" name="Shape 3"/>
          <p:cNvSpPr>
            <a:spLocks noGrp="1"/>
          </p:cNvSpPr>
          <p:nvPr>
            <p:ph sz="half" idx="2"/>
          </p:nvPr>
        </p:nvSpPr>
        <p:spPr>
          <a:xfrm>
            <a:off x="4648200" y="1600200"/>
            <a:ext cx="4038600" cy="4525963"/>
          </a:xfrm>
        </p:spPr>
        <p:txBody>
          <a:bodyPr/>
          <a:lstStyle>
            <a:lvl1pPr latinLnBrk="0">
              <a:defRPr lang="zh-TW" sz="2800"/>
            </a:lvl1pPr>
            <a:lvl2pPr>
              <a:defRPr lang="zh-TW" sz="2400"/>
            </a:lvl2pPr>
            <a:lvl3pPr>
              <a:defRPr lang="zh-TW" sz="2000"/>
            </a:lvl3pPr>
            <a:lvl4pPr>
              <a:defRPr lang="zh-TW" sz="1800"/>
            </a:lvl4pPr>
            <a:lvl5pPr>
              <a:defRPr lang="zh-TW" sz="1800"/>
            </a:lvl5pPr>
            <a:lvl6pPr>
              <a:defRPr lang="zh-TW" sz="1800"/>
            </a:lvl6pPr>
            <a:lvl7pPr>
              <a:defRPr lang="zh-TW" sz="1800"/>
            </a:lvl7pPr>
            <a:lvl8pPr>
              <a:defRPr lang="zh-TW" sz="1800"/>
            </a:lvl8pPr>
            <a:lvl9pPr>
              <a:defRPr lang="zh-TW"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p>
        </p:txBody>
      </p:sp>
      <p:sp>
        <p:nvSpPr>
          <p:cNvPr id="5" name="Shape 4"/>
          <p:cNvSpPr>
            <a:spLocks noGrp="1"/>
          </p:cNvSpPr>
          <p:nvPr>
            <p:ph type="dt" sz="half" idx="10"/>
          </p:nvPr>
        </p:nvSpPr>
        <p:spPr/>
        <p:txBody>
          <a:bodyPr/>
          <a:lstStyle/>
          <a:p>
            <a:fld id="{6C70D0AA-A564-40E6-BDF9-FE3371FD07B4}" type="datetimeFigureOut">
              <a:rPr lang="zh-TW" altLang="en-US"/>
              <a:pPr/>
              <a:t>2023/8/4</a:t>
            </a:fld>
            <a:endParaRPr lang="zh-TW"/>
          </a:p>
        </p:txBody>
      </p:sp>
      <p:sp>
        <p:nvSpPr>
          <p:cNvPr id="6" name="Shape 5"/>
          <p:cNvSpPr>
            <a:spLocks noGrp="1"/>
          </p:cNvSpPr>
          <p:nvPr>
            <p:ph type="ftr" sz="quarter" idx="11"/>
          </p:nvPr>
        </p:nvSpPr>
        <p:spPr/>
        <p:txBody>
          <a:bodyPr/>
          <a:lstStyle/>
          <a:p>
            <a:endParaRPr lang="zh-TW"/>
          </a:p>
        </p:txBody>
      </p:sp>
      <p:sp>
        <p:nvSpPr>
          <p:cNvPr id="7" name="Shape 6"/>
          <p:cNvSpPr>
            <a:spLocks noGrp="1"/>
          </p:cNvSpPr>
          <p:nvPr>
            <p:ph type="sldNum" sz="quarter" idx="12"/>
          </p:nvPr>
        </p:nvSpPr>
        <p:spPr/>
        <p:txBody>
          <a:bodyPr/>
          <a:lstStyle/>
          <a:p>
            <a:fld id="{561D2430-FB11-4C87-BF1D-6F488A17F237}" type="slidenum">
              <a:rPr/>
              <a:pPr/>
              <a:t>‹#›</a:t>
            </a:fld>
            <a:endParaRPr lang="zh-TW"/>
          </a:p>
        </p:txBody>
      </p:sp>
      <p:sp>
        <p:nvSpPr>
          <p:cNvPr id="8" name="Rectangle 7"/>
          <p:cNvSpPr>
            <a:spLocks noGrp="1"/>
          </p:cNvSpPr>
          <p:nvPr>
            <p:ph type="title"/>
          </p:nvPr>
        </p:nvSpPr>
        <p:spPr/>
        <p:txBody>
          <a:bodyPr/>
          <a:lstStyle/>
          <a:p>
            <a:r>
              <a:rPr lang="zh-TW" altLang="en-US"/>
              <a:t>按一下以編輯母片標題樣式</a:t>
            </a:r>
            <a:endParaRPr lang="zh-TW"/>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對照">
    <p:spTree>
      <p:nvGrpSpPr>
        <p:cNvPr id="1" name=""/>
        <p:cNvGrpSpPr/>
        <p:nvPr/>
      </p:nvGrpSpPr>
      <p:grpSpPr>
        <a:xfrm>
          <a:off x="0" y="0"/>
          <a:ext cx="0" cy="0"/>
          <a:chOff x="0" y="0"/>
          <a:chExt cx="0" cy="0"/>
        </a:xfrm>
      </p:grpSpPr>
      <p:sp>
        <p:nvSpPr>
          <p:cNvPr id="3" name="Shape 2"/>
          <p:cNvSpPr>
            <a:spLocks noGrp="1"/>
          </p:cNvSpPr>
          <p:nvPr>
            <p:ph type="body" idx="1"/>
          </p:nvPr>
        </p:nvSpPr>
        <p:spPr>
          <a:xfrm>
            <a:off x="457200" y="1535113"/>
            <a:ext cx="4040188" cy="639762"/>
          </a:xfrm>
        </p:spPr>
        <p:txBody>
          <a:bodyPr anchor="b"/>
          <a:lstStyle>
            <a:lvl1pPr marL="0" indent="0" latinLnBrk="0">
              <a:buNone/>
              <a:defRPr lang="zh-TW" sz="2400" b="0">
                <a:solidFill>
                  <a:schemeClr val="tx2"/>
                </a:solidFill>
              </a:defRPr>
            </a:lvl1pPr>
            <a:lvl2pPr marL="457200" indent="0">
              <a:buNone/>
              <a:defRPr lang="zh-TW" sz="2000" b="1"/>
            </a:lvl2pPr>
            <a:lvl3pPr marL="914400" indent="0">
              <a:buNone/>
              <a:defRPr lang="zh-TW" sz="1800" b="1"/>
            </a:lvl3pPr>
            <a:lvl4pPr marL="1371600" indent="0">
              <a:buNone/>
              <a:defRPr lang="zh-TW" sz="1600" b="1"/>
            </a:lvl4pPr>
            <a:lvl5pPr marL="1828800" indent="0">
              <a:buNone/>
              <a:defRPr lang="zh-TW" sz="1600" b="1"/>
            </a:lvl5pPr>
            <a:lvl6pPr marL="2286000" indent="0">
              <a:buNone/>
              <a:defRPr lang="zh-TW" sz="1600" b="1"/>
            </a:lvl6pPr>
            <a:lvl7pPr marL="2743200" indent="0">
              <a:buNone/>
              <a:defRPr lang="zh-TW" sz="1600" b="1"/>
            </a:lvl7pPr>
            <a:lvl8pPr marL="3200400" indent="0">
              <a:buNone/>
              <a:defRPr lang="zh-TW" sz="1600" b="1"/>
            </a:lvl8pPr>
            <a:lvl9pPr marL="3657600" indent="0">
              <a:buNone/>
              <a:defRPr lang="zh-TW" sz="1600" b="1"/>
            </a:lvl9pPr>
          </a:lstStyle>
          <a:p>
            <a:pPr lvl="0"/>
            <a:r>
              <a:rPr lang="zh-TW" altLang="en-US"/>
              <a:t>按一下以編輯母片文字樣式</a:t>
            </a:r>
          </a:p>
        </p:txBody>
      </p:sp>
      <p:sp>
        <p:nvSpPr>
          <p:cNvPr id="4" name="Shape 3"/>
          <p:cNvSpPr>
            <a:spLocks noGrp="1"/>
          </p:cNvSpPr>
          <p:nvPr>
            <p:ph sz="half" idx="2"/>
          </p:nvPr>
        </p:nvSpPr>
        <p:spPr>
          <a:xfrm>
            <a:off x="457200" y="2174875"/>
            <a:ext cx="4040188" cy="3951288"/>
          </a:xfrm>
        </p:spPr>
        <p:txBody>
          <a:bodyPr/>
          <a:lstStyle>
            <a:lvl1pPr latinLnBrk="0">
              <a:defRPr lang="zh-TW" sz="2400"/>
            </a:lvl1pPr>
            <a:lvl2pPr>
              <a:defRPr lang="zh-TW" sz="2000"/>
            </a:lvl2pPr>
            <a:lvl3pPr>
              <a:defRPr lang="zh-TW" sz="1800"/>
            </a:lvl3pPr>
            <a:lvl4pPr>
              <a:defRPr lang="zh-TW" sz="1600"/>
            </a:lvl4pPr>
            <a:lvl5pPr>
              <a:defRPr lang="zh-TW" sz="1600"/>
            </a:lvl5pPr>
            <a:lvl6pPr>
              <a:defRPr lang="zh-TW" sz="1600"/>
            </a:lvl6pPr>
            <a:lvl7pPr>
              <a:defRPr lang="zh-TW" sz="1600"/>
            </a:lvl7pPr>
            <a:lvl8pPr>
              <a:defRPr lang="zh-TW" sz="1600"/>
            </a:lvl8pPr>
            <a:lvl9pPr>
              <a:defRPr lang="zh-TW"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p>
        </p:txBody>
      </p:sp>
      <p:sp>
        <p:nvSpPr>
          <p:cNvPr id="5" name="Shape 4"/>
          <p:cNvSpPr>
            <a:spLocks noGrp="1"/>
          </p:cNvSpPr>
          <p:nvPr>
            <p:ph type="body" sz="quarter" idx="3"/>
          </p:nvPr>
        </p:nvSpPr>
        <p:spPr>
          <a:xfrm>
            <a:off x="4645025" y="1535113"/>
            <a:ext cx="4041775" cy="639762"/>
          </a:xfrm>
        </p:spPr>
        <p:txBody>
          <a:bodyPr anchor="b"/>
          <a:lstStyle>
            <a:lvl1pPr marL="0" indent="0" latinLnBrk="0">
              <a:buNone/>
              <a:defRPr lang="zh-TW" sz="2400" b="0">
                <a:solidFill>
                  <a:schemeClr val="tx2"/>
                </a:solidFill>
              </a:defRPr>
            </a:lvl1pPr>
            <a:lvl2pPr marL="457200" indent="0">
              <a:buNone/>
              <a:defRPr lang="zh-TW" sz="2000" b="1"/>
            </a:lvl2pPr>
            <a:lvl3pPr marL="914400" indent="0">
              <a:buNone/>
              <a:defRPr lang="zh-TW" sz="1800" b="1"/>
            </a:lvl3pPr>
            <a:lvl4pPr marL="1371600" indent="0">
              <a:buNone/>
              <a:defRPr lang="zh-TW" sz="1600" b="1"/>
            </a:lvl4pPr>
            <a:lvl5pPr marL="1828800" indent="0">
              <a:buNone/>
              <a:defRPr lang="zh-TW" sz="1600" b="1"/>
            </a:lvl5pPr>
            <a:lvl6pPr marL="2286000" indent="0">
              <a:buNone/>
              <a:defRPr lang="zh-TW" sz="1600" b="1"/>
            </a:lvl6pPr>
            <a:lvl7pPr marL="2743200" indent="0">
              <a:buNone/>
              <a:defRPr lang="zh-TW" sz="1600" b="1"/>
            </a:lvl7pPr>
            <a:lvl8pPr marL="3200400" indent="0">
              <a:buNone/>
              <a:defRPr lang="zh-TW" sz="1600" b="1"/>
            </a:lvl8pPr>
            <a:lvl9pPr marL="3657600" indent="0">
              <a:buNone/>
              <a:defRPr lang="zh-TW" sz="1600" b="1"/>
            </a:lvl9pPr>
          </a:lstStyle>
          <a:p>
            <a:pPr lvl="0"/>
            <a:r>
              <a:rPr lang="zh-TW" altLang="en-US"/>
              <a:t>按一下以編輯母片文字樣式</a:t>
            </a:r>
          </a:p>
        </p:txBody>
      </p:sp>
      <p:sp>
        <p:nvSpPr>
          <p:cNvPr id="6" name="Shape 5"/>
          <p:cNvSpPr>
            <a:spLocks noGrp="1"/>
          </p:cNvSpPr>
          <p:nvPr>
            <p:ph sz="quarter" idx="4"/>
          </p:nvPr>
        </p:nvSpPr>
        <p:spPr>
          <a:xfrm>
            <a:off x="4645025" y="2174875"/>
            <a:ext cx="4041775" cy="3951288"/>
          </a:xfrm>
        </p:spPr>
        <p:txBody>
          <a:bodyPr/>
          <a:lstStyle>
            <a:lvl1pPr latinLnBrk="0">
              <a:defRPr lang="zh-TW" sz="2400"/>
            </a:lvl1pPr>
            <a:lvl2pPr>
              <a:defRPr lang="zh-TW" sz="2000"/>
            </a:lvl2pPr>
            <a:lvl3pPr>
              <a:defRPr lang="zh-TW" sz="1800"/>
            </a:lvl3pPr>
            <a:lvl4pPr>
              <a:defRPr lang="zh-TW" sz="1600"/>
            </a:lvl4pPr>
            <a:lvl5pPr>
              <a:defRPr lang="zh-TW" sz="1600"/>
            </a:lvl5pPr>
            <a:lvl6pPr>
              <a:defRPr lang="zh-TW" sz="1600"/>
            </a:lvl6pPr>
            <a:lvl7pPr>
              <a:defRPr lang="zh-TW" sz="1600"/>
            </a:lvl7pPr>
            <a:lvl8pPr>
              <a:defRPr lang="zh-TW" sz="1600"/>
            </a:lvl8pPr>
            <a:lvl9pPr>
              <a:defRPr lang="zh-TW"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p>
        </p:txBody>
      </p:sp>
      <p:sp>
        <p:nvSpPr>
          <p:cNvPr id="7" name="Shape 6"/>
          <p:cNvSpPr>
            <a:spLocks noGrp="1"/>
          </p:cNvSpPr>
          <p:nvPr>
            <p:ph type="dt" sz="half" idx="10"/>
          </p:nvPr>
        </p:nvSpPr>
        <p:spPr/>
        <p:txBody>
          <a:bodyPr/>
          <a:lstStyle/>
          <a:p>
            <a:fld id="{6C70D0AA-A564-40E6-BDF9-FE3371FD07B4}" type="datetimeFigureOut">
              <a:rPr lang="zh-TW" altLang="en-US"/>
              <a:pPr/>
              <a:t>2023/8/4</a:t>
            </a:fld>
            <a:endParaRPr lang="zh-TW"/>
          </a:p>
        </p:txBody>
      </p:sp>
      <p:sp>
        <p:nvSpPr>
          <p:cNvPr id="8" name="Shape 7"/>
          <p:cNvSpPr>
            <a:spLocks noGrp="1"/>
          </p:cNvSpPr>
          <p:nvPr>
            <p:ph type="ftr" sz="quarter" idx="11"/>
          </p:nvPr>
        </p:nvSpPr>
        <p:spPr/>
        <p:txBody>
          <a:bodyPr/>
          <a:lstStyle/>
          <a:p>
            <a:endParaRPr lang="zh-TW"/>
          </a:p>
        </p:txBody>
      </p:sp>
      <p:sp>
        <p:nvSpPr>
          <p:cNvPr id="9" name="Shape 8"/>
          <p:cNvSpPr>
            <a:spLocks noGrp="1"/>
          </p:cNvSpPr>
          <p:nvPr>
            <p:ph type="sldNum" sz="quarter" idx="12"/>
          </p:nvPr>
        </p:nvSpPr>
        <p:spPr/>
        <p:txBody>
          <a:bodyPr/>
          <a:lstStyle/>
          <a:p>
            <a:fld id="{561D2430-FB11-4C87-BF1D-6F488A17F237}" type="slidenum">
              <a:rPr/>
              <a:pPr/>
              <a:t>‹#›</a:t>
            </a:fld>
            <a:endParaRPr lang="zh-TW"/>
          </a:p>
        </p:txBody>
      </p:sp>
      <p:sp>
        <p:nvSpPr>
          <p:cNvPr id="10" name="Rectangle 9"/>
          <p:cNvSpPr>
            <a:spLocks noGrp="1"/>
          </p:cNvSpPr>
          <p:nvPr>
            <p:ph type="title"/>
          </p:nvPr>
        </p:nvSpPr>
        <p:spPr/>
        <p:txBody>
          <a:bodyPr/>
          <a:lstStyle/>
          <a:p>
            <a:r>
              <a:rPr lang="zh-TW" altLang="en-US"/>
              <a:t>按一下以編輯母片標題樣式</a:t>
            </a:r>
            <a:endParaRPr 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只有標題">
    <p:spTree>
      <p:nvGrpSpPr>
        <p:cNvPr id="1" name=""/>
        <p:cNvGrpSpPr/>
        <p:nvPr/>
      </p:nvGrpSpPr>
      <p:grpSpPr>
        <a:xfrm>
          <a:off x="0" y="0"/>
          <a:ext cx="0" cy="0"/>
          <a:chOff x="0" y="0"/>
          <a:chExt cx="0" cy="0"/>
        </a:xfrm>
      </p:grpSpPr>
      <p:sp>
        <p:nvSpPr>
          <p:cNvPr id="3" name="Shape 2"/>
          <p:cNvSpPr>
            <a:spLocks noGrp="1"/>
          </p:cNvSpPr>
          <p:nvPr>
            <p:ph type="dt" sz="half" idx="10"/>
          </p:nvPr>
        </p:nvSpPr>
        <p:spPr/>
        <p:txBody>
          <a:bodyPr/>
          <a:lstStyle/>
          <a:p>
            <a:fld id="{6C70D0AA-A564-40E6-BDF9-FE3371FD07B4}" type="datetimeFigureOut">
              <a:rPr lang="zh-TW" altLang="en-US"/>
              <a:pPr/>
              <a:t>2023/8/4</a:t>
            </a:fld>
            <a:endParaRPr lang="zh-TW"/>
          </a:p>
        </p:txBody>
      </p:sp>
      <p:sp>
        <p:nvSpPr>
          <p:cNvPr id="4" name="Shape 3"/>
          <p:cNvSpPr>
            <a:spLocks noGrp="1"/>
          </p:cNvSpPr>
          <p:nvPr>
            <p:ph type="ftr" sz="quarter" idx="11"/>
          </p:nvPr>
        </p:nvSpPr>
        <p:spPr/>
        <p:txBody>
          <a:bodyPr/>
          <a:lstStyle/>
          <a:p>
            <a:endParaRPr lang="zh-TW"/>
          </a:p>
        </p:txBody>
      </p:sp>
      <p:sp>
        <p:nvSpPr>
          <p:cNvPr id="5" name="Shape 4"/>
          <p:cNvSpPr>
            <a:spLocks noGrp="1"/>
          </p:cNvSpPr>
          <p:nvPr>
            <p:ph type="sldNum" sz="quarter" idx="12"/>
          </p:nvPr>
        </p:nvSpPr>
        <p:spPr/>
        <p:txBody>
          <a:bodyPr/>
          <a:lstStyle/>
          <a:p>
            <a:fld id="{561D2430-FB11-4C87-BF1D-6F488A17F237}" type="slidenum">
              <a:rPr/>
              <a:pPr/>
              <a:t>‹#›</a:t>
            </a:fld>
            <a:endParaRPr lang="zh-TW"/>
          </a:p>
        </p:txBody>
      </p:sp>
      <p:sp>
        <p:nvSpPr>
          <p:cNvPr id="6" name="Rectangle 5"/>
          <p:cNvSpPr>
            <a:spLocks noGrp="1"/>
          </p:cNvSpPr>
          <p:nvPr>
            <p:ph type="title"/>
          </p:nvPr>
        </p:nvSpPr>
        <p:spPr/>
        <p:txBody>
          <a:bodyPr/>
          <a:lstStyle/>
          <a:p>
            <a:r>
              <a:rPr lang="zh-TW" altLang="en-US"/>
              <a:t>按一下以編輯母片標題樣式</a:t>
            </a:r>
            <a:endParaRPr lang="zh-TW"/>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Shape 1"/>
          <p:cNvSpPr>
            <a:spLocks noGrp="1"/>
          </p:cNvSpPr>
          <p:nvPr>
            <p:ph type="dt" sz="half" idx="10"/>
          </p:nvPr>
        </p:nvSpPr>
        <p:spPr/>
        <p:txBody>
          <a:bodyPr/>
          <a:lstStyle/>
          <a:p>
            <a:fld id="{6C70D0AA-A564-40E6-BDF9-FE3371FD07B4}" type="datetimeFigureOut">
              <a:rPr lang="zh-TW" altLang="en-US"/>
              <a:pPr/>
              <a:t>2023/8/4</a:t>
            </a:fld>
            <a:endParaRPr lang="zh-TW"/>
          </a:p>
        </p:txBody>
      </p:sp>
      <p:sp>
        <p:nvSpPr>
          <p:cNvPr id="3" name="Shape 2"/>
          <p:cNvSpPr>
            <a:spLocks noGrp="1"/>
          </p:cNvSpPr>
          <p:nvPr>
            <p:ph type="ftr" sz="quarter" idx="11"/>
          </p:nvPr>
        </p:nvSpPr>
        <p:spPr/>
        <p:txBody>
          <a:bodyPr/>
          <a:lstStyle/>
          <a:p>
            <a:endParaRPr lang="zh-TW"/>
          </a:p>
        </p:txBody>
      </p:sp>
      <p:sp>
        <p:nvSpPr>
          <p:cNvPr id="4" name="Shape 3"/>
          <p:cNvSpPr>
            <a:spLocks noGrp="1"/>
          </p:cNvSpPr>
          <p:nvPr>
            <p:ph type="sldNum" sz="quarter" idx="12"/>
          </p:nvPr>
        </p:nvSpPr>
        <p:spPr/>
        <p:txBody>
          <a:bodyPr/>
          <a:lstStyle/>
          <a:p>
            <a:fld id="{561D2430-FB11-4C87-BF1D-6F488A17F237}" type="slidenum">
              <a:rPr/>
              <a:pPr/>
              <a:t>‹#›</a:t>
            </a:fld>
            <a:endParaRPr lang="zh-TW"/>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含標題的內容">
    <p:spTree>
      <p:nvGrpSpPr>
        <p:cNvPr id="1" name=""/>
        <p:cNvGrpSpPr/>
        <p:nvPr/>
      </p:nvGrpSpPr>
      <p:grpSpPr>
        <a:xfrm>
          <a:off x="0" y="0"/>
          <a:ext cx="0" cy="0"/>
          <a:chOff x="0" y="0"/>
          <a:chExt cx="0" cy="0"/>
        </a:xfrm>
      </p:grpSpPr>
      <p:sp>
        <p:nvSpPr>
          <p:cNvPr id="3" name="Shape 2"/>
          <p:cNvSpPr>
            <a:spLocks noGrp="1"/>
          </p:cNvSpPr>
          <p:nvPr>
            <p:ph idx="1"/>
          </p:nvPr>
        </p:nvSpPr>
        <p:spPr>
          <a:xfrm>
            <a:off x="3575050" y="1600201"/>
            <a:ext cx="5111750" cy="4525963"/>
          </a:xfrm>
        </p:spPr>
        <p:txBody>
          <a:bodyPr/>
          <a:lstStyle>
            <a:lvl1pPr latinLnBrk="0">
              <a:defRPr lang="zh-TW" sz="3200">
                <a:solidFill>
                  <a:schemeClr val="tx1"/>
                </a:solidFill>
              </a:defRPr>
            </a:lvl1pPr>
            <a:lvl2pPr>
              <a:defRPr lang="zh-TW" sz="2800"/>
            </a:lvl2pPr>
            <a:lvl3pPr>
              <a:defRPr lang="zh-TW" sz="2400"/>
            </a:lvl3pPr>
            <a:lvl4pPr>
              <a:defRPr lang="zh-TW" sz="2000"/>
            </a:lvl4pPr>
            <a:lvl5pPr>
              <a:defRPr lang="zh-TW" sz="2000"/>
            </a:lvl5pPr>
            <a:lvl6pPr>
              <a:defRPr lang="zh-TW" sz="2000"/>
            </a:lvl6pPr>
            <a:lvl7pPr>
              <a:defRPr lang="zh-TW" sz="2000"/>
            </a:lvl7pPr>
            <a:lvl8pPr>
              <a:defRPr lang="zh-TW" sz="2000"/>
            </a:lvl8pPr>
            <a:lvl9pPr>
              <a:defRPr lang="zh-TW"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p>
        </p:txBody>
      </p:sp>
      <p:sp>
        <p:nvSpPr>
          <p:cNvPr id="4" name="Shape 3"/>
          <p:cNvSpPr>
            <a:spLocks noGrp="1"/>
          </p:cNvSpPr>
          <p:nvPr>
            <p:ph type="body" sz="half" idx="2"/>
          </p:nvPr>
        </p:nvSpPr>
        <p:spPr>
          <a:xfrm>
            <a:off x="457201" y="1600201"/>
            <a:ext cx="3008313" cy="4525963"/>
          </a:xfrm>
        </p:spPr>
        <p:txBody>
          <a:bodyPr/>
          <a:lstStyle>
            <a:lvl1pPr marL="0" indent="0" latinLnBrk="0">
              <a:buNone/>
              <a:defRPr lang="zh-TW" sz="1400"/>
            </a:lvl1pPr>
            <a:lvl2pPr marL="457200" indent="0">
              <a:buNone/>
              <a:defRPr lang="zh-TW" sz="1200"/>
            </a:lvl2pPr>
            <a:lvl3pPr marL="914400" indent="0">
              <a:buNone/>
              <a:defRPr lang="zh-TW" sz="1000"/>
            </a:lvl3pPr>
            <a:lvl4pPr marL="1371600" indent="0">
              <a:buNone/>
              <a:defRPr lang="zh-TW" sz="900"/>
            </a:lvl4pPr>
            <a:lvl5pPr marL="1828800" indent="0">
              <a:buNone/>
              <a:defRPr lang="zh-TW" sz="900"/>
            </a:lvl5pPr>
            <a:lvl6pPr marL="2286000" indent="0">
              <a:buNone/>
              <a:defRPr lang="zh-TW" sz="900"/>
            </a:lvl6pPr>
            <a:lvl7pPr marL="2743200" indent="0">
              <a:buNone/>
              <a:defRPr lang="zh-TW" sz="900"/>
            </a:lvl7pPr>
            <a:lvl8pPr marL="3200400" indent="0">
              <a:buNone/>
              <a:defRPr lang="zh-TW" sz="900"/>
            </a:lvl8pPr>
            <a:lvl9pPr marL="3657600" indent="0">
              <a:buNone/>
              <a:defRPr lang="zh-TW" sz="900"/>
            </a:lvl9pPr>
          </a:lstStyle>
          <a:p>
            <a:pPr lvl="0"/>
            <a:r>
              <a:rPr lang="zh-TW" altLang="en-US"/>
              <a:t>按一下以編輯母片文字樣式</a:t>
            </a:r>
          </a:p>
        </p:txBody>
      </p:sp>
      <p:sp>
        <p:nvSpPr>
          <p:cNvPr id="5" name="Shape 4"/>
          <p:cNvSpPr>
            <a:spLocks noGrp="1"/>
          </p:cNvSpPr>
          <p:nvPr>
            <p:ph type="dt" sz="half" idx="10"/>
          </p:nvPr>
        </p:nvSpPr>
        <p:spPr/>
        <p:txBody>
          <a:bodyPr/>
          <a:lstStyle/>
          <a:p>
            <a:fld id="{6C70D0AA-A564-40E6-BDF9-FE3371FD07B4}" type="datetimeFigureOut">
              <a:rPr lang="zh-TW" altLang="en-US"/>
              <a:pPr/>
              <a:t>2023/8/4</a:t>
            </a:fld>
            <a:endParaRPr lang="zh-TW"/>
          </a:p>
        </p:txBody>
      </p:sp>
      <p:sp>
        <p:nvSpPr>
          <p:cNvPr id="6" name="Shape 5"/>
          <p:cNvSpPr>
            <a:spLocks noGrp="1"/>
          </p:cNvSpPr>
          <p:nvPr>
            <p:ph type="ftr" sz="quarter" idx="11"/>
          </p:nvPr>
        </p:nvSpPr>
        <p:spPr/>
        <p:txBody>
          <a:bodyPr/>
          <a:lstStyle/>
          <a:p>
            <a:endParaRPr lang="zh-TW"/>
          </a:p>
        </p:txBody>
      </p:sp>
      <p:sp>
        <p:nvSpPr>
          <p:cNvPr id="7" name="Shape 6"/>
          <p:cNvSpPr>
            <a:spLocks noGrp="1"/>
          </p:cNvSpPr>
          <p:nvPr>
            <p:ph type="sldNum" sz="quarter" idx="12"/>
          </p:nvPr>
        </p:nvSpPr>
        <p:spPr/>
        <p:txBody>
          <a:bodyPr/>
          <a:lstStyle/>
          <a:p>
            <a:fld id="{561D2430-FB11-4C87-BF1D-6F488A17F237}" type="slidenum">
              <a:rPr/>
              <a:pPr/>
              <a:t>‹#›</a:t>
            </a:fld>
            <a:endParaRPr lang="zh-TW"/>
          </a:p>
        </p:txBody>
      </p:sp>
      <p:sp>
        <p:nvSpPr>
          <p:cNvPr id="9" name="Rectangle 8"/>
          <p:cNvSpPr>
            <a:spLocks noGrp="1"/>
          </p:cNvSpPr>
          <p:nvPr>
            <p:ph type="title"/>
          </p:nvPr>
        </p:nvSpPr>
        <p:spPr/>
        <p:txBody>
          <a:bodyPr/>
          <a:lstStyle/>
          <a:p>
            <a:r>
              <a:rPr lang="zh-TW" altLang="en-US"/>
              <a:t>按一下以編輯母片標題樣式</a:t>
            </a:r>
            <a:endParaRPr 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Shape 1"/>
          <p:cNvSpPr>
            <a:spLocks noGrp="1"/>
          </p:cNvSpPr>
          <p:nvPr>
            <p:ph type="title"/>
          </p:nvPr>
        </p:nvSpPr>
        <p:spPr>
          <a:xfrm>
            <a:off x="1792288" y="4800600"/>
            <a:ext cx="5486400" cy="566738"/>
          </a:xfrm>
          <a:prstGeom prst="rect">
            <a:avLst/>
          </a:prstGeom>
        </p:spPr>
        <p:txBody>
          <a:bodyPr anchor="b"/>
          <a:lstStyle>
            <a:lvl1pPr algn="l" latinLnBrk="0">
              <a:defRPr lang="zh-TW" sz="2000" b="0">
                <a:solidFill>
                  <a:schemeClr val="tx1"/>
                </a:solidFill>
              </a:defRPr>
            </a:lvl1pPr>
          </a:lstStyle>
          <a:p>
            <a:r>
              <a:rPr lang="zh-TW" altLang="en-US"/>
              <a:t>按一下以編輯母片標題樣式</a:t>
            </a:r>
            <a:endParaRPr lang="zh-TW"/>
          </a:p>
        </p:txBody>
      </p:sp>
      <p:sp>
        <p:nvSpPr>
          <p:cNvPr id="3" name="Shape 2"/>
          <p:cNvSpPr>
            <a:spLocks noGrp="1"/>
          </p:cNvSpPr>
          <p:nvPr>
            <p:ph type="pic" idx="1"/>
          </p:nvPr>
        </p:nvSpPr>
        <p:spPr>
          <a:xfrm>
            <a:off x="1792288" y="612775"/>
            <a:ext cx="5486400" cy="4114800"/>
          </a:xfrm>
        </p:spPr>
        <p:txBody>
          <a:bodyPr/>
          <a:lstStyle>
            <a:lvl1pPr marL="0" indent="0" latinLnBrk="0">
              <a:buNone/>
              <a:defRPr lang="zh-TW" sz="3200"/>
            </a:lvl1pPr>
            <a:lvl2pPr marL="457200" indent="0">
              <a:buNone/>
              <a:defRPr lang="zh-TW" sz="2800"/>
            </a:lvl2pPr>
            <a:lvl3pPr marL="914400" indent="0">
              <a:buNone/>
              <a:defRPr lang="zh-TW" sz="2400"/>
            </a:lvl3pPr>
            <a:lvl4pPr marL="1371600" indent="0">
              <a:buNone/>
              <a:defRPr lang="zh-TW" sz="2000"/>
            </a:lvl4pPr>
            <a:lvl5pPr marL="1828800" indent="0">
              <a:buNone/>
              <a:defRPr lang="zh-TW" sz="2000"/>
            </a:lvl5pPr>
            <a:lvl6pPr marL="2286000" indent="0">
              <a:buNone/>
              <a:defRPr lang="zh-TW" sz="2000"/>
            </a:lvl6pPr>
            <a:lvl7pPr marL="2743200" indent="0">
              <a:buNone/>
              <a:defRPr lang="zh-TW" sz="2000"/>
            </a:lvl7pPr>
            <a:lvl8pPr marL="3200400" indent="0">
              <a:buNone/>
              <a:defRPr lang="zh-TW" sz="2000"/>
            </a:lvl8pPr>
            <a:lvl9pPr marL="3657600" indent="0">
              <a:buNone/>
              <a:defRPr lang="zh-TW" sz="2000"/>
            </a:lvl9pPr>
          </a:lstStyle>
          <a:p>
            <a:r>
              <a:rPr lang="zh-TW" altLang="en-US"/>
              <a:t>按一下圖示以新增圖片</a:t>
            </a:r>
            <a:endParaRPr lang="zh-TW"/>
          </a:p>
        </p:txBody>
      </p:sp>
      <p:sp>
        <p:nvSpPr>
          <p:cNvPr id="4" name="Shape 3"/>
          <p:cNvSpPr>
            <a:spLocks noGrp="1"/>
          </p:cNvSpPr>
          <p:nvPr>
            <p:ph type="body" sz="half" idx="2"/>
          </p:nvPr>
        </p:nvSpPr>
        <p:spPr>
          <a:xfrm>
            <a:off x="1792288" y="5367338"/>
            <a:ext cx="5486400" cy="804862"/>
          </a:xfrm>
        </p:spPr>
        <p:txBody>
          <a:bodyPr/>
          <a:lstStyle>
            <a:lvl1pPr marL="0" indent="0" latinLnBrk="0">
              <a:buNone/>
              <a:defRPr lang="zh-TW" sz="1400"/>
            </a:lvl1pPr>
            <a:lvl2pPr marL="457200" indent="0">
              <a:buNone/>
              <a:defRPr lang="zh-TW" sz="1200"/>
            </a:lvl2pPr>
            <a:lvl3pPr marL="914400" indent="0">
              <a:buNone/>
              <a:defRPr lang="zh-TW" sz="1000"/>
            </a:lvl3pPr>
            <a:lvl4pPr marL="1371600" indent="0">
              <a:buNone/>
              <a:defRPr lang="zh-TW" sz="900"/>
            </a:lvl4pPr>
            <a:lvl5pPr marL="1828800" indent="0">
              <a:buNone/>
              <a:defRPr lang="zh-TW" sz="900"/>
            </a:lvl5pPr>
            <a:lvl6pPr marL="2286000" indent="0">
              <a:buNone/>
              <a:defRPr lang="zh-TW" sz="900"/>
            </a:lvl6pPr>
            <a:lvl7pPr marL="2743200" indent="0">
              <a:buNone/>
              <a:defRPr lang="zh-TW" sz="900"/>
            </a:lvl7pPr>
            <a:lvl8pPr marL="3200400" indent="0">
              <a:buNone/>
              <a:defRPr lang="zh-TW" sz="900"/>
            </a:lvl8pPr>
            <a:lvl9pPr marL="3657600" indent="0">
              <a:buNone/>
              <a:defRPr lang="zh-TW" sz="900"/>
            </a:lvl9pPr>
          </a:lstStyle>
          <a:p>
            <a:pPr lvl="0"/>
            <a:r>
              <a:rPr lang="zh-TW" altLang="en-US"/>
              <a:t>按一下以編輯母片文字樣式</a:t>
            </a:r>
          </a:p>
        </p:txBody>
      </p:sp>
      <p:sp>
        <p:nvSpPr>
          <p:cNvPr id="5" name="Shape 4"/>
          <p:cNvSpPr>
            <a:spLocks noGrp="1"/>
          </p:cNvSpPr>
          <p:nvPr>
            <p:ph type="dt" sz="half" idx="10"/>
          </p:nvPr>
        </p:nvSpPr>
        <p:spPr/>
        <p:txBody>
          <a:bodyPr/>
          <a:lstStyle/>
          <a:p>
            <a:fld id="{6C70D0AA-A564-40E6-BDF9-FE3371FD07B4}" type="datetimeFigureOut">
              <a:rPr lang="zh-TW" altLang="en-US"/>
              <a:pPr/>
              <a:t>2023/8/4</a:t>
            </a:fld>
            <a:endParaRPr lang="zh-TW"/>
          </a:p>
        </p:txBody>
      </p:sp>
      <p:sp>
        <p:nvSpPr>
          <p:cNvPr id="6" name="Shape 5"/>
          <p:cNvSpPr>
            <a:spLocks noGrp="1"/>
          </p:cNvSpPr>
          <p:nvPr>
            <p:ph type="ftr" sz="quarter" idx="11"/>
          </p:nvPr>
        </p:nvSpPr>
        <p:spPr/>
        <p:txBody>
          <a:bodyPr/>
          <a:lstStyle/>
          <a:p>
            <a:endParaRPr lang="zh-TW"/>
          </a:p>
        </p:txBody>
      </p:sp>
      <p:sp>
        <p:nvSpPr>
          <p:cNvPr id="7" name="Shape 6"/>
          <p:cNvSpPr>
            <a:spLocks noGrp="1"/>
          </p:cNvSpPr>
          <p:nvPr>
            <p:ph type="sldNum" sz="quarter" idx="12"/>
          </p:nvPr>
        </p:nvSpPr>
        <p:spPr/>
        <p:txBody>
          <a:bodyPr/>
          <a:lstStyle/>
          <a:p>
            <a:fld id="{561D2430-FB11-4C87-BF1D-6F488A17F237}" type="slidenum">
              <a:rPr/>
              <a:pPr/>
              <a:t>‹#›</a:t>
            </a:fld>
            <a:endParaRPr lang="zh-TW"/>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4" name="Group 13"/>
          <p:cNvGrpSpPr/>
          <p:nvPr/>
        </p:nvGrpSpPr>
        <p:grpSpPr>
          <a:xfrm>
            <a:off x="0" y="0"/>
            <a:ext cx="9144000" cy="1506538"/>
            <a:chOff x="0" y="0"/>
            <a:chExt cx="9144000" cy="1506538"/>
          </a:xfrm>
        </p:grpSpPr>
        <p:pic>
          <p:nvPicPr>
            <p:cNvPr id="7" name="Rectangle 6"/>
            <p:cNvPicPr>
              <a:picLocks noChangeAspect="1"/>
            </p:cNvPicPr>
            <p:nvPr/>
          </p:nvPicPr>
          <p:blipFill>
            <a:blip r:embed="rId11" cstate="print">
              <a:duotone>
                <a:schemeClr val="accent1"/>
                <a:srgbClr val="FFFFFF"/>
              </a:duotone>
            </a:blip>
            <a:srcRect/>
            <a:stretch>
              <a:fillRect/>
            </a:stretch>
          </p:blipFill>
          <p:spPr>
            <a:xfrm>
              <a:off x="0" y="1"/>
              <a:ext cx="9144000" cy="1419224"/>
            </a:xfrm>
            <a:prstGeom prst="rect">
              <a:avLst/>
            </a:prstGeom>
            <a:noFill/>
            <a:ln>
              <a:noFill/>
            </a:ln>
          </p:spPr>
        </p:pic>
        <p:sp>
          <p:nvSpPr>
            <p:cNvPr id="10" name="Rectangle 9"/>
            <p:cNvSpPr/>
            <p:nvPr userDrawn="1"/>
          </p:nvSpPr>
          <p:spPr>
            <a:xfrm>
              <a:off x="0" y="0"/>
              <a:ext cx="9144000" cy="1447800"/>
            </a:xfrm>
            <a:prstGeom prst="rect">
              <a:avLst/>
            </a:prstGeom>
            <a:gradFill flip="none" rotWithShape="1">
              <a:gsLst>
                <a:gs pos="0">
                  <a:schemeClr val="accent1"/>
                </a:gs>
                <a:gs pos="49000">
                  <a:schemeClr val="accent1">
                    <a:tint val="20000"/>
                    <a:alpha val="0"/>
                  </a:schemeClr>
                </a:gs>
              </a:gsLst>
              <a:lin ang="0" scaled="1"/>
              <a:tileRect/>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zh-TW"/>
            </a:p>
          </p:txBody>
        </p:sp>
        <p:cxnSp>
          <p:nvCxnSpPr>
            <p:cNvPr id="8" name="Straight Connector 7"/>
            <p:cNvCxnSpPr/>
            <p:nvPr/>
          </p:nvCxnSpPr>
          <p:spPr>
            <a:xfrm>
              <a:off x="0" y="1428750"/>
              <a:ext cx="9144000" cy="1588"/>
            </a:xfrm>
            <a:prstGeom prst="line">
              <a:avLst/>
            </a:prstGeom>
            <a:ln w="38100" cap="flat" cmpd="sng" algn="ctr">
              <a:solidFill>
                <a:schemeClr val="accent1">
                  <a:shade val="75000"/>
                </a:schemeClr>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504950"/>
              <a:ext cx="9144000" cy="1588"/>
            </a:xfrm>
            <a:prstGeom prst="line">
              <a:avLst/>
            </a:prstGeom>
            <a:ln w="15875" cap="flat" cmpd="sng" algn="ctr">
              <a:solidFill>
                <a:schemeClr val="tx1"/>
              </a:solidFill>
              <a:prstDash val="solid"/>
              <a:miter lim="800000"/>
            </a:ln>
          </p:spPr>
          <p:style>
            <a:lnRef idx="1">
              <a:schemeClr val="accent1"/>
            </a:lnRef>
            <a:fillRef idx="0">
              <a:schemeClr val="accent1"/>
            </a:fillRef>
            <a:effectRef idx="0">
              <a:schemeClr val="accent1"/>
            </a:effectRef>
            <a:fontRef idx="minor">
              <a:schemeClr val="tx1"/>
            </a:fontRef>
          </p:style>
        </p:cxnSp>
      </p:grpSp>
      <p:sp>
        <p:nvSpPr>
          <p:cNvPr id="3" name="Rectangle 2"/>
          <p:cNvSpPr>
            <a:spLocks noGrp="1"/>
          </p:cNvSpPr>
          <p:nvPr>
            <p:ph type="body" idx="1"/>
          </p:nvPr>
        </p:nvSpPr>
        <p:spPr>
          <a:xfrm>
            <a:off x="457200" y="1600200"/>
            <a:ext cx="8229600" cy="4525963"/>
          </a:xfrm>
          <a:prstGeom prst="rect">
            <a:avLst/>
          </a:prstGeom>
        </p:spPr>
        <p:txBody>
          <a:bodyPr vert="horz" rtlCol="0">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4" name="Rectangle 3"/>
          <p:cNvSpPr>
            <a:spLocks noGrp="1"/>
          </p:cNvSpPr>
          <p:nvPr>
            <p:ph type="dt" sz="half" idx="2"/>
          </p:nvPr>
        </p:nvSpPr>
        <p:spPr>
          <a:xfrm>
            <a:off x="457200" y="6356350"/>
            <a:ext cx="2133600" cy="365125"/>
          </a:xfrm>
          <a:prstGeom prst="rect">
            <a:avLst/>
          </a:prstGeom>
        </p:spPr>
        <p:txBody>
          <a:bodyPr vert="horz" rtlCol="0" anchor="ctr"/>
          <a:lstStyle>
            <a:lvl1pPr algn="l" latinLnBrk="0">
              <a:defRPr lang="zh-TW" sz="1200">
                <a:solidFill>
                  <a:schemeClr val="tx1">
                    <a:tint val="75000"/>
                  </a:schemeClr>
                </a:solidFill>
              </a:defRPr>
            </a:lvl1pPr>
          </a:lstStyle>
          <a:p>
            <a:fld id="{6C70D0AA-A564-40E6-BDF9-FE3371FD07B4}" type="datetimeFigureOut">
              <a:rPr lang="zh-TW" altLang="en-US"/>
              <a:pPr/>
              <a:t>2023/8/4</a:t>
            </a:fld>
            <a:endParaRPr lang="zh-TW"/>
          </a:p>
        </p:txBody>
      </p:sp>
      <p:sp>
        <p:nvSpPr>
          <p:cNvPr id="5" name="Rectangle 4"/>
          <p:cNvSpPr>
            <a:spLocks noGrp="1"/>
          </p:cNvSpPr>
          <p:nvPr>
            <p:ph type="ftr" sz="quarter" idx="3"/>
          </p:nvPr>
        </p:nvSpPr>
        <p:spPr>
          <a:xfrm>
            <a:off x="3124200" y="6356350"/>
            <a:ext cx="2895600" cy="365125"/>
          </a:xfrm>
          <a:prstGeom prst="rect">
            <a:avLst/>
          </a:prstGeom>
        </p:spPr>
        <p:txBody>
          <a:bodyPr vert="horz" rtlCol="0" anchor="ctr"/>
          <a:lstStyle>
            <a:lvl1pPr algn="ctr" latinLnBrk="0">
              <a:defRPr lang="zh-TW" sz="1200">
                <a:solidFill>
                  <a:schemeClr val="tx1">
                    <a:tint val="75000"/>
                  </a:schemeClr>
                </a:solidFill>
              </a:defRPr>
            </a:lvl1pPr>
          </a:lstStyle>
          <a:p>
            <a:endParaRPr lang="zh-TW"/>
          </a:p>
        </p:txBody>
      </p:sp>
      <p:sp>
        <p:nvSpPr>
          <p:cNvPr id="6" name="Rectangle 5"/>
          <p:cNvSpPr>
            <a:spLocks noGrp="1"/>
          </p:cNvSpPr>
          <p:nvPr>
            <p:ph type="sldNum" sz="quarter" idx="4"/>
          </p:nvPr>
        </p:nvSpPr>
        <p:spPr>
          <a:xfrm>
            <a:off x="6553200" y="6356350"/>
            <a:ext cx="2133600" cy="365125"/>
          </a:xfrm>
          <a:prstGeom prst="rect">
            <a:avLst/>
          </a:prstGeom>
        </p:spPr>
        <p:txBody>
          <a:bodyPr vert="horz" rtlCol="0" anchor="ctr"/>
          <a:lstStyle>
            <a:lvl1pPr algn="r" latinLnBrk="0">
              <a:defRPr lang="zh-TW" sz="1200">
                <a:solidFill>
                  <a:schemeClr val="tx1">
                    <a:tint val="75000"/>
                  </a:schemeClr>
                </a:solidFill>
              </a:defRPr>
            </a:lvl1pPr>
          </a:lstStyle>
          <a:p>
            <a:fld id="{561D2430-FB11-4C87-BF1D-6F488A17F237}" type="slidenum">
              <a:rPr/>
              <a:pPr/>
              <a:t>‹#›</a:t>
            </a:fld>
            <a:endParaRPr lang="zh-TW"/>
          </a:p>
        </p:txBody>
      </p:sp>
      <p:sp>
        <p:nvSpPr>
          <p:cNvPr id="13" name="Rectangle 12"/>
          <p:cNvSpPr>
            <a:spLocks noGrp="1"/>
          </p:cNvSpPr>
          <p:nvPr>
            <p:ph type="title"/>
          </p:nvPr>
        </p:nvSpPr>
        <p:spPr>
          <a:xfrm>
            <a:off x="457200" y="152400"/>
            <a:ext cx="8229600" cy="1265238"/>
          </a:xfrm>
          <a:prstGeom prst="rect">
            <a:avLst/>
          </a:prstGeom>
        </p:spPr>
        <p:txBody>
          <a:bodyPr vert="horz" rtlCol="0" anchor="ctr">
            <a:normAutofit/>
          </a:bodyPr>
          <a:lstStyle/>
          <a:p>
            <a:r>
              <a:rPr lang="zh-TW"/>
              <a:t>按一下以編輯母片標題樣式</a:t>
            </a: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rtl="0" eaLnBrk="1" latinLnBrk="0" hangingPunct="1">
        <a:spcBef>
          <a:spcPct val="0"/>
        </a:spcBef>
        <a:buNone/>
        <a:defRPr kumimoji="0" lang="zh-TW" sz="4000" b="0" u="none" strike="noStrike" kern="1200" cap="none" spc="0" normalizeH="0" baseline="0">
          <a:ln>
            <a:noFill/>
          </a:ln>
          <a:solidFill>
            <a:schemeClr val="tx1"/>
          </a:solidFill>
          <a:effectLst>
            <a:outerShdw blurRad="50800" dist="50800" dir="2700000" algn="tl" rotWithShape="0">
              <a:srgbClr val="000000">
                <a:alpha val="43137"/>
              </a:srgbClr>
            </a:outerShdw>
          </a:effectLst>
          <a:uLnTx/>
          <a:uFillTx/>
          <a:latin typeface="+mj-lt"/>
          <a:ea typeface="+mj-ea"/>
          <a:cs typeface="+mj-cs"/>
        </a:defRPr>
      </a:lvl1pPr>
    </p:titleStyle>
    <p:bodyStyle>
      <a:lvl1pPr marL="342900" indent="-342900" algn="l" rtl="0" eaLnBrk="1" latinLnBrk="0" hangingPunct="1">
        <a:spcBef>
          <a:spcPct val="20000"/>
        </a:spcBef>
        <a:spcAft>
          <a:spcPts val="400"/>
        </a:spcAft>
        <a:buFont typeface="Arial"/>
        <a:buChar char="•"/>
        <a:defRPr lang="zh-TW" sz="2800" kern="1200">
          <a:solidFill>
            <a:schemeClr val="tx1"/>
          </a:solidFill>
          <a:effectLst>
            <a:outerShdw blurRad="50800" dist="50800" dir="2700000" algn="tl" rotWithShape="0">
              <a:srgbClr val="000000">
                <a:alpha val="43137"/>
              </a:srgbClr>
            </a:outerShdw>
          </a:effectLst>
          <a:latin typeface="+mn-lt"/>
          <a:ea typeface="+mn-ea"/>
          <a:cs typeface="+mn-cs"/>
        </a:defRPr>
      </a:lvl1pPr>
      <a:lvl2pPr marL="742950" indent="-285750" algn="l" rtl="0" eaLnBrk="1" latinLnBrk="0" hangingPunct="1">
        <a:spcBef>
          <a:spcPct val="20000"/>
        </a:spcBef>
        <a:buFont typeface="Arial"/>
        <a:buChar char="–"/>
        <a:defRPr lang="zh-TW" sz="2400" kern="1200">
          <a:solidFill>
            <a:schemeClr val="tx1"/>
          </a:solidFill>
          <a:effectLst>
            <a:outerShdw blurRad="50800" dist="50800" dir="2700000" algn="tl" rotWithShape="0">
              <a:srgbClr val="000000">
                <a:alpha val="43137"/>
              </a:srgbClr>
            </a:outerShdw>
          </a:effectLst>
          <a:latin typeface="+mn-lt"/>
          <a:ea typeface="+mn-ea"/>
          <a:cs typeface="+mn-cs"/>
        </a:defRPr>
      </a:lvl2pPr>
      <a:lvl3pPr marL="1143000" indent="-228600" algn="l" rtl="0" eaLnBrk="1" latinLnBrk="0" hangingPunct="1">
        <a:spcBef>
          <a:spcPct val="20000"/>
        </a:spcBef>
        <a:buFont typeface="Arial"/>
        <a:buChar char="•"/>
        <a:defRPr lang="zh-TW" sz="2000" kern="1200">
          <a:solidFill>
            <a:schemeClr val="tx1"/>
          </a:solidFill>
          <a:effectLst>
            <a:outerShdw blurRad="50800" dist="50800" dir="2700000" algn="tl" rotWithShape="0">
              <a:srgbClr val="000000">
                <a:alpha val="43137"/>
              </a:srgbClr>
            </a:outerShdw>
          </a:effectLst>
          <a:latin typeface="+mn-lt"/>
          <a:ea typeface="+mn-ea"/>
          <a:cs typeface="+mn-cs"/>
        </a:defRPr>
      </a:lvl3pPr>
      <a:lvl4pPr marL="1600200" indent="-228600" algn="l" rtl="0" eaLnBrk="1" latinLnBrk="0" hangingPunct="1">
        <a:spcBef>
          <a:spcPct val="20000"/>
        </a:spcBef>
        <a:buFont typeface="Arial"/>
        <a:buChar char="–"/>
        <a:defRPr lang="zh-TW" sz="1800" kern="1200">
          <a:solidFill>
            <a:schemeClr val="tx1"/>
          </a:solidFill>
          <a:effectLst>
            <a:outerShdw blurRad="50800" dist="50800" dir="2700000" algn="tl" rotWithShape="0">
              <a:srgbClr val="000000">
                <a:alpha val="43137"/>
              </a:srgbClr>
            </a:outerShdw>
          </a:effectLst>
          <a:latin typeface="+mn-lt"/>
          <a:ea typeface="+mn-ea"/>
          <a:cs typeface="+mn-cs"/>
        </a:defRPr>
      </a:lvl4pPr>
      <a:lvl5pPr marL="2057400" indent="-228600" algn="l" rtl="0" eaLnBrk="1" latinLnBrk="0" hangingPunct="1">
        <a:spcBef>
          <a:spcPct val="20000"/>
        </a:spcBef>
        <a:buFont typeface="Arial"/>
        <a:buChar char="»"/>
        <a:defRPr lang="zh-TW" sz="1800" kern="1200">
          <a:solidFill>
            <a:schemeClr val="tx1"/>
          </a:solidFill>
          <a:effectLst>
            <a:outerShdw blurRad="50800" dist="50800" dir="2700000" algn="tl" rotWithShape="0">
              <a:srgbClr val="000000">
                <a:alpha val="43137"/>
              </a:srgbClr>
            </a:outerShdw>
          </a:effectLst>
          <a:latin typeface="+mn-lt"/>
          <a:ea typeface="+mn-ea"/>
          <a:cs typeface="+mn-cs"/>
        </a:defRPr>
      </a:lvl5pPr>
      <a:lvl6pPr marL="2514600" indent="-228600" algn="l" rtl="0" eaLnBrk="1" latinLnBrk="0" hangingPunct="1">
        <a:spcBef>
          <a:spcPct val="20000"/>
        </a:spcBef>
        <a:buFont typeface="Arial"/>
        <a:buChar char="•"/>
        <a:defRPr lang="zh-TW"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lang="zh-TW"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lang="zh-TW"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lang="zh-TW" sz="2000" kern="1200">
          <a:solidFill>
            <a:schemeClr val="tx1"/>
          </a:solidFill>
          <a:latin typeface="+mn-lt"/>
          <a:ea typeface="+mn-ea"/>
          <a:cs typeface="+mn-cs"/>
        </a:defRPr>
      </a:lvl9pPr>
    </p:bodyStyle>
    <p:otherStyle>
      <a:lvl1pPr marL="0" algn="l" rtl="0" eaLnBrk="1" latinLnBrk="0" hangingPunct="1">
        <a:defRPr lang="zh-TW" kern="1200">
          <a:solidFill>
            <a:schemeClr val="tx1"/>
          </a:solidFill>
          <a:latin typeface="+mn-lt"/>
          <a:ea typeface="+mn-ea"/>
          <a:cs typeface="+mn-cs"/>
        </a:defRPr>
      </a:lvl1pPr>
      <a:lvl2pPr marL="457200" algn="l" rtl="0" eaLnBrk="1" hangingPunct="1">
        <a:defRPr lang="zh-TW" kern="1200">
          <a:solidFill>
            <a:schemeClr val="tx1"/>
          </a:solidFill>
          <a:latin typeface="+mn-lt"/>
          <a:ea typeface="+mn-ea"/>
          <a:cs typeface="+mn-cs"/>
        </a:defRPr>
      </a:lvl2pPr>
      <a:lvl3pPr marL="914400" algn="l" rtl="0" eaLnBrk="1" hangingPunct="1">
        <a:defRPr lang="zh-TW" kern="1200">
          <a:solidFill>
            <a:schemeClr val="tx1"/>
          </a:solidFill>
          <a:latin typeface="+mn-lt"/>
          <a:ea typeface="+mn-ea"/>
          <a:cs typeface="+mn-cs"/>
        </a:defRPr>
      </a:lvl3pPr>
      <a:lvl4pPr marL="1371600" algn="l" rtl="0" eaLnBrk="1" hangingPunct="1">
        <a:defRPr lang="zh-TW" kern="1200">
          <a:solidFill>
            <a:schemeClr val="tx1"/>
          </a:solidFill>
          <a:latin typeface="+mn-lt"/>
          <a:ea typeface="+mn-ea"/>
          <a:cs typeface="+mn-cs"/>
        </a:defRPr>
      </a:lvl4pPr>
      <a:lvl5pPr marL="1828800" algn="l" rtl="0" eaLnBrk="1" hangingPunct="1">
        <a:defRPr lang="zh-TW" kern="1200">
          <a:solidFill>
            <a:schemeClr val="tx1"/>
          </a:solidFill>
          <a:latin typeface="+mn-lt"/>
          <a:ea typeface="+mn-ea"/>
          <a:cs typeface="+mn-cs"/>
        </a:defRPr>
      </a:lvl5pPr>
      <a:lvl6pPr marL="2286000" algn="l" rtl="0" eaLnBrk="1" hangingPunct="1">
        <a:defRPr lang="zh-TW" kern="1200">
          <a:solidFill>
            <a:schemeClr val="tx1"/>
          </a:solidFill>
          <a:latin typeface="+mn-lt"/>
          <a:ea typeface="+mn-ea"/>
          <a:cs typeface="+mn-cs"/>
        </a:defRPr>
      </a:lvl6pPr>
      <a:lvl7pPr marL="2743200" algn="l" rtl="0" eaLnBrk="1" hangingPunct="1">
        <a:defRPr lang="zh-TW" kern="1200">
          <a:solidFill>
            <a:schemeClr val="tx1"/>
          </a:solidFill>
          <a:latin typeface="+mn-lt"/>
          <a:ea typeface="+mn-ea"/>
          <a:cs typeface="+mn-cs"/>
        </a:defRPr>
      </a:lvl7pPr>
      <a:lvl8pPr marL="3200400" algn="l" rtl="0" eaLnBrk="1" hangingPunct="1">
        <a:defRPr lang="zh-TW" kern="1200">
          <a:solidFill>
            <a:schemeClr val="tx1"/>
          </a:solidFill>
          <a:latin typeface="+mn-lt"/>
          <a:ea typeface="+mn-ea"/>
          <a:cs typeface="+mn-cs"/>
        </a:defRPr>
      </a:lvl8pPr>
      <a:lvl9pPr marL="3657600" algn="l" rtl="0" eaLnBrk="1" hangingPunct="1">
        <a:defRPr lang="zh-TW"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rPgEbPvjxv0" TargetMode="External"/><Relationship Id="rId2" Type="http://schemas.openxmlformats.org/officeDocument/2006/relationships/hyperlink" Target="https://www.youtube.com/watch?app=desktop&amp;v=EWUA-9QkZxo"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youtube.com/watch?v=pNf4-d6fDoY"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v4RPNgYd_GM" TargetMode="External"/><Relationship Id="rId2" Type="http://schemas.openxmlformats.org/officeDocument/2006/relationships/hyperlink" Target="https://www.youtube.com/watch?app=desktop&amp;v=joFQh_aE5iw&amp;feature=youtu.be"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v=hCzsEgdxNBg"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youtube.com/watch?v=7bsEN8mwUB8"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youtube.com/watch?v=kbyg8qqqos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youtube.com/watch?app=desktop&amp;v=P18EdAKuC1U"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www.youtube.com/watch?v=agzItTz35QQ"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faTYy1J5c5s" TargetMode="External"/><Relationship Id="rId2" Type="http://schemas.openxmlformats.org/officeDocument/2006/relationships/hyperlink" Target="https://www.youtube.com/watch?app=desktop&amp;v=WIZH61sODNI&amp;feature=youtu.be"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www.youtube.com/watch?app=desktop&amp;v=wpPeO_9pXkU&amp;feature=youtu.be"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youtube.com/watch?app=desktop&amp;v=-Rm4y79TIM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OKHZ00xdiGE" TargetMode="External"/><Relationship Id="rId2" Type="http://schemas.openxmlformats.org/officeDocument/2006/relationships/hyperlink" Target="https://www.youtube.com/watch?app=desktop&amp;v=zmhcPKKt7gw" TargetMode="Externa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www.youtube.com/watch?app=desktop&amp;v=it4AYW6F41Q" TargetMode="External"/><Relationship Id="rId4" Type="http://schemas.openxmlformats.org/officeDocument/2006/relationships/hyperlink" Target="https://www.youtube.com/watch?app=desktop&amp;v=r0iLfAV0pIg" TargetMode="External"/></Relationships>
</file>

<file path=ppt/slides/_rels/slide8.xml.rels><?xml version="1.0" encoding="UTF-8" standalone="yes"?>
<Relationships xmlns="http://schemas.openxmlformats.org/package/2006/relationships"><Relationship Id="rId2" Type="http://schemas.openxmlformats.org/officeDocument/2006/relationships/hyperlink" Target="https://www.youtube.com/watch?app=desktop&amp;v=Hfd1xUZdIXM&amp;t=19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1B96D94E-93AF-4499-A077-7700FDD5A706}"/>
              </a:ext>
            </a:extLst>
          </p:cNvPr>
          <p:cNvSpPr>
            <a:spLocks noGrp="1"/>
          </p:cNvSpPr>
          <p:nvPr>
            <p:ph type="subTitle" idx="1"/>
          </p:nvPr>
        </p:nvSpPr>
        <p:spPr>
          <a:xfrm>
            <a:off x="395536" y="1628800"/>
            <a:ext cx="8496944" cy="2952328"/>
          </a:xfrm>
        </p:spPr>
        <p:txBody>
          <a:bodyPr>
            <a:normAutofit/>
          </a:bodyPr>
          <a:lstStyle/>
          <a:p>
            <a:pPr algn="ctr"/>
            <a:r>
              <a:rPr lang="zh-CN" altLang="en-US" sz="7200" b="1" dirty="0">
                <a:latin typeface="微軟正黑體" panose="020B0604030504040204" pitchFamily="34" charset="-120"/>
                <a:ea typeface="微軟正黑體" panose="020B0604030504040204" pitchFamily="34" charset="-120"/>
              </a:rPr>
              <a:t>人工智慧的</a:t>
            </a:r>
            <a:endParaRPr lang="en-US" altLang="zh-CN" sz="7200" b="1" dirty="0">
              <a:latin typeface="微軟正黑體" panose="020B0604030504040204" pitchFamily="34" charset="-120"/>
              <a:ea typeface="微軟正黑體" panose="020B0604030504040204" pitchFamily="34" charset="-120"/>
            </a:endParaRPr>
          </a:p>
          <a:p>
            <a:pPr algn="ctr"/>
            <a:r>
              <a:rPr lang="zh-CN" altLang="en-US" sz="7200" b="1" dirty="0">
                <a:latin typeface="微軟正黑體" panose="020B0604030504040204" pitchFamily="34" charset="-120"/>
                <a:ea typeface="微軟正黑體" panose="020B0604030504040204" pitchFamily="34" charset="-120"/>
              </a:rPr>
              <a:t>歷史與現況</a:t>
            </a:r>
            <a:endParaRPr lang="zh-TW" altLang="en-US" sz="72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825250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0C3273DB-BEAA-4E34-AC1C-5059A777B0CB}"/>
              </a:ext>
            </a:extLst>
          </p:cNvPr>
          <p:cNvSpPr>
            <a:spLocks noGrp="1"/>
          </p:cNvSpPr>
          <p:nvPr>
            <p:ph idx="1"/>
          </p:nvPr>
        </p:nvSpPr>
        <p:spPr>
          <a:xfrm>
            <a:off x="251520" y="1600200"/>
            <a:ext cx="8568952" cy="5105400"/>
          </a:xfrm>
        </p:spPr>
        <p:txBody>
          <a:bodyPr/>
          <a:lstStyle/>
          <a:p>
            <a:r>
              <a:rPr lang="en-US" altLang="zh-TW" sz="3600" dirty="0"/>
              <a:t>Amazon</a:t>
            </a:r>
            <a:r>
              <a:rPr kumimoji="1" lang="en-US" altLang="zh-TW" sz="3600" b="1" dirty="0">
                <a:latin typeface="Times New Roman" pitchFamily="18" charset="0"/>
                <a:ea typeface="標楷體" pitchFamily="65" charset="-120"/>
              </a:rPr>
              <a:t> Go</a:t>
            </a:r>
            <a:r>
              <a:rPr kumimoji="1" lang="zh-TW" altLang="en-US" sz="3600" b="1" dirty="0">
                <a:latin typeface="Times New Roman" pitchFamily="18" charset="0"/>
                <a:ea typeface="標楷體" pitchFamily="65" charset="-120"/>
              </a:rPr>
              <a:t>的無人商店</a:t>
            </a:r>
            <a:endParaRPr kumimoji="1" lang="en-US" altLang="zh-TW" sz="3600" b="1" dirty="0">
              <a:latin typeface="Times New Roman" pitchFamily="18" charset="0"/>
              <a:ea typeface="標楷體" pitchFamily="65" charset="-120"/>
            </a:endParaRPr>
          </a:p>
          <a:p>
            <a:pPr lvl="1"/>
            <a:r>
              <a:rPr kumimoji="1" lang="en-US" altLang="zh-TW" sz="3200" b="1" dirty="0">
                <a:latin typeface="Times New Roman" pitchFamily="18" charset="0"/>
                <a:ea typeface="標楷體" pitchFamily="65" charset="-120"/>
                <a:hlinkClick r:id="rId2"/>
              </a:rPr>
              <a:t>https://www.youtube.com/watch?app=desktop&amp;v=EWUA-9QkZxo</a:t>
            </a:r>
            <a:endParaRPr kumimoji="1" lang="en-US" altLang="zh-TW" sz="3200" b="1" dirty="0">
              <a:latin typeface="Times New Roman" pitchFamily="18" charset="0"/>
              <a:ea typeface="標楷體" pitchFamily="65" charset="-120"/>
            </a:endParaRPr>
          </a:p>
          <a:p>
            <a:endParaRPr kumimoji="1" lang="en-US" altLang="zh-TW" sz="3600" b="1" dirty="0">
              <a:latin typeface="Times New Roman" pitchFamily="18" charset="0"/>
              <a:ea typeface="標楷體" pitchFamily="65" charset="-120"/>
            </a:endParaRPr>
          </a:p>
          <a:p>
            <a:r>
              <a:rPr lang="zh-TW" altLang="en-US" sz="3600" dirty="0"/>
              <a:t>沃爾瑪</a:t>
            </a:r>
            <a:r>
              <a:rPr lang="en-US" altLang="zh-TW" sz="3600" dirty="0"/>
              <a:t>(Walmart)</a:t>
            </a:r>
            <a:r>
              <a:rPr lang="zh-TW" altLang="en-US" sz="3600" dirty="0"/>
              <a:t>推出人工智慧零售店</a:t>
            </a:r>
            <a:endParaRPr lang="en-US" altLang="zh-TW" sz="3600" dirty="0"/>
          </a:p>
          <a:p>
            <a:pPr lvl="1"/>
            <a:r>
              <a:rPr lang="en-US" altLang="zh-TW" sz="3200" dirty="0">
                <a:hlinkClick r:id="rId3"/>
              </a:rPr>
              <a:t>https://www.youtube.com/watch?v=rPgEbPvjxv0</a:t>
            </a:r>
            <a:endParaRPr lang="en-US" altLang="zh-TW" sz="3200" dirty="0"/>
          </a:p>
          <a:p>
            <a:pPr lvl="1"/>
            <a:r>
              <a:rPr kumimoji="1" lang="en-US" altLang="zh-TW" sz="3200" b="1" dirty="0">
                <a:latin typeface="Times New Roman" pitchFamily="18" charset="0"/>
                <a:ea typeface="標楷體" pitchFamily="65" charset="-120"/>
              </a:rPr>
              <a:t>	</a:t>
            </a:r>
            <a:endParaRPr lang="zh-TW" altLang="en-US" dirty="0"/>
          </a:p>
        </p:txBody>
      </p:sp>
      <p:sp>
        <p:nvSpPr>
          <p:cNvPr id="3" name="標題 2">
            <a:extLst>
              <a:ext uri="{FF2B5EF4-FFF2-40B4-BE49-F238E27FC236}">
                <a16:creationId xmlns:a16="http://schemas.microsoft.com/office/drawing/2014/main" id="{271B4D60-89FA-4C55-96AD-E17D0FE188BB}"/>
              </a:ext>
            </a:extLst>
          </p:cNvPr>
          <p:cNvSpPr>
            <a:spLocks noGrp="1"/>
          </p:cNvSpPr>
          <p:nvPr>
            <p:ph type="title"/>
          </p:nvPr>
        </p:nvSpPr>
        <p:spPr/>
        <p:txBody>
          <a:bodyPr>
            <a:normAutofit/>
          </a:bodyPr>
          <a:lstStyle/>
          <a:p>
            <a:pPr algn="ctr"/>
            <a:r>
              <a:rPr lang="zh-TW" altLang="en-US" sz="5400" b="1" dirty="0">
                <a:latin typeface="微軟正黑體" panose="020B0604030504040204" pitchFamily="34" charset="-120"/>
                <a:ea typeface="微軟正黑體" panose="020B0604030504040204" pitchFamily="34" charset="-120"/>
              </a:rPr>
              <a:t>無人商店</a:t>
            </a:r>
            <a:endParaRPr lang="zh-TW" altLang="en-US" sz="5400" dirty="0"/>
          </a:p>
        </p:txBody>
      </p:sp>
    </p:spTree>
    <p:extLst>
      <p:ext uri="{BB962C8B-B14F-4D97-AF65-F5344CB8AC3E}">
        <p14:creationId xmlns:p14="http://schemas.microsoft.com/office/powerpoint/2010/main" val="3860404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DF117D79-DC6C-4FB1-B566-5A544A5BAA39}"/>
              </a:ext>
            </a:extLst>
          </p:cNvPr>
          <p:cNvSpPr>
            <a:spLocks noGrp="1"/>
          </p:cNvSpPr>
          <p:nvPr>
            <p:ph idx="1"/>
          </p:nvPr>
        </p:nvSpPr>
        <p:spPr/>
        <p:txBody>
          <a:bodyPr>
            <a:normAutofit lnSpcReduction="10000"/>
          </a:bodyPr>
          <a:lstStyle/>
          <a:p>
            <a:r>
              <a:rPr kumimoji="1" lang="en-US" altLang="zh-TW" sz="4400" b="1" dirty="0">
                <a:latin typeface="Times New Roman" pitchFamily="18" charset="0"/>
                <a:ea typeface="標楷體" pitchFamily="65" charset="-120"/>
              </a:rPr>
              <a:t>Google </a:t>
            </a:r>
            <a:r>
              <a:rPr kumimoji="1" lang="zh-TW" altLang="en-US" sz="4400" b="1" dirty="0">
                <a:latin typeface="Times New Roman" pitchFamily="18" charset="0"/>
                <a:ea typeface="標楷體" pitchFamily="65" charset="-120"/>
              </a:rPr>
              <a:t>在</a:t>
            </a:r>
            <a:r>
              <a:rPr kumimoji="1" lang="en-US" altLang="zh-TW" sz="4400" b="1" dirty="0">
                <a:latin typeface="Times New Roman" pitchFamily="18" charset="0"/>
                <a:ea typeface="標楷體" pitchFamily="65" charset="-120"/>
              </a:rPr>
              <a:t>2009 </a:t>
            </a:r>
            <a:r>
              <a:rPr kumimoji="1" lang="zh-TW" altLang="en-US" sz="4400" b="1" dirty="0">
                <a:latin typeface="Times New Roman" pitchFamily="18" charset="0"/>
                <a:ea typeface="標楷體" pitchFamily="65" charset="-120"/>
              </a:rPr>
              <a:t>年開始一個稱為</a:t>
            </a:r>
            <a:r>
              <a:rPr kumimoji="1" lang="en-US" altLang="zh-TW" sz="4400" b="1" dirty="0">
                <a:latin typeface="Times New Roman" pitchFamily="18" charset="0"/>
                <a:ea typeface="標楷體" pitchFamily="65" charset="-120"/>
              </a:rPr>
              <a:t>Waymo </a:t>
            </a:r>
            <a:r>
              <a:rPr kumimoji="1" lang="zh-TW" altLang="en-US" sz="4400" b="1" dirty="0">
                <a:latin typeface="Times New Roman" pitchFamily="18" charset="0"/>
                <a:ea typeface="標楷體" pitchFamily="65" charset="-120"/>
              </a:rPr>
              <a:t>的計畫，</a:t>
            </a:r>
            <a:endParaRPr kumimoji="1" lang="en-US" altLang="zh-TW" sz="4400" b="1" dirty="0">
              <a:latin typeface="Times New Roman" pitchFamily="18" charset="0"/>
              <a:ea typeface="標楷體" pitchFamily="65" charset="-120"/>
            </a:endParaRPr>
          </a:p>
          <a:p>
            <a:pPr lvl="1"/>
            <a:r>
              <a:rPr kumimoji="1" lang="zh-TW" altLang="en-US" sz="4000" b="1" dirty="0">
                <a:latin typeface="Times New Roman" pitchFamily="18" charset="0"/>
                <a:ea typeface="標楷體" pitchFamily="65" charset="-120"/>
              </a:rPr>
              <a:t>研發出來的無人駕駛汽車於</a:t>
            </a:r>
            <a:r>
              <a:rPr kumimoji="1" lang="en-US" altLang="zh-TW" sz="4000" b="1" dirty="0">
                <a:latin typeface="Times New Roman" pitchFamily="18" charset="0"/>
                <a:ea typeface="標楷體" pitchFamily="65" charset="-120"/>
              </a:rPr>
              <a:t>2012 </a:t>
            </a:r>
            <a:r>
              <a:rPr kumimoji="1" lang="zh-TW" altLang="en-US" sz="4000" b="1" dirty="0">
                <a:latin typeface="Times New Roman" pitchFamily="18" charset="0"/>
                <a:ea typeface="標楷體" pitchFamily="65" charset="-120"/>
              </a:rPr>
              <a:t>年取得一張合法車牌，</a:t>
            </a:r>
            <a:endParaRPr kumimoji="1" lang="en-US" altLang="zh-TW" sz="4000" b="1" dirty="0">
              <a:latin typeface="Times New Roman" pitchFamily="18" charset="0"/>
              <a:ea typeface="標楷體" pitchFamily="65" charset="-120"/>
            </a:endParaRPr>
          </a:p>
          <a:p>
            <a:pPr lvl="1"/>
            <a:r>
              <a:rPr kumimoji="1" lang="zh-TW" altLang="en-US" sz="4000" b="1" dirty="0">
                <a:latin typeface="Times New Roman" pitchFamily="18" charset="0"/>
                <a:ea typeface="標楷體" pitchFamily="65" charset="-120"/>
              </a:rPr>
              <a:t>自駕車必須能夠自主辨識車輛、行人、號誌、樹木及障礙物的能力</a:t>
            </a:r>
            <a:endParaRPr lang="zh-TW" altLang="en-US" sz="4000" b="1" dirty="0"/>
          </a:p>
        </p:txBody>
      </p:sp>
      <p:sp>
        <p:nvSpPr>
          <p:cNvPr id="3" name="標題 2">
            <a:extLst>
              <a:ext uri="{FF2B5EF4-FFF2-40B4-BE49-F238E27FC236}">
                <a16:creationId xmlns:a16="http://schemas.microsoft.com/office/drawing/2014/main" id="{521039A5-C239-4B4F-B5B6-8C6104BAC006}"/>
              </a:ext>
            </a:extLst>
          </p:cNvPr>
          <p:cNvSpPr>
            <a:spLocks noGrp="1"/>
          </p:cNvSpPr>
          <p:nvPr>
            <p:ph type="title"/>
          </p:nvPr>
        </p:nvSpPr>
        <p:spPr/>
        <p:txBody>
          <a:bodyPr/>
          <a:lstStyle/>
          <a:p>
            <a:pPr algn="ctr"/>
            <a:r>
              <a:rPr lang="zh-TW" altLang="en-US" b="1" dirty="0">
                <a:latin typeface="微軟正黑體" panose="020B0604030504040204" pitchFamily="34" charset="-120"/>
                <a:ea typeface="微軟正黑體" panose="020B0604030504040204" pitchFamily="34" charset="-120"/>
              </a:rPr>
              <a:t>無人車上路</a:t>
            </a:r>
          </a:p>
        </p:txBody>
      </p:sp>
    </p:spTree>
    <p:extLst>
      <p:ext uri="{BB962C8B-B14F-4D97-AF65-F5344CB8AC3E}">
        <p14:creationId xmlns:p14="http://schemas.microsoft.com/office/powerpoint/2010/main" val="2471695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60190341-CDCA-4B77-9284-7CB13DEF72CF}"/>
              </a:ext>
            </a:extLst>
          </p:cNvPr>
          <p:cNvSpPr>
            <a:spLocks noGrp="1"/>
          </p:cNvSpPr>
          <p:nvPr>
            <p:ph type="title"/>
          </p:nvPr>
        </p:nvSpPr>
        <p:spPr/>
        <p:txBody>
          <a:bodyPr>
            <a:normAutofit fontScale="90000"/>
          </a:bodyPr>
          <a:lstStyle/>
          <a:p>
            <a:br>
              <a:rPr lang="en-US" altLang="zh-TW" dirty="0"/>
            </a:br>
            <a:endParaRPr lang="zh-TW" altLang="en-US" dirty="0"/>
          </a:p>
        </p:txBody>
      </p:sp>
      <p:sp>
        <p:nvSpPr>
          <p:cNvPr id="2" name="內容版面配置區 1"/>
          <p:cNvSpPr>
            <a:spLocks noGrp="1"/>
          </p:cNvSpPr>
          <p:nvPr>
            <p:ph idx="1"/>
          </p:nvPr>
        </p:nvSpPr>
        <p:spPr>
          <a:xfrm>
            <a:off x="179388" y="1341438"/>
            <a:ext cx="8370845" cy="3764952"/>
          </a:xfrm>
        </p:spPr>
        <p:txBody>
          <a:bodyPr/>
          <a:lstStyle/>
          <a:p>
            <a:pPr marL="0" indent="0">
              <a:buNone/>
            </a:pPr>
            <a:r>
              <a:rPr kumimoji="1" lang="en-US" altLang="zh-TW" sz="2400" b="0" dirty="0">
                <a:solidFill>
                  <a:schemeClr val="tx1"/>
                </a:solidFill>
                <a:latin typeface="Times New Roman" pitchFamily="18" charset="0"/>
                <a:ea typeface="標楷體" pitchFamily="65" charset="-120"/>
              </a:rPr>
              <a:t>	</a:t>
            </a:r>
          </a:p>
        </p:txBody>
      </p:sp>
      <p:pic>
        <p:nvPicPr>
          <p:cNvPr id="4"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2929" y="332656"/>
            <a:ext cx="10329857" cy="5890951"/>
          </a:xfrm>
          <a:prstGeom prst="rect">
            <a:avLst/>
          </a:prstGeom>
          <a:noFill/>
          <a:ln w="9525"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97557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80BD1572-85FD-4FFC-9E97-8DAE6AD9651C}"/>
              </a:ext>
            </a:extLst>
          </p:cNvPr>
          <p:cNvSpPr>
            <a:spLocks noGrp="1"/>
          </p:cNvSpPr>
          <p:nvPr>
            <p:ph idx="1"/>
          </p:nvPr>
        </p:nvSpPr>
        <p:spPr>
          <a:xfrm>
            <a:off x="457200" y="1600200"/>
            <a:ext cx="8229600" cy="4925144"/>
          </a:xfrm>
        </p:spPr>
        <p:txBody>
          <a:bodyPr/>
          <a:lstStyle/>
          <a:p>
            <a:r>
              <a:rPr kumimoji="1" lang="zh-TW" altLang="en-US" sz="3600" dirty="0">
                <a:latin typeface="微軟正黑體" panose="020B0604030504040204" pitchFamily="34" charset="-120"/>
                <a:ea typeface="微軟正黑體" panose="020B0604030504040204" pitchFamily="34" charset="-120"/>
              </a:rPr>
              <a:t>利用人臉辨識等人工智慧技術建立一個稱為「天網」的全國監控系統。</a:t>
            </a:r>
            <a:endParaRPr kumimoji="1" lang="en-US" altLang="zh-TW" sz="3600" dirty="0">
              <a:latin typeface="微軟正黑體" panose="020B0604030504040204" pitchFamily="34" charset="-120"/>
              <a:ea typeface="微軟正黑體" panose="020B0604030504040204" pitchFamily="34" charset="-120"/>
            </a:endParaRPr>
          </a:p>
          <a:p>
            <a:r>
              <a:rPr kumimoji="1" lang="zh-TW" altLang="en-US" sz="3600" dirty="0">
                <a:latin typeface="微軟正黑體" panose="020B0604030504040204" pitchFamily="34" charset="-120"/>
                <a:ea typeface="微軟正黑體" panose="020B0604030504040204" pitchFamily="34" charset="-120"/>
              </a:rPr>
              <a:t>演唱會現場逮捕逃犯，</a:t>
            </a:r>
            <a:endParaRPr kumimoji="1" lang="en-US" altLang="zh-TW" sz="3600" dirty="0">
              <a:latin typeface="微軟正黑體" panose="020B0604030504040204" pitchFamily="34" charset="-120"/>
              <a:ea typeface="微軟正黑體" panose="020B0604030504040204" pitchFamily="34" charset="-120"/>
            </a:endParaRPr>
          </a:p>
          <a:p>
            <a:r>
              <a:rPr kumimoji="1" lang="en-US" altLang="zh-TW" sz="3600" dirty="0">
                <a:latin typeface="微軟正黑體" panose="020B0604030504040204" pitchFamily="34" charset="-120"/>
                <a:ea typeface="微軟正黑體" panose="020B0604030504040204" pitchFamily="34" charset="-120"/>
              </a:rPr>
              <a:t>BBC</a:t>
            </a:r>
            <a:r>
              <a:rPr kumimoji="1" lang="zh-CN" altLang="en-US" sz="3600" dirty="0">
                <a:latin typeface="微軟正黑體" panose="020B0604030504040204" pitchFamily="34" charset="-120"/>
                <a:ea typeface="微軟正黑體" panose="020B0604030504040204" pitchFamily="34" charset="-120"/>
              </a:rPr>
              <a:t>的</a:t>
            </a:r>
            <a:r>
              <a:rPr kumimoji="1" lang="zh-TW" altLang="en-US" sz="3600" dirty="0">
                <a:latin typeface="微軟正黑體" panose="020B0604030504040204" pitchFamily="34" charset="-120"/>
                <a:ea typeface="微軟正黑體" panose="020B0604030504040204" pitchFamily="34" charset="-120"/>
              </a:rPr>
              <a:t>記者為了挑戰天網系統的能力</a:t>
            </a:r>
            <a:r>
              <a:rPr kumimoji="1" lang="zh-CN" altLang="en-US" sz="3600" dirty="0">
                <a:latin typeface="微軟正黑體" panose="020B0604030504040204" pitchFamily="34" charset="-120"/>
                <a:ea typeface="微軟正黑體" panose="020B0604030504040204" pitchFamily="34" charset="-120"/>
              </a:rPr>
              <a:t>，</a:t>
            </a:r>
            <a:r>
              <a:rPr kumimoji="1" lang="zh-TW" altLang="en-US" sz="3600" dirty="0">
                <a:latin typeface="微軟正黑體" panose="020B0604030504040204" pitchFamily="34" charset="-120"/>
                <a:ea typeface="微軟正黑體" panose="020B0604030504040204" pitchFamily="34" charset="-120"/>
              </a:rPr>
              <a:t>而</a:t>
            </a:r>
            <a:r>
              <a:rPr kumimoji="1" lang="zh-CN" altLang="en-US" sz="3600" dirty="0">
                <a:latin typeface="微軟正黑體" panose="020B0604030504040204" pitchFamily="34" charset="-120"/>
                <a:ea typeface="微軟正黑體" panose="020B0604030504040204" pitchFamily="34" charset="-120"/>
              </a:rPr>
              <a:t>與中國政府</a:t>
            </a:r>
            <a:r>
              <a:rPr kumimoji="1" lang="zh-TW" altLang="en-US" sz="3600" dirty="0">
                <a:latin typeface="微軟正黑體" panose="020B0604030504040204" pitchFamily="34" charset="-120"/>
                <a:ea typeface="微軟正黑體" panose="020B0604030504040204" pitchFamily="34" charset="-120"/>
              </a:rPr>
              <a:t>進行一項實驗，結果記者約</a:t>
            </a:r>
            <a:r>
              <a:rPr kumimoji="1" lang="en-US" altLang="zh-CN" sz="3600" dirty="0">
                <a:latin typeface="微軟正黑體" panose="020B0604030504040204" pitchFamily="34" charset="-120"/>
                <a:ea typeface="微軟正黑體" panose="020B0604030504040204" pitchFamily="34" charset="-120"/>
              </a:rPr>
              <a:t>7</a:t>
            </a:r>
            <a:r>
              <a:rPr kumimoji="1" lang="zh-TW" altLang="en-US" sz="3600" dirty="0">
                <a:latin typeface="微軟正黑體" panose="020B0604030504040204" pitchFamily="34" charset="-120"/>
                <a:ea typeface="微軟正黑體" panose="020B0604030504040204" pitchFamily="34" charset="-120"/>
              </a:rPr>
              <a:t>分鐘後就被公安攔下。 </a:t>
            </a:r>
            <a:endParaRPr kumimoji="1" lang="en-US" altLang="zh-TW" sz="3600" dirty="0">
              <a:latin typeface="微軟正黑體" panose="020B0604030504040204" pitchFamily="34" charset="-120"/>
              <a:ea typeface="微軟正黑體" panose="020B0604030504040204" pitchFamily="34" charset="-120"/>
            </a:endParaRPr>
          </a:p>
          <a:p>
            <a:r>
              <a:rPr kumimoji="1" lang="en-US" altLang="zh-TW" dirty="0">
                <a:latin typeface="Times New Roman" pitchFamily="18" charset="0"/>
                <a:ea typeface="標楷體" pitchFamily="65" charset="-120"/>
                <a:hlinkClick r:id="rId2"/>
              </a:rPr>
              <a:t>https://www.youtube.com/watch?v=pNf4-d6fDoY</a:t>
            </a:r>
            <a:endParaRPr kumimoji="1" lang="en-US" altLang="zh-TW" dirty="0">
              <a:latin typeface="Times New Roman" pitchFamily="18" charset="0"/>
              <a:ea typeface="標楷體" pitchFamily="65" charset="-120"/>
            </a:endParaRPr>
          </a:p>
          <a:p>
            <a:endParaRPr kumimoji="1" lang="en-US" altLang="zh-TW" dirty="0">
              <a:latin typeface="Times New Roman" pitchFamily="18" charset="0"/>
              <a:ea typeface="標楷體" pitchFamily="65" charset="-120"/>
            </a:endParaRPr>
          </a:p>
          <a:p>
            <a:endParaRPr lang="zh-TW" altLang="en-US" dirty="0"/>
          </a:p>
        </p:txBody>
      </p:sp>
      <p:sp>
        <p:nvSpPr>
          <p:cNvPr id="3" name="標題 2">
            <a:extLst>
              <a:ext uri="{FF2B5EF4-FFF2-40B4-BE49-F238E27FC236}">
                <a16:creationId xmlns:a16="http://schemas.microsoft.com/office/drawing/2014/main" id="{10C34F76-A805-4D15-ACCA-02D721BC489E}"/>
              </a:ext>
            </a:extLst>
          </p:cNvPr>
          <p:cNvSpPr>
            <a:spLocks noGrp="1"/>
          </p:cNvSpPr>
          <p:nvPr>
            <p:ph type="title"/>
          </p:nvPr>
        </p:nvSpPr>
        <p:spPr/>
        <p:txBody>
          <a:bodyPr>
            <a:normAutofit/>
          </a:bodyPr>
          <a:lstStyle/>
          <a:p>
            <a:pPr algn="ctr"/>
            <a:r>
              <a:rPr lang="zh-TW" altLang="en-US" sz="4800" b="1" dirty="0">
                <a:latin typeface="微軟正黑體" panose="020B0604030504040204" pitchFamily="34" charset="-120"/>
                <a:ea typeface="微軟正黑體" panose="020B0604030504040204" pitchFamily="34" charset="-120"/>
              </a:rPr>
              <a:t>天網系統智能監控</a:t>
            </a:r>
          </a:p>
        </p:txBody>
      </p:sp>
    </p:spTree>
    <p:extLst>
      <p:ext uri="{BB962C8B-B14F-4D97-AF65-F5344CB8AC3E}">
        <p14:creationId xmlns:p14="http://schemas.microsoft.com/office/powerpoint/2010/main" val="2737348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a:latin typeface="微軟正黑體" panose="020B0604030504040204" pitchFamily="34" charset="-120"/>
                <a:ea typeface="微軟正黑體" panose="020B0604030504040204" pitchFamily="34" charset="-120"/>
              </a:rPr>
              <a:t>AI </a:t>
            </a:r>
            <a:r>
              <a:rPr lang="zh-TW" altLang="en-US" b="1" dirty="0">
                <a:latin typeface="微軟正黑體" panose="020B0604030504040204" pitchFamily="34" charset="-120"/>
                <a:ea typeface="微軟正黑體" panose="020B0604030504040204" pitchFamily="34" charset="-120"/>
              </a:rPr>
              <a:t>廚師烹飪</a:t>
            </a:r>
            <a:r>
              <a:rPr lang="zh-CN" altLang="en-US" b="1" dirty="0">
                <a:latin typeface="微軟正黑體" panose="020B0604030504040204" pitchFamily="34" charset="-120"/>
                <a:ea typeface="微軟正黑體" panose="020B0604030504040204" pitchFamily="34" charset="-120"/>
              </a:rPr>
              <a:t>（</a:t>
            </a:r>
            <a:r>
              <a:rPr lang="en-US" altLang="zh-CN" b="1" dirty="0">
                <a:latin typeface="微軟正黑體" panose="020B0604030504040204" pitchFamily="34" charset="-120"/>
                <a:ea typeface="微軟正黑體" panose="020B0604030504040204" pitchFamily="34" charset="-120"/>
              </a:rPr>
              <a:t>AI</a:t>
            </a:r>
            <a:r>
              <a:rPr lang="zh-CN" altLang="en-US" b="1" dirty="0">
                <a:latin typeface="微軟正黑體" panose="020B0604030504040204" pitchFamily="34" charset="-120"/>
                <a:ea typeface="微軟正黑體" panose="020B0604030504040204" pitchFamily="34" charset="-120"/>
              </a:rPr>
              <a:t>機器人）</a:t>
            </a:r>
            <a:endParaRPr lang="zh-TW" altLang="en-US" dirty="0"/>
          </a:p>
        </p:txBody>
      </p:sp>
      <p:sp>
        <p:nvSpPr>
          <p:cNvPr id="3" name="內容版面配置區 2"/>
          <p:cNvSpPr>
            <a:spLocks noGrp="1"/>
          </p:cNvSpPr>
          <p:nvPr>
            <p:ph idx="1"/>
          </p:nvPr>
        </p:nvSpPr>
        <p:spPr/>
        <p:txBody>
          <a:bodyPr/>
          <a:lstStyle/>
          <a:p>
            <a:r>
              <a:rPr lang="zh-CN" altLang="en-US" b="1" dirty="0">
                <a:effectLst/>
              </a:rPr>
              <a:t>日本</a:t>
            </a:r>
            <a:r>
              <a:rPr lang="en-US" altLang="zh-TW" b="1" dirty="0">
                <a:effectLst/>
              </a:rPr>
              <a:t>Hot Snack Robot</a:t>
            </a:r>
            <a:r>
              <a:rPr lang="zh-TW" altLang="en-US" b="1" dirty="0">
                <a:effectLst/>
              </a:rPr>
              <a:t>動作</a:t>
            </a:r>
            <a:r>
              <a:rPr lang="ja-JP" altLang="en-US" b="1" dirty="0">
                <a:effectLst/>
              </a:rPr>
              <a:t>フロ</a:t>
            </a:r>
          </a:p>
          <a:p>
            <a:pPr lvl="1"/>
            <a:r>
              <a:rPr lang="en-US" altLang="zh-TW" dirty="0">
                <a:hlinkClick r:id="rId2"/>
              </a:rPr>
              <a:t>https://www.youtube.com/watch?app=desktop&amp;v=joFQh_aE5iw&amp;feature=youtu.be</a:t>
            </a:r>
            <a:endParaRPr lang="en-US" altLang="zh-TW" dirty="0"/>
          </a:p>
          <a:p>
            <a:endParaRPr lang="en-US" altLang="zh-CN" dirty="0"/>
          </a:p>
          <a:p>
            <a:r>
              <a:rPr lang="zh-CN" altLang="en-US" dirty="0"/>
              <a:t>日本九州豪斯登堡用 協做型機器人 </a:t>
            </a:r>
            <a:r>
              <a:rPr lang="en-US" altLang="zh-CN" dirty="0"/>
              <a:t>Universal Robots</a:t>
            </a:r>
            <a:r>
              <a:rPr lang="zh-CN" altLang="en-US" dirty="0"/>
              <a:t>製作章魚燒</a:t>
            </a:r>
            <a:endParaRPr lang="en-US" altLang="zh-CN" dirty="0"/>
          </a:p>
          <a:p>
            <a:pPr lvl="1"/>
            <a:r>
              <a:rPr lang="en-US" altLang="zh-TW" dirty="0">
                <a:hlinkClick r:id="rId3"/>
              </a:rPr>
              <a:t>https://www.youtube.com/watch?v=v4RPNgYd_GM</a:t>
            </a:r>
            <a:endParaRPr lang="en-US" altLang="zh-TW" dirty="0"/>
          </a:p>
          <a:p>
            <a:pPr lvl="1"/>
            <a:endParaRPr lang="zh-TW" altLang="en-US" dirty="0"/>
          </a:p>
        </p:txBody>
      </p:sp>
    </p:spTree>
    <p:extLst>
      <p:ext uri="{BB962C8B-B14F-4D97-AF65-F5344CB8AC3E}">
        <p14:creationId xmlns:p14="http://schemas.microsoft.com/office/powerpoint/2010/main" val="3775412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F7D213E0-4EB0-4734-9A0D-01C78F402265}"/>
              </a:ext>
            </a:extLst>
          </p:cNvPr>
          <p:cNvSpPr>
            <a:spLocks noGrp="1"/>
          </p:cNvSpPr>
          <p:nvPr>
            <p:ph idx="1"/>
          </p:nvPr>
        </p:nvSpPr>
        <p:spPr/>
        <p:txBody>
          <a:bodyPr>
            <a:normAutofit/>
          </a:bodyPr>
          <a:lstStyle/>
          <a:p>
            <a:pPr marL="0" indent="0">
              <a:buNone/>
            </a:pPr>
            <a:r>
              <a:rPr kumimoji="1" lang="zh-TW" altLang="en-US" dirty="0">
                <a:latin typeface="Times New Roman" pitchFamily="18" charset="0"/>
                <a:ea typeface="標楷體" pitchFamily="65" charset="-120"/>
              </a:rPr>
              <a:t>麥當勞他們正打算把語音辨識技術導入得來速服務中，顧客對著具有語音辨識的電子看板點自己想要的東西，可以彙整以往的商品銷售數據、天氣、當地交通等資訊，並推薦顧客當下適合的餐點。</a:t>
            </a:r>
          </a:p>
          <a:p>
            <a:endParaRPr lang="zh-TW" altLang="en-US" dirty="0"/>
          </a:p>
        </p:txBody>
      </p:sp>
      <p:sp>
        <p:nvSpPr>
          <p:cNvPr id="3" name="標題 2">
            <a:extLst>
              <a:ext uri="{FF2B5EF4-FFF2-40B4-BE49-F238E27FC236}">
                <a16:creationId xmlns:a16="http://schemas.microsoft.com/office/drawing/2014/main" id="{B129FD45-1391-4B63-93CF-C29CB9EA071E}"/>
              </a:ext>
            </a:extLst>
          </p:cNvPr>
          <p:cNvSpPr>
            <a:spLocks noGrp="1"/>
          </p:cNvSpPr>
          <p:nvPr>
            <p:ph type="title"/>
          </p:nvPr>
        </p:nvSpPr>
        <p:spPr/>
        <p:txBody>
          <a:bodyPr/>
          <a:lstStyle/>
          <a:p>
            <a:pPr algn="ctr"/>
            <a:r>
              <a:rPr lang="zh-TW" altLang="en-US" b="1" dirty="0">
                <a:latin typeface="微軟正黑體" panose="020B0604030504040204" pitchFamily="34" charset="-120"/>
                <a:ea typeface="微軟正黑體" panose="020B0604030504040204" pitchFamily="34" charset="-120"/>
              </a:rPr>
              <a:t>麥當勞得來速點餐</a:t>
            </a:r>
            <a:endParaRPr lang="zh-TW" altLang="en-US" dirty="0"/>
          </a:p>
        </p:txBody>
      </p:sp>
      <p:pic>
        <p:nvPicPr>
          <p:cNvPr id="4" name="Picture 2">
            <a:extLst>
              <a:ext uri="{FF2B5EF4-FFF2-40B4-BE49-F238E27FC236}">
                <a16:creationId xmlns:a16="http://schemas.microsoft.com/office/drawing/2014/main" id="{11EC68D5-00DE-4FFB-A58F-0F05DEFF5E57}"/>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55776" y="3191485"/>
            <a:ext cx="6463739" cy="4132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9413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1B96D94E-93AF-4499-A077-7700FDD5A706}"/>
              </a:ext>
            </a:extLst>
          </p:cNvPr>
          <p:cNvSpPr>
            <a:spLocks noGrp="1"/>
          </p:cNvSpPr>
          <p:nvPr>
            <p:ph type="subTitle" idx="1"/>
          </p:nvPr>
        </p:nvSpPr>
        <p:spPr>
          <a:xfrm>
            <a:off x="395536" y="1628800"/>
            <a:ext cx="8496944" cy="3672408"/>
          </a:xfrm>
        </p:spPr>
        <p:txBody>
          <a:bodyPr>
            <a:normAutofit/>
          </a:bodyPr>
          <a:lstStyle/>
          <a:p>
            <a:r>
              <a:rPr lang="zh-TW" altLang="en-US" sz="7200" b="1" dirty="0">
                <a:latin typeface="微軟正黑體" panose="020B0604030504040204" pitchFamily="34" charset="-120"/>
                <a:ea typeface="微軟正黑體" panose="020B0604030504040204" pitchFamily="34" charset="-120"/>
              </a:rPr>
              <a:t>人工智慧的</a:t>
            </a:r>
            <a:endParaRPr lang="en-US" altLang="zh-TW" sz="7200" b="1" dirty="0">
              <a:latin typeface="微軟正黑體" panose="020B0604030504040204" pitchFamily="34" charset="-120"/>
              <a:ea typeface="微軟正黑體" panose="020B0604030504040204" pitchFamily="34" charset="-120"/>
            </a:endParaRPr>
          </a:p>
          <a:p>
            <a:r>
              <a:rPr lang="zh-CN" altLang="en-US" sz="7200" b="1" dirty="0">
                <a:latin typeface="微軟正黑體" panose="020B0604030504040204" pitchFamily="34" charset="-120"/>
                <a:ea typeface="微軟正黑體" panose="020B0604030504040204" pitchFamily="34" charset="-120"/>
              </a:rPr>
              <a:t>歷史與</a:t>
            </a:r>
            <a:r>
              <a:rPr lang="zh-TW" altLang="en-US" sz="7200" b="1" dirty="0">
                <a:latin typeface="微軟正黑體" panose="020B0604030504040204" pitchFamily="34" charset="-120"/>
                <a:ea typeface="微軟正黑體" panose="020B0604030504040204" pitchFamily="34" charset="-120"/>
              </a:rPr>
              <a:t>發展</a:t>
            </a:r>
            <a:endParaRPr lang="zh-TW" altLang="en-US" sz="72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80300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1B96D94E-93AF-4499-A077-7700FDD5A706}"/>
              </a:ext>
            </a:extLst>
          </p:cNvPr>
          <p:cNvSpPr>
            <a:spLocks noGrp="1"/>
          </p:cNvSpPr>
          <p:nvPr>
            <p:ph type="subTitle" idx="1"/>
          </p:nvPr>
        </p:nvSpPr>
        <p:spPr>
          <a:xfrm>
            <a:off x="395536" y="1628800"/>
            <a:ext cx="8496944" cy="3672408"/>
          </a:xfrm>
        </p:spPr>
        <p:txBody>
          <a:bodyPr>
            <a:normAutofit/>
          </a:bodyPr>
          <a:lstStyle/>
          <a:p>
            <a:r>
              <a:rPr lang="zh-TW" altLang="en-US" sz="7200" b="1" dirty="0">
                <a:latin typeface="微軟正黑體" panose="020B0604030504040204" pitchFamily="34" charset="-120"/>
                <a:ea typeface="微軟正黑體" panose="020B0604030504040204" pitchFamily="34" charset="-120"/>
              </a:rPr>
              <a:t>人工智慧的</a:t>
            </a:r>
            <a:endParaRPr lang="en-US" altLang="zh-TW" sz="7200" b="1" dirty="0">
              <a:latin typeface="微軟正黑體" panose="020B0604030504040204" pitchFamily="34" charset="-120"/>
              <a:ea typeface="微軟正黑體" panose="020B0604030504040204" pitchFamily="34" charset="-120"/>
            </a:endParaRPr>
          </a:p>
          <a:p>
            <a:r>
              <a:rPr lang="zh-CN" altLang="en-US" sz="7200" b="1" dirty="0">
                <a:latin typeface="微軟正黑體" panose="020B0604030504040204" pitchFamily="34" charset="-120"/>
                <a:ea typeface="微軟正黑體" panose="020B0604030504040204" pitchFamily="34" charset="-120"/>
              </a:rPr>
              <a:t>誕生期</a:t>
            </a:r>
            <a:endParaRPr lang="zh-TW" altLang="en-US" sz="72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9658052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4310E111-0D34-426B-8255-CCD09617EEFB}"/>
              </a:ext>
            </a:extLst>
          </p:cNvPr>
          <p:cNvSpPr>
            <a:spLocks noGrp="1"/>
          </p:cNvSpPr>
          <p:nvPr>
            <p:ph idx="1"/>
          </p:nvPr>
        </p:nvSpPr>
        <p:spPr>
          <a:xfrm>
            <a:off x="179512" y="1556792"/>
            <a:ext cx="8856984" cy="5148808"/>
          </a:xfrm>
        </p:spPr>
        <p:txBody>
          <a:bodyPr/>
          <a:lstStyle/>
          <a:p>
            <a:r>
              <a:rPr kumimoji="1" lang="zh-TW" altLang="en-US" dirty="0">
                <a:latin typeface="Times New Roman" pitchFamily="18" charset="0"/>
                <a:ea typeface="標楷體" pitchFamily="65" charset="-120"/>
              </a:rPr>
              <a:t>人工智慧發展歷程概分為誕生期、成長期、重生期、進化期四個</a:t>
            </a:r>
            <a:r>
              <a:rPr lang="zh-TW" altLang="en-US" dirty="0"/>
              <a:t>階段</a:t>
            </a:r>
          </a:p>
        </p:txBody>
      </p:sp>
      <p:sp>
        <p:nvSpPr>
          <p:cNvPr id="3" name="標題 2">
            <a:extLst>
              <a:ext uri="{FF2B5EF4-FFF2-40B4-BE49-F238E27FC236}">
                <a16:creationId xmlns:a16="http://schemas.microsoft.com/office/drawing/2014/main" id="{BCC98EC0-4837-4AA0-9BA4-489E03ABFF0A}"/>
              </a:ext>
            </a:extLst>
          </p:cNvPr>
          <p:cNvSpPr>
            <a:spLocks noGrp="1"/>
          </p:cNvSpPr>
          <p:nvPr>
            <p:ph type="title"/>
          </p:nvPr>
        </p:nvSpPr>
        <p:spPr/>
        <p:txBody>
          <a:bodyPr>
            <a:normAutofit/>
          </a:bodyPr>
          <a:lstStyle/>
          <a:p>
            <a:pPr algn="ctr"/>
            <a:r>
              <a:rPr lang="zh-TW" altLang="en-US" b="1" dirty="0">
                <a:latin typeface="微軟正黑體" panose="020B0604030504040204" pitchFamily="34" charset="-120"/>
                <a:ea typeface="微軟正黑體" panose="020B0604030504040204" pitchFamily="34" charset="-120"/>
              </a:rPr>
              <a:t>人工智慧的</a:t>
            </a:r>
            <a:r>
              <a:rPr lang="zh-CN" altLang="en-US" b="1" dirty="0">
                <a:latin typeface="微軟正黑體" panose="020B0604030504040204" pitchFamily="34" charset="-120"/>
                <a:ea typeface="微軟正黑體" panose="020B0604030504040204" pitchFamily="34" charset="-120"/>
              </a:rPr>
              <a:t>歷史與</a:t>
            </a:r>
            <a:r>
              <a:rPr lang="zh-TW" altLang="en-US" b="1" dirty="0">
                <a:latin typeface="微軟正黑體" panose="020B0604030504040204" pitchFamily="34" charset="-120"/>
                <a:ea typeface="微軟正黑體" panose="020B0604030504040204" pitchFamily="34" charset="-120"/>
              </a:rPr>
              <a:t>發展</a:t>
            </a:r>
            <a:endParaRPr lang="zh-TW" altLang="en-US" dirty="0"/>
          </a:p>
        </p:txBody>
      </p:sp>
      <p:pic>
        <p:nvPicPr>
          <p:cNvPr id="4" name="Picture 2">
            <a:extLst>
              <a:ext uri="{FF2B5EF4-FFF2-40B4-BE49-F238E27FC236}">
                <a16:creationId xmlns:a16="http://schemas.microsoft.com/office/drawing/2014/main" id="{AE66855B-7E18-4B38-9836-8D031CF5C811}"/>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504" y="2508697"/>
            <a:ext cx="9145016" cy="4379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052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E34EE6A0-CDAA-4A82-B867-E31ADC062741}"/>
              </a:ext>
            </a:extLst>
          </p:cNvPr>
          <p:cNvSpPr>
            <a:spLocks noGrp="1"/>
          </p:cNvSpPr>
          <p:nvPr>
            <p:ph idx="1"/>
          </p:nvPr>
        </p:nvSpPr>
        <p:spPr/>
        <p:txBody>
          <a:bodyPr>
            <a:normAutofit/>
          </a:bodyPr>
          <a:lstStyle/>
          <a:p>
            <a:r>
              <a:rPr kumimoji="1" lang="zh-TW" altLang="en-US" sz="3600" b="1" dirty="0">
                <a:latin typeface="Times New Roman" pitchFamily="18" charset="0"/>
                <a:ea typeface="標楷體" pitchFamily="65" charset="-120"/>
              </a:rPr>
              <a:t>艾倫．圖靈提出一個稱為「圖靈測試」</a:t>
            </a:r>
            <a:r>
              <a:rPr kumimoji="1" lang="en-US" altLang="zh-TW" sz="3600" b="1" dirty="0">
                <a:latin typeface="Times New Roman" pitchFamily="18" charset="0"/>
                <a:ea typeface="標楷體" pitchFamily="65" charset="-120"/>
              </a:rPr>
              <a:t>(Turing Test) </a:t>
            </a:r>
            <a:r>
              <a:rPr kumimoji="1" lang="zh-TW" altLang="en-US" sz="3600" b="1" dirty="0">
                <a:latin typeface="Times New Roman" pitchFamily="18" charset="0"/>
                <a:ea typeface="標楷體" pitchFamily="65" charset="-120"/>
              </a:rPr>
              <a:t>的試驗方法</a:t>
            </a:r>
            <a:endParaRPr lang="zh-TW" altLang="en-US" sz="3600" b="1" dirty="0"/>
          </a:p>
        </p:txBody>
      </p:sp>
      <p:sp>
        <p:nvSpPr>
          <p:cNvPr id="3" name="標題 2">
            <a:extLst>
              <a:ext uri="{FF2B5EF4-FFF2-40B4-BE49-F238E27FC236}">
                <a16:creationId xmlns:a16="http://schemas.microsoft.com/office/drawing/2014/main" id="{AF9D0A0F-9A6E-4030-938B-4D52AEAAD8C9}"/>
              </a:ext>
            </a:extLst>
          </p:cNvPr>
          <p:cNvSpPr>
            <a:spLocks noGrp="1"/>
          </p:cNvSpPr>
          <p:nvPr>
            <p:ph type="title"/>
          </p:nvPr>
        </p:nvSpPr>
        <p:spPr/>
        <p:txBody>
          <a:bodyPr/>
          <a:lstStyle/>
          <a:p>
            <a:pPr algn="ctr"/>
            <a:r>
              <a:rPr lang="zh-CN" altLang="en-US" b="1" dirty="0">
                <a:latin typeface="微軟正黑體" panose="020B0604030504040204" pitchFamily="34" charset="-120"/>
                <a:ea typeface="微軟正黑體" panose="020B0604030504040204" pitchFamily="34" charset="-120"/>
              </a:rPr>
              <a:t>人工智慧的</a:t>
            </a:r>
            <a:r>
              <a:rPr lang="zh-TW" altLang="en-US" b="1" dirty="0">
                <a:latin typeface="微軟正黑體" panose="020B0604030504040204" pitchFamily="34" charset="-120"/>
                <a:ea typeface="微軟正黑體" panose="020B0604030504040204" pitchFamily="34" charset="-120"/>
              </a:rPr>
              <a:t>誕生期</a:t>
            </a:r>
            <a:endParaRPr lang="zh-TW" altLang="en-US" dirty="0">
              <a:latin typeface="微軟正黑體" panose="020B0604030504040204" pitchFamily="34" charset="-120"/>
              <a:ea typeface="微軟正黑體" panose="020B0604030504040204" pitchFamily="34" charset="-120"/>
            </a:endParaRPr>
          </a:p>
        </p:txBody>
      </p:sp>
      <p:pic>
        <p:nvPicPr>
          <p:cNvPr id="4" name="Picture 2">
            <a:extLst>
              <a:ext uri="{FF2B5EF4-FFF2-40B4-BE49-F238E27FC236}">
                <a16:creationId xmlns:a16="http://schemas.microsoft.com/office/drawing/2014/main" id="{710C6DC4-3D37-4AB0-88A4-B76527E727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848" y="2880342"/>
            <a:ext cx="3360716" cy="3799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2755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pPr algn="ctr"/>
            <a:r>
              <a:rPr lang="zh-TW" altLang="en-US" b="1" dirty="0">
                <a:latin typeface="微軟正黑體" panose="020B0604030504040204" pitchFamily="34" charset="-120"/>
                <a:ea typeface="微軟正黑體" panose="020B0604030504040204" pitchFamily="34" charset="-120"/>
              </a:rPr>
              <a:t>人工智慧</a:t>
            </a:r>
            <a:r>
              <a:rPr lang="zh-CN" altLang="en-US" b="1" dirty="0">
                <a:latin typeface="微軟正黑體" panose="020B0604030504040204" pitchFamily="34" charset="-120"/>
                <a:ea typeface="微軟正黑體" panose="020B0604030504040204" pitchFamily="34" charset="-120"/>
              </a:rPr>
              <a:t>開始出名的幾次歷史新聞事件</a:t>
            </a:r>
            <a:endParaRPr lang="zh-TW" altLang="en-US" b="1" dirty="0">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0" y="1600200"/>
            <a:ext cx="9036496" cy="5257800"/>
          </a:xfrm>
        </p:spPr>
        <p:txBody>
          <a:bodyPr>
            <a:normAutofit lnSpcReduction="10000"/>
          </a:bodyPr>
          <a:lstStyle/>
          <a:p>
            <a:r>
              <a:rPr kumimoji="1" lang="en-US" altLang="zh-TW" sz="3600" b="1" dirty="0">
                <a:solidFill>
                  <a:schemeClr val="tx1"/>
                </a:solidFill>
                <a:latin typeface="微軟正黑體" panose="020B0604030504040204" pitchFamily="34" charset="-120"/>
                <a:ea typeface="微軟正黑體" panose="020B0604030504040204" pitchFamily="34" charset="-120"/>
              </a:rPr>
              <a:t>1997 </a:t>
            </a:r>
            <a:r>
              <a:rPr kumimoji="1" lang="zh-TW" altLang="en-US" sz="3600" b="1" dirty="0">
                <a:solidFill>
                  <a:schemeClr val="tx1"/>
                </a:solidFill>
                <a:latin typeface="微軟正黑體" panose="020B0604030504040204" pitchFamily="34" charset="-120"/>
                <a:ea typeface="微軟正黑體" panose="020B0604030504040204" pitchFamily="34" charset="-120"/>
              </a:rPr>
              <a:t>年</a:t>
            </a:r>
            <a:r>
              <a:rPr kumimoji="1" lang="en-US" altLang="zh-TW" sz="3600" b="1" dirty="0">
                <a:solidFill>
                  <a:schemeClr val="tx1"/>
                </a:solidFill>
                <a:latin typeface="微軟正黑體" panose="020B0604030504040204" pitchFamily="34" charset="-120"/>
                <a:ea typeface="微軟正黑體" panose="020B0604030504040204" pitchFamily="34" charset="-120"/>
              </a:rPr>
              <a:t>IBM </a:t>
            </a:r>
            <a:r>
              <a:rPr kumimoji="1" lang="zh-TW" altLang="en-US" sz="3600" b="1" dirty="0">
                <a:solidFill>
                  <a:schemeClr val="tx1"/>
                </a:solidFill>
                <a:latin typeface="微軟正黑體" panose="020B0604030504040204" pitchFamily="34" charset="-120"/>
                <a:ea typeface="微軟正黑體" panose="020B0604030504040204" pitchFamily="34" charset="-120"/>
              </a:rPr>
              <a:t>的超級電腦「</a:t>
            </a:r>
            <a:r>
              <a:rPr kumimoji="1" lang="zh-TW" altLang="en-US" sz="3600" b="1" dirty="0">
                <a:solidFill>
                  <a:srgbClr val="C00000"/>
                </a:solidFill>
                <a:highlight>
                  <a:srgbClr val="FFFF00"/>
                </a:highlight>
                <a:latin typeface="微軟正黑體" panose="020B0604030504040204" pitchFamily="34" charset="-120"/>
                <a:ea typeface="微軟正黑體" panose="020B0604030504040204" pitchFamily="34" charset="-120"/>
              </a:rPr>
              <a:t>深藍</a:t>
            </a:r>
            <a:r>
              <a:rPr kumimoji="1" lang="zh-TW" altLang="en-US" sz="3600" b="1" dirty="0">
                <a:solidFill>
                  <a:schemeClr val="tx1"/>
                </a:solidFill>
                <a:latin typeface="微軟正黑體" panose="020B0604030504040204" pitchFamily="34" charset="-120"/>
                <a:ea typeface="微軟正黑體" panose="020B0604030504040204" pitchFamily="34" charset="-120"/>
              </a:rPr>
              <a:t>」曾擊敗</a:t>
            </a:r>
            <a:r>
              <a:rPr kumimoji="1" lang="zh-TW" altLang="en-US" sz="3600" b="1" dirty="0">
                <a:solidFill>
                  <a:srgbClr val="C00000"/>
                </a:solidFill>
                <a:latin typeface="微軟正黑體" panose="020B0604030504040204" pitchFamily="34" charset="-120"/>
                <a:ea typeface="微軟正黑體" panose="020B0604030504040204" pitchFamily="34" charset="-120"/>
              </a:rPr>
              <a:t>世界西洋棋棋王</a:t>
            </a:r>
            <a:r>
              <a:rPr kumimoji="1" lang="zh-TW" altLang="en-US" sz="3600" b="1" dirty="0">
                <a:solidFill>
                  <a:schemeClr val="tx1"/>
                </a:solidFill>
                <a:latin typeface="微軟正黑體" panose="020B0604030504040204" pitchFamily="34" charset="-120"/>
                <a:ea typeface="微軟正黑體" panose="020B0604030504040204" pitchFamily="34" charset="-120"/>
              </a:rPr>
              <a:t>，</a:t>
            </a:r>
            <a:endParaRPr kumimoji="1" lang="en-US" altLang="zh-TW" sz="3600" b="1" dirty="0">
              <a:solidFill>
                <a:schemeClr val="tx1"/>
              </a:solidFill>
              <a:latin typeface="微軟正黑體" panose="020B0604030504040204" pitchFamily="34" charset="-120"/>
              <a:ea typeface="微軟正黑體" panose="020B0604030504040204" pitchFamily="34" charset="-120"/>
            </a:endParaRPr>
          </a:p>
          <a:p>
            <a:r>
              <a:rPr kumimoji="1" lang="en-US" altLang="zh-TW" sz="3600" b="1" dirty="0">
                <a:solidFill>
                  <a:schemeClr val="tx1"/>
                </a:solidFill>
                <a:latin typeface="微軟正黑體" panose="020B0604030504040204" pitchFamily="34" charset="-120"/>
                <a:ea typeface="微軟正黑體" panose="020B0604030504040204" pitchFamily="34" charset="-120"/>
              </a:rPr>
              <a:t>2016</a:t>
            </a:r>
            <a:r>
              <a:rPr kumimoji="1" lang="zh-TW" altLang="en-US" sz="3600" b="1" dirty="0">
                <a:solidFill>
                  <a:schemeClr val="tx1"/>
                </a:solidFill>
                <a:latin typeface="微軟正黑體" panose="020B0604030504040204" pitchFamily="34" charset="-120"/>
                <a:ea typeface="微軟正黑體" panose="020B0604030504040204" pitchFamily="34" charset="-120"/>
              </a:rPr>
              <a:t>年，具備</a:t>
            </a:r>
            <a:r>
              <a:rPr kumimoji="1" lang="en-US" altLang="zh-TW" sz="3600" b="1" dirty="0">
                <a:solidFill>
                  <a:schemeClr val="tx1"/>
                </a:solidFill>
                <a:latin typeface="微軟正黑體" panose="020B0604030504040204" pitchFamily="34" charset="-120"/>
                <a:ea typeface="微軟正黑體" panose="020B0604030504040204" pitchFamily="34" charset="-120"/>
              </a:rPr>
              <a:t>AI </a:t>
            </a:r>
            <a:r>
              <a:rPr kumimoji="1" lang="zh-TW" altLang="en-US" sz="3600" b="1" dirty="0">
                <a:solidFill>
                  <a:schemeClr val="tx1"/>
                </a:solidFill>
                <a:latin typeface="微軟正黑體" panose="020B0604030504040204" pitchFamily="34" charset="-120"/>
                <a:ea typeface="微軟正黑體" panose="020B0604030504040204" pitchFamily="34" charset="-120"/>
              </a:rPr>
              <a:t>能力的</a:t>
            </a:r>
            <a:r>
              <a:rPr kumimoji="1" lang="en-US" altLang="zh-TW" sz="3600" b="1" dirty="0" err="1">
                <a:solidFill>
                  <a:srgbClr val="C00000"/>
                </a:solidFill>
                <a:highlight>
                  <a:srgbClr val="FFFF00"/>
                </a:highlight>
                <a:latin typeface="微軟正黑體" panose="020B0604030504040204" pitchFamily="34" charset="-120"/>
                <a:ea typeface="微軟正黑體" panose="020B0604030504040204" pitchFamily="34" charset="-120"/>
              </a:rPr>
              <a:t>AlphaGo</a:t>
            </a:r>
            <a:r>
              <a:rPr kumimoji="1" lang="en-US" altLang="zh-TW" sz="3600" b="1" dirty="0">
                <a:solidFill>
                  <a:schemeClr val="tx1"/>
                </a:solidFill>
                <a:latin typeface="微軟正黑體" panose="020B0604030504040204" pitchFamily="34" charset="-120"/>
                <a:ea typeface="微軟正黑體" panose="020B0604030504040204" pitchFamily="34" charset="-120"/>
              </a:rPr>
              <a:t> </a:t>
            </a:r>
            <a:r>
              <a:rPr kumimoji="1" lang="zh-TW" altLang="en-US" sz="3600" b="1" dirty="0">
                <a:solidFill>
                  <a:schemeClr val="tx1"/>
                </a:solidFill>
                <a:latin typeface="微軟正黑體" panose="020B0604030504040204" pitchFamily="34" charset="-120"/>
                <a:ea typeface="微軟正黑體" panose="020B0604030504040204" pitchFamily="34" charset="-120"/>
              </a:rPr>
              <a:t>於圍棋人機大戰中以</a:t>
            </a:r>
            <a:r>
              <a:rPr kumimoji="1" lang="en-US" altLang="zh-TW" sz="3600" b="1" dirty="0">
                <a:solidFill>
                  <a:srgbClr val="C00000"/>
                </a:solidFill>
                <a:latin typeface="微軟正黑體" panose="020B0604030504040204" pitchFamily="34" charset="-120"/>
                <a:ea typeface="微軟正黑體" panose="020B0604030504040204" pitchFamily="34" charset="-120"/>
              </a:rPr>
              <a:t>4:1 </a:t>
            </a:r>
            <a:r>
              <a:rPr kumimoji="1" lang="zh-TW" altLang="en-US" sz="3600" b="1" dirty="0">
                <a:solidFill>
                  <a:srgbClr val="C00000"/>
                </a:solidFill>
                <a:latin typeface="微軟正黑體" panose="020B0604030504040204" pitchFamily="34" charset="-120"/>
                <a:ea typeface="微軟正黑體" panose="020B0604030504040204" pitchFamily="34" charset="-120"/>
              </a:rPr>
              <a:t>戰勝韓國職業棋士李世乭</a:t>
            </a:r>
            <a:r>
              <a:rPr kumimoji="1" lang="zh-TW" altLang="en-US" sz="3600" b="1" dirty="0">
                <a:solidFill>
                  <a:schemeClr val="tx1"/>
                </a:solidFill>
                <a:latin typeface="微軟正黑體" panose="020B0604030504040204" pitchFamily="34" charset="-120"/>
                <a:ea typeface="微軟正黑體" panose="020B0604030504040204" pitchFamily="34" charset="-120"/>
              </a:rPr>
              <a:t>，</a:t>
            </a:r>
            <a:endParaRPr kumimoji="1" lang="en-US" altLang="zh-TW" sz="3600" b="1" dirty="0">
              <a:solidFill>
                <a:schemeClr val="tx1"/>
              </a:solidFill>
              <a:latin typeface="微軟正黑體" panose="020B0604030504040204" pitchFamily="34" charset="-120"/>
              <a:ea typeface="微軟正黑體" panose="020B0604030504040204" pitchFamily="34" charset="-120"/>
            </a:endParaRPr>
          </a:p>
          <a:p>
            <a:r>
              <a:rPr kumimoji="1" lang="en-US" altLang="zh-CN" sz="3600" b="1" dirty="0">
                <a:solidFill>
                  <a:schemeClr val="tx1"/>
                </a:solidFill>
                <a:latin typeface="微軟正黑體" panose="020B0604030504040204" pitchFamily="34" charset="-120"/>
                <a:ea typeface="微軟正黑體" panose="020B0604030504040204" pitchFamily="34" charset="-120"/>
              </a:rPr>
              <a:t>2017</a:t>
            </a:r>
            <a:r>
              <a:rPr kumimoji="1" lang="zh-TW" altLang="en-US" sz="3600" b="1" dirty="0">
                <a:solidFill>
                  <a:schemeClr val="tx1"/>
                </a:solidFill>
                <a:latin typeface="微軟正黑體" panose="020B0604030504040204" pitchFamily="34" charset="-120"/>
                <a:ea typeface="微軟正黑體" panose="020B0604030504040204" pitchFamily="34" charset="-120"/>
              </a:rPr>
              <a:t>年更以</a:t>
            </a:r>
            <a:r>
              <a:rPr kumimoji="1" lang="en-US" altLang="zh-TW" sz="3600" b="1" dirty="0">
                <a:solidFill>
                  <a:srgbClr val="C00000"/>
                </a:solidFill>
                <a:latin typeface="微軟正黑體" panose="020B0604030504040204" pitchFamily="34" charset="-120"/>
                <a:ea typeface="微軟正黑體" panose="020B0604030504040204" pitchFamily="34" charset="-120"/>
              </a:rPr>
              <a:t>3:0 </a:t>
            </a:r>
            <a:r>
              <a:rPr kumimoji="1" lang="zh-TW" altLang="en-US" sz="3600" b="1" dirty="0">
                <a:solidFill>
                  <a:srgbClr val="C00000"/>
                </a:solidFill>
                <a:latin typeface="微軟正黑體" panose="020B0604030504040204" pitchFamily="34" charset="-120"/>
                <a:ea typeface="微軟正黑體" panose="020B0604030504040204" pitchFamily="34" charset="-120"/>
              </a:rPr>
              <a:t>完勝世界圍棋冠軍</a:t>
            </a:r>
            <a:r>
              <a:rPr kumimoji="1" lang="zh-TW" altLang="en-US" sz="3600" b="1" dirty="0">
                <a:solidFill>
                  <a:schemeClr val="tx1"/>
                </a:solidFill>
                <a:latin typeface="微軟正黑體" panose="020B0604030504040204" pitchFamily="34" charset="-120"/>
                <a:ea typeface="微軟正黑體" panose="020B0604030504040204" pitchFamily="34" charset="-120"/>
              </a:rPr>
              <a:t>中國棋士柯潔。</a:t>
            </a:r>
            <a:endParaRPr kumimoji="1" lang="en-US" altLang="zh-TW" sz="3600" b="1" dirty="0">
              <a:solidFill>
                <a:schemeClr val="tx1"/>
              </a:solidFill>
              <a:latin typeface="微軟正黑體" panose="020B0604030504040204" pitchFamily="34" charset="-120"/>
              <a:ea typeface="微軟正黑體" panose="020B0604030504040204" pitchFamily="34" charset="-120"/>
            </a:endParaRPr>
          </a:p>
          <a:p>
            <a:r>
              <a:rPr kumimoji="1" lang="zh-TW" altLang="en-US" sz="3600" b="1" u="sng" dirty="0">
                <a:solidFill>
                  <a:schemeClr val="tx1"/>
                </a:solidFill>
                <a:latin typeface="微軟正黑體" panose="020B0604030504040204" pitchFamily="34" charset="-120"/>
                <a:ea typeface="微軟正黑體" panose="020B0604030504040204" pitchFamily="34" charset="-120"/>
              </a:rPr>
              <a:t>這兩場經典棋賽無疑宣告機器的思考能力已可超越人類大腦的思考能力</a:t>
            </a:r>
            <a:endParaRPr lang="zh-TW" altLang="en-US" u="sng" dirty="0"/>
          </a:p>
        </p:txBody>
      </p:sp>
    </p:spTree>
    <p:extLst>
      <p:ext uri="{BB962C8B-B14F-4D97-AF65-F5344CB8AC3E}">
        <p14:creationId xmlns:p14="http://schemas.microsoft.com/office/powerpoint/2010/main" val="6404848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457200" y="152400"/>
            <a:ext cx="8686800" cy="1265238"/>
          </a:xfrm>
        </p:spPr>
        <p:txBody>
          <a:bodyPr>
            <a:normAutofit fontScale="90000"/>
          </a:bodyPr>
          <a:lstStyle/>
          <a:p>
            <a:pPr algn="ctr"/>
            <a:r>
              <a:rPr lang="zh-CN" altLang="en-US" sz="4800" b="1" dirty="0">
                <a:latin typeface="微軟正黑體" panose="020B0604030504040204" pitchFamily="34" charset="-120"/>
                <a:ea typeface="微軟正黑體" panose="020B0604030504040204" pitchFamily="34" charset="-120"/>
              </a:rPr>
              <a:t>歷史上第一位通過圖靈測試的案例</a:t>
            </a:r>
            <a:endParaRPr lang="en-US" altLang="zh-TW" sz="4800" b="1" dirty="0">
              <a:latin typeface="微軟正黑體" panose="020B0604030504040204" pitchFamily="34" charset="-120"/>
              <a:ea typeface="微軟正黑體" panose="020B0604030504040204" pitchFamily="34" charset="-120"/>
            </a:endParaRPr>
          </a:p>
        </p:txBody>
      </p:sp>
      <p:sp>
        <p:nvSpPr>
          <p:cNvPr id="2" name="內容版面配置區 1"/>
          <p:cNvSpPr>
            <a:spLocks noGrp="1"/>
          </p:cNvSpPr>
          <p:nvPr>
            <p:ph idx="1"/>
          </p:nvPr>
        </p:nvSpPr>
        <p:spPr>
          <a:xfrm>
            <a:off x="-180528" y="1600200"/>
            <a:ext cx="9073008" cy="5257800"/>
          </a:xfrm>
        </p:spPr>
        <p:txBody>
          <a:bodyPr>
            <a:normAutofit/>
          </a:bodyPr>
          <a:lstStyle/>
          <a:p>
            <a:pPr marL="685800">
              <a:spcBef>
                <a:spcPts val="600"/>
              </a:spcBef>
            </a:pPr>
            <a:r>
              <a:rPr lang="zh-CN" altLang="en-US" sz="3600" b="1" dirty="0">
                <a:latin typeface="微軟正黑體" panose="020B0604030504040204" pitchFamily="34" charset="-120"/>
                <a:ea typeface="微軟正黑體" panose="020B0604030504040204" pitchFamily="34" charset="-120"/>
              </a:rPr>
              <a:t>歷史上第一位通過圖靈測試的案例</a:t>
            </a:r>
            <a:r>
              <a:rPr kumimoji="1" lang="zh-CN" altLang="en-US" sz="3600" b="1" dirty="0">
                <a:latin typeface="微軟正黑體" panose="020B0604030504040204" pitchFamily="34" charset="-120"/>
                <a:ea typeface="微軟正黑體" panose="020B0604030504040204" pitchFamily="34" charset="-120"/>
              </a:rPr>
              <a:t>：</a:t>
            </a:r>
            <a:r>
              <a:rPr kumimoji="1" lang="zh-TW" altLang="en-US" sz="3600" b="1" dirty="0">
                <a:solidFill>
                  <a:srgbClr val="C00000"/>
                </a:solidFill>
                <a:highlight>
                  <a:srgbClr val="FFFF00"/>
                </a:highlight>
                <a:latin typeface="微軟正黑體" panose="020B0604030504040204" pitchFamily="34" charset="-120"/>
                <a:ea typeface="微軟正黑體" panose="020B0604030504040204" pitchFamily="34" charset="-120"/>
              </a:rPr>
              <a:t>仿生人</a:t>
            </a:r>
            <a:endParaRPr kumimoji="1" lang="en-US" altLang="zh-CN" sz="3600" b="1" dirty="0">
              <a:highlight>
                <a:srgbClr val="FFFF00"/>
              </a:highlight>
              <a:latin typeface="微軟正黑體" panose="020B0604030504040204" pitchFamily="34" charset="-120"/>
              <a:ea typeface="微軟正黑體" panose="020B0604030504040204" pitchFamily="34" charset="-120"/>
            </a:endParaRPr>
          </a:p>
          <a:p>
            <a:pPr marL="1085850" lvl="1">
              <a:spcBef>
                <a:spcPts val="600"/>
              </a:spcBef>
            </a:pPr>
            <a:r>
              <a:rPr kumimoji="1" lang="zh-CN" altLang="en-US" sz="3600" b="1" dirty="0">
                <a:latin typeface="微軟正黑體" panose="020B0604030504040204" pitchFamily="34" charset="-120"/>
                <a:ea typeface="微軟正黑體" panose="020B0604030504040204" pitchFamily="34" charset="-120"/>
              </a:rPr>
              <a:t>使用技術：</a:t>
            </a:r>
            <a:r>
              <a:rPr kumimoji="1" lang="zh-TW" altLang="zh-TW" sz="3200" b="1" dirty="0">
                <a:latin typeface="微軟正黑體" panose="020B0604030504040204" pitchFamily="34" charset="-120"/>
                <a:ea typeface="微軟正黑體" panose="020B0604030504040204" pitchFamily="34" charset="-120"/>
              </a:rPr>
              <a:t>自然語言處理</a:t>
            </a:r>
            <a:r>
              <a:rPr kumimoji="1" lang="zh-CN" altLang="en-US" sz="3200" b="1" dirty="0">
                <a:latin typeface="微軟正黑體" panose="020B0604030504040204" pitchFamily="34" charset="-120"/>
                <a:ea typeface="微軟正黑體" panose="020B0604030504040204" pitchFamily="34" charset="-120"/>
              </a:rPr>
              <a:t>：</a:t>
            </a:r>
            <a:r>
              <a:rPr kumimoji="1" lang="en-US" altLang="zh-TW" sz="3200" b="1" dirty="0">
                <a:latin typeface="微軟正黑體" panose="020B0604030504040204" pitchFamily="34" charset="-120"/>
                <a:ea typeface="微軟正黑體" panose="020B0604030504040204" pitchFamily="34" charset="-120"/>
              </a:rPr>
              <a:t>Natural Language Processing</a:t>
            </a:r>
            <a:r>
              <a:rPr kumimoji="1" lang="zh-TW" altLang="zh-TW" sz="3200" b="1" dirty="0">
                <a:latin typeface="微軟正黑體" panose="020B0604030504040204" pitchFamily="34" charset="-120"/>
                <a:ea typeface="微軟正黑體" panose="020B0604030504040204" pitchFamily="34" charset="-120"/>
              </a:rPr>
              <a:t>，</a:t>
            </a:r>
            <a:r>
              <a:rPr kumimoji="1" lang="en-US" altLang="zh-TW" sz="3200" b="1" dirty="0">
                <a:latin typeface="微軟正黑體" panose="020B0604030504040204" pitchFamily="34" charset="-120"/>
                <a:ea typeface="微軟正黑體" panose="020B0604030504040204" pitchFamily="34" charset="-120"/>
              </a:rPr>
              <a:t> NLP</a:t>
            </a:r>
          </a:p>
          <a:p>
            <a:pPr marL="1085850" lvl="1">
              <a:spcBef>
                <a:spcPts val="600"/>
              </a:spcBef>
            </a:pPr>
            <a:r>
              <a:rPr kumimoji="1" lang="en-US" altLang="zh-TW" sz="3200" b="1" dirty="0">
                <a:latin typeface="微軟正黑體" panose="020B0604030504040204" pitchFamily="34" charset="-120"/>
                <a:ea typeface="微軟正黑體" panose="020B0604030504040204" pitchFamily="34" charset="-120"/>
                <a:hlinkClick r:id="rId2"/>
              </a:rPr>
              <a:t>https://www.youtube.com/watch?v=hCzsEgdxNBg</a:t>
            </a:r>
            <a:endParaRPr kumimoji="1" lang="en-US" altLang="zh-TW" sz="3200" b="1" dirty="0">
              <a:latin typeface="微軟正黑體" panose="020B0604030504040204" pitchFamily="34" charset="-120"/>
              <a:ea typeface="微軟正黑體" panose="020B0604030504040204" pitchFamily="34" charset="-120"/>
            </a:endParaRPr>
          </a:p>
          <a:p>
            <a:pPr marL="1085850" lvl="1">
              <a:spcBef>
                <a:spcPts val="600"/>
              </a:spcBef>
            </a:pPr>
            <a:endParaRPr kumimoji="1" lang="zh-TW" altLang="en-US" sz="3600" b="1" dirty="0">
              <a:latin typeface="微軟正黑體" panose="020B0604030504040204" pitchFamily="34" charset="-120"/>
              <a:ea typeface="微軟正黑體" panose="020B0604030504040204" pitchFamily="34" charset="-120"/>
            </a:endParaRPr>
          </a:p>
        </p:txBody>
      </p:sp>
      <p:pic>
        <p:nvPicPr>
          <p:cNvPr id="5" name="圖片 4">
            <a:extLst>
              <a:ext uri="{FF2B5EF4-FFF2-40B4-BE49-F238E27FC236}">
                <a16:creationId xmlns:a16="http://schemas.microsoft.com/office/drawing/2014/main" id="{35C99CE1-4FE3-4ED6-81B9-E19C0CC11A18}"/>
              </a:ext>
            </a:extLst>
          </p:cNvPr>
          <p:cNvPicPr>
            <a:picLocks noChangeAspect="1"/>
          </p:cNvPicPr>
          <p:nvPr/>
        </p:nvPicPr>
        <p:blipFill>
          <a:blip r:embed="rId3"/>
          <a:stretch>
            <a:fillRect/>
          </a:stretch>
        </p:blipFill>
        <p:spPr>
          <a:xfrm>
            <a:off x="5635957" y="3391184"/>
            <a:ext cx="3542857" cy="3485714"/>
          </a:xfrm>
          <a:prstGeom prst="rect">
            <a:avLst/>
          </a:prstGeom>
        </p:spPr>
      </p:pic>
    </p:spTree>
    <p:extLst>
      <p:ext uri="{BB962C8B-B14F-4D97-AF65-F5344CB8AC3E}">
        <p14:creationId xmlns:p14="http://schemas.microsoft.com/office/powerpoint/2010/main" val="3880111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E34EE6A0-CDAA-4A82-B867-E31ADC062741}"/>
              </a:ext>
            </a:extLst>
          </p:cNvPr>
          <p:cNvSpPr>
            <a:spLocks noGrp="1"/>
          </p:cNvSpPr>
          <p:nvPr>
            <p:ph idx="1"/>
          </p:nvPr>
        </p:nvSpPr>
        <p:spPr/>
        <p:txBody>
          <a:bodyPr>
            <a:normAutofit/>
          </a:bodyPr>
          <a:lstStyle/>
          <a:p>
            <a:r>
              <a:rPr kumimoji="1" lang="zh-TW" altLang="en-US" sz="3600" b="1" dirty="0">
                <a:latin typeface="Times New Roman" pitchFamily="18" charset="0"/>
                <a:ea typeface="標楷體" pitchFamily="65" charset="-120"/>
              </a:rPr>
              <a:t>沃倫．麥卡洛克</a:t>
            </a:r>
            <a:r>
              <a:rPr kumimoji="1" lang="en-US" altLang="zh-TW" sz="3600" b="1" dirty="0">
                <a:latin typeface="Times New Roman" pitchFamily="18" charset="0"/>
                <a:ea typeface="標楷體" pitchFamily="65" charset="-120"/>
              </a:rPr>
              <a:t>(Warren McCulloch) </a:t>
            </a:r>
            <a:r>
              <a:rPr kumimoji="1" lang="zh-TW" altLang="en-US" sz="3600" b="1" dirty="0">
                <a:latin typeface="Times New Roman" pitchFamily="18" charset="0"/>
                <a:ea typeface="標楷體" pitchFamily="65" charset="-120"/>
              </a:rPr>
              <a:t>和沃爾特</a:t>
            </a:r>
            <a:r>
              <a:rPr kumimoji="1" lang="en-US" altLang="zh-TW" sz="3600" b="1" dirty="0">
                <a:latin typeface="Times New Roman" pitchFamily="18" charset="0"/>
                <a:ea typeface="標楷體" pitchFamily="65" charset="-120"/>
              </a:rPr>
              <a:t>·</a:t>
            </a:r>
            <a:r>
              <a:rPr kumimoji="1" lang="zh-TW" altLang="en-US" sz="3600" b="1" dirty="0">
                <a:latin typeface="Times New Roman" pitchFamily="18" charset="0"/>
                <a:ea typeface="標楷體" pitchFamily="65" charset="-120"/>
              </a:rPr>
              <a:t>皮茨</a:t>
            </a:r>
            <a:r>
              <a:rPr kumimoji="1" lang="en-US" altLang="zh-TW" sz="3600" b="1" dirty="0">
                <a:latin typeface="Times New Roman" pitchFamily="18" charset="0"/>
                <a:ea typeface="標楷體" pitchFamily="65" charset="-120"/>
              </a:rPr>
              <a:t>(Walter Pitts) </a:t>
            </a:r>
            <a:r>
              <a:rPr kumimoji="1" lang="zh-TW" altLang="en-US" sz="3600" b="1" dirty="0">
                <a:latin typeface="Times New Roman" pitchFamily="18" charset="0"/>
                <a:ea typeface="標楷體" pitchFamily="65" charset="-120"/>
              </a:rPr>
              <a:t>兩位科學家，提出</a:t>
            </a:r>
            <a:r>
              <a:rPr kumimoji="1" lang="zh-TW" altLang="en-US" sz="3600" b="1" dirty="0">
                <a:solidFill>
                  <a:srgbClr val="C00000"/>
                </a:solidFill>
                <a:highlight>
                  <a:srgbClr val="FFFF00"/>
                </a:highlight>
                <a:latin typeface="Times New Roman" pitchFamily="18" charset="0"/>
                <a:ea typeface="標楷體" pitchFamily="65" charset="-120"/>
              </a:rPr>
              <a:t>二元狀態神經元</a:t>
            </a:r>
            <a:r>
              <a:rPr kumimoji="1" lang="en-US" altLang="zh-TW" sz="3600" b="1" dirty="0">
                <a:solidFill>
                  <a:srgbClr val="C00000"/>
                </a:solidFill>
                <a:highlight>
                  <a:srgbClr val="FFFF00"/>
                </a:highlight>
                <a:latin typeface="Times New Roman" pitchFamily="18" charset="0"/>
                <a:ea typeface="標楷體" pitchFamily="65" charset="-120"/>
              </a:rPr>
              <a:t>(Neuron) </a:t>
            </a:r>
            <a:r>
              <a:rPr kumimoji="1" lang="zh-TW" altLang="en-US" sz="3600" b="1" dirty="0">
                <a:latin typeface="Times New Roman" pitchFamily="18" charset="0"/>
                <a:ea typeface="標楷體" pitchFamily="65" charset="-120"/>
              </a:rPr>
              <a:t>的概念，以及具備學習能力的</a:t>
            </a:r>
            <a:r>
              <a:rPr kumimoji="1" lang="zh-TW" altLang="en-US" sz="3600" b="1" dirty="0">
                <a:solidFill>
                  <a:srgbClr val="C00000"/>
                </a:solidFill>
                <a:highlight>
                  <a:srgbClr val="FFFF00"/>
                </a:highlight>
                <a:latin typeface="Times New Roman" pitchFamily="18" charset="0"/>
                <a:ea typeface="標楷體" pitchFamily="65" charset="-120"/>
              </a:rPr>
              <a:t>神經網路</a:t>
            </a:r>
            <a:r>
              <a:rPr kumimoji="1" lang="en-US" altLang="zh-TW" sz="3600" b="1" dirty="0">
                <a:solidFill>
                  <a:srgbClr val="C00000"/>
                </a:solidFill>
                <a:highlight>
                  <a:srgbClr val="FFFF00"/>
                </a:highlight>
                <a:latin typeface="Times New Roman" pitchFamily="18" charset="0"/>
                <a:ea typeface="標楷體" pitchFamily="65" charset="-120"/>
              </a:rPr>
              <a:t>(Neural Network) </a:t>
            </a:r>
            <a:r>
              <a:rPr kumimoji="1" lang="zh-TW" altLang="en-US" sz="3600" b="1" dirty="0">
                <a:solidFill>
                  <a:srgbClr val="C00000"/>
                </a:solidFill>
                <a:highlight>
                  <a:srgbClr val="FFFF00"/>
                </a:highlight>
                <a:latin typeface="Times New Roman" pitchFamily="18" charset="0"/>
                <a:ea typeface="標楷體" pitchFamily="65" charset="-120"/>
              </a:rPr>
              <a:t>架構。</a:t>
            </a:r>
          </a:p>
          <a:p>
            <a:pPr marL="0" indent="0">
              <a:buNone/>
            </a:pPr>
            <a:endParaRPr kumimoji="1" lang="zh-TW" altLang="en-US" sz="3600" b="1" dirty="0">
              <a:latin typeface="Times New Roman" pitchFamily="18" charset="0"/>
              <a:ea typeface="標楷體" pitchFamily="65" charset="-120"/>
            </a:endParaRPr>
          </a:p>
        </p:txBody>
      </p:sp>
      <p:sp>
        <p:nvSpPr>
          <p:cNvPr id="3" name="標題 2">
            <a:extLst>
              <a:ext uri="{FF2B5EF4-FFF2-40B4-BE49-F238E27FC236}">
                <a16:creationId xmlns:a16="http://schemas.microsoft.com/office/drawing/2014/main" id="{AF9D0A0F-9A6E-4030-938B-4D52AEAAD8C9}"/>
              </a:ext>
            </a:extLst>
          </p:cNvPr>
          <p:cNvSpPr>
            <a:spLocks noGrp="1"/>
          </p:cNvSpPr>
          <p:nvPr>
            <p:ph type="title"/>
          </p:nvPr>
        </p:nvSpPr>
        <p:spPr/>
        <p:txBody>
          <a:bodyPr/>
          <a:lstStyle/>
          <a:p>
            <a:pPr algn="ctr"/>
            <a:r>
              <a:rPr lang="zh-CN" altLang="en-US" b="1" dirty="0">
                <a:latin typeface="微軟正黑體" panose="020B0604030504040204" pitchFamily="34" charset="-120"/>
                <a:ea typeface="微軟正黑體" panose="020B0604030504040204" pitchFamily="34" charset="-120"/>
              </a:rPr>
              <a:t>神經網絡模型的</a:t>
            </a:r>
            <a:r>
              <a:rPr lang="zh-TW" altLang="en-US" b="1" dirty="0">
                <a:latin typeface="微軟正黑體" panose="020B0604030504040204" pitchFamily="34" charset="-120"/>
                <a:ea typeface="微軟正黑體" panose="020B0604030504040204" pitchFamily="34" charset="-120"/>
              </a:rPr>
              <a:t>誕生期</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713316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E34EE6A0-CDAA-4A82-B867-E31ADC062741}"/>
              </a:ext>
            </a:extLst>
          </p:cNvPr>
          <p:cNvSpPr>
            <a:spLocks noGrp="1"/>
          </p:cNvSpPr>
          <p:nvPr>
            <p:ph idx="1"/>
          </p:nvPr>
        </p:nvSpPr>
        <p:spPr/>
        <p:txBody>
          <a:bodyPr>
            <a:normAutofit/>
          </a:bodyPr>
          <a:lstStyle/>
          <a:p>
            <a:r>
              <a:rPr kumimoji="1" lang="en-US" altLang="zh-TW" sz="3600" b="1" dirty="0">
                <a:highlight>
                  <a:srgbClr val="FFFF00"/>
                </a:highlight>
                <a:latin typeface="Times New Roman" pitchFamily="18" charset="0"/>
                <a:ea typeface="標楷體" pitchFamily="65" charset="-120"/>
              </a:rPr>
              <a:t>1956</a:t>
            </a:r>
            <a:r>
              <a:rPr kumimoji="1" lang="zh-CN" altLang="en-US" sz="3600" b="1" dirty="0">
                <a:highlight>
                  <a:srgbClr val="FFFF00"/>
                </a:highlight>
                <a:latin typeface="Times New Roman" pitchFamily="18" charset="0"/>
                <a:ea typeface="標楷體" pitchFamily="65" charset="-120"/>
              </a:rPr>
              <a:t>年</a:t>
            </a:r>
            <a:r>
              <a:rPr kumimoji="1" lang="zh-TW" altLang="en-US" sz="3600" b="1" dirty="0">
                <a:highlight>
                  <a:srgbClr val="FFFF00"/>
                </a:highlight>
                <a:latin typeface="Times New Roman" pitchFamily="18" charset="0"/>
                <a:ea typeface="標楷體" pitchFamily="65" charset="-120"/>
              </a:rPr>
              <a:t>達特茅斯會議</a:t>
            </a:r>
            <a:r>
              <a:rPr kumimoji="1" lang="zh-TW" altLang="en-US" sz="3600" b="1" dirty="0">
                <a:latin typeface="Times New Roman" pitchFamily="18" charset="0"/>
                <a:ea typeface="標楷體" pitchFamily="65" charset="-120"/>
              </a:rPr>
              <a:t>正式將「人工智慧」定義為一個新學科。</a:t>
            </a:r>
          </a:p>
          <a:p>
            <a:pPr marL="0" indent="0">
              <a:buNone/>
            </a:pPr>
            <a:endParaRPr kumimoji="1" lang="zh-TW" altLang="en-US" sz="3600" b="1" dirty="0">
              <a:latin typeface="Times New Roman" pitchFamily="18" charset="0"/>
              <a:ea typeface="標楷體" pitchFamily="65" charset="-120"/>
            </a:endParaRPr>
          </a:p>
        </p:txBody>
      </p:sp>
      <p:sp>
        <p:nvSpPr>
          <p:cNvPr id="3" name="標題 2">
            <a:extLst>
              <a:ext uri="{FF2B5EF4-FFF2-40B4-BE49-F238E27FC236}">
                <a16:creationId xmlns:a16="http://schemas.microsoft.com/office/drawing/2014/main" id="{AF9D0A0F-9A6E-4030-938B-4D52AEAAD8C9}"/>
              </a:ext>
            </a:extLst>
          </p:cNvPr>
          <p:cNvSpPr>
            <a:spLocks noGrp="1"/>
          </p:cNvSpPr>
          <p:nvPr>
            <p:ph type="title"/>
          </p:nvPr>
        </p:nvSpPr>
        <p:spPr/>
        <p:txBody>
          <a:bodyPr/>
          <a:lstStyle/>
          <a:p>
            <a:pPr algn="ctr"/>
            <a:r>
              <a:rPr lang="zh-CN" altLang="en-US" b="1" dirty="0">
                <a:latin typeface="微軟正黑體" panose="020B0604030504040204" pitchFamily="34" charset="-120"/>
                <a:ea typeface="微軟正黑體" panose="020B0604030504040204" pitchFamily="34" charset="-120"/>
              </a:rPr>
              <a:t>人工智慧的</a:t>
            </a:r>
            <a:r>
              <a:rPr lang="zh-TW" altLang="en-US" b="1" dirty="0">
                <a:latin typeface="微軟正黑體" panose="020B0604030504040204" pitchFamily="34" charset="-120"/>
                <a:ea typeface="微軟正黑體" panose="020B0604030504040204" pitchFamily="34" charset="-120"/>
              </a:rPr>
              <a:t>誕生期</a:t>
            </a:r>
            <a:endParaRPr lang="zh-TW" altLang="en-US" dirty="0">
              <a:latin typeface="微軟正黑體" panose="020B0604030504040204" pitchFamily="34" charset="-120"/>
              <a:ea typeface="微軟正黑體" panose="020B0604030504040204" pitchFamily="34" charset="-120"/>
            </a:endParaRPr>
          </a:p>
        </p:txBody>
      </p:sp>
      <p:pic>
        <p:nvPicPr>
          <p:cNvPr id="4" name="Picture 2">
            <a:extLst>
              <a:ext uri="{FF2B5EF4-FFF2-40B4-BE49-F238E27FC236}">
                <a16:creationId xmlns:a16="http://schemas.microsoft.com/office/drawing/2014/main" id="{79499CF2-C8B9-4A56-94D3-C62A8A144FE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2924944"/>
            <a:ext cx="6624736" cy="4047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35341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CN" altLang="en-US" b="1" dirty="0"/>
              <a:t>人工智慧之父</a:t>
            </a:r>
            <a:r>
              <a:rPr lang="en-US" altLang="zh-CN" b="1" dirty="0"/>
              <a:t>(1956</a:t>
            </a:r>
            <a:r>
              <a:rPr lang="zh-CN" altLang="en-US" b="1" dirty="0"/>
              <a:t>年的</a:t>
            </a:r>
            <a:r>
              <a:rPr kumimoji="1" lang="zh-TW" altLang="en-US" b="1" dirty="0">
                <a:highlight>
                  <a:srgbClr val="FFFF00"/>
                </a:highlight>
                <a:latin typeface="Times New Roman" pitchFamily="18" charset="0"/>
                <a:ea typeface="標楷體" pitchFamily="65" charset="-120"/>
              </a:rPr>
              <a:t>達特茅斯會議</a:t>
            </a:r>
            <a:r>
              <a:rPr lang="en-US" altLang="zh-CN" b="1" dirty="0"/>
              <a:t>)</a:t>
            </a:r>
            <a:endParaRPr lang="zh-TW" altLang="en-US" b="1" dirty="0"/>
          </a:p>
        </p:txBody>
      </p:sp>
      <p:sp>
        <p:nvSpPr>
          <p:cNvPr id="3" name="內容版面配置區 2"/>
          <p:cNvSpPr>
            <a:spLocks noGrp="1"/>
          </p:cNvSpPr>
          <p:nvPr>
            <p:ph idx="1"/>
          </p:nvPr>
        </p:nvSpPr>
        <p:spPr/>
        <p:txBody>
          <a:bodyPr/>
          <a:lstStyle/>
          <a:p>
            <a:endParaRPr lang="zh-TW" altLang="en-US"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96752"/>
            <a:ext cx="9145016" cy="583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22206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kumimoji="1" lang="zh-TW" altLang="en-US" b="1" dirty="0">
                <a:latin typeface="Times New Roman" pitchFamily="18" charset="0"/>
                <a:ea typeface="標楷體" pitchFamily="65" charset="-120"/>
              </a:rPr>
              <a:t>達特茅斯</a:t>
            </a:r>
            <a:r>
              <a:rPr kumimoji="1" lang="zh-CN" altLang="en-US" b="1" dirty="0">
                <a:latin typeface="Times New Roman" pitchFamily="18" charset="0"/>
                <a:ea typeface="標楷體" pitchFamily="65" charset="-120"/>
              </a:rPr>
              <a:t>紀念牌匾</a:t>
            </a:r>
            <a:endParaRPr lang="zh-TW" altLang="en-US" dirty="0"/>
          </a:p>
        </p:txBody>
      </p:sp>
      <p:sp>
        <p:nvSpPr>
          <p:cNvPr id="3" name="內容版面配置區 2"/>
          <p:cNvSpPr>
            <a:spLocks noGrp="1"/>
          </p:cNvSpPr>
          <p:nvPr>
            <p:ph idx="1"/>
          </p:nvPr>
        </p:nvSpPr>
        <p:spPr/>
        <p:txBody>
          <a:bodyPr/>
          <a:lstStyle/>
          <a:p>
            <a:endParaRPr lang="zh-TW" altLang="en-US" dirty="0"/>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528" y="1600200"/>
            <a:ext cx="10319298"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53935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1B96D94E-93AF-4499-A077-7700FDD5A706}"/>
              </a:ext>
            </a:extLst>
          </p:cNvPr>
          <p:cNvSpPr>
            <a:spLocks noGrp="1"/>
          </p:cNvSpPr>
          <p:nvPr>
            <p:ph type="subTitle" idx="1"/>
          </p:nvPr>
        </p:nvSpPr>
        <p:spPr>
          <a:xfrm>
            <a:off x="395536" y="1628800"/>
            <a:ext cx="8496944" cy="3672408"/>
          </a:xfrm>
        </p:spPr>
        <p:txBody>
          <a:bodyPr>
            <a:normAutofit/>
          </a:bodyPr>
          <a:lstStyle/>
          <a:p>
            <a:r>
              <a:rPr lang="zh-TW" altLang="en-US" sz="8800" b="1" dirty="0">
                <a:latin typeface="微軟正黑體" panose="020B0604030504040204" pitchFamily="34" charset="-120"/>
                <a:ea typeface="微軟正黑體" panose="020B0604030504040204" pitchFamily="34" charset="-120"/>
              </a:rPr>
              <a:t>人工智慧的</a:t>
            </a:r>
            <a:endParaRPr lang="en-US" altLang="zh-TW" sz="8800" b="1" dirty="0">
              <a:latin typeface="微軟正黑體" panose="020B0604030504040204" pitchFamily="34" charset="-120"/>
              <a:ea typeface="微軟正黑體" panose="020B0604030504040204" pitchFamily="34" charset="-120"/>
            </a:endParaRPr>
          </a:p>
          <a:p>
            <a:r>
              <a:rPr lang="zh-CN" altLang="en-US" sz="8800" b="1" dirty="0">
                <a:latin typeface="微軟正黑體" panose="020B0604030504040204" pitchFamily="34" charset="-120"/>
                <a:ea typeface="微軟正黑體" panose="020B0604030504040204" pitchFamily="34" charset="-120"/>
              </a:rPr>
              <a:t>成長期</a:t>
            </a:r>
            <a:endParaRPr lang="zh-TW" altLang="en-US" sz="88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828192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pPr algn="ctr"/>
            <a:r>
              <a:rPr kumimoji="1" lang="en-US" altLang="zh-TW" dirty="0">
                <a:latin typeface="Times New Roman" pitchFamily="18" charset="0"/>
                <a:ea typeface="標楷體" pitchFamily="65" charset="-120"/>
              </a:rPr>
              <a:t>LISP</a:t>
            </a:r>
            <a:r>
              <a:rPr kumimoji="1" lang="zh-TW" altLang="en-US" dirty="0">
                <a:latin typeface="Times New Roman" pitchFamily="18" charset="0"/>
                <a:ea typeface="標楷體" pitchFamily="65" charset="-120"/>
              </a:rPr>
              <a:t>的程式語言</a:t>
            </a:r>
            <a:r>
              <a:rPr kumimoji="1" lang="zh-CN" altLang="en-US" dirty="0">
                <a:latin typeface="Times New Roman" pitchFamily="18" charset="0"/>
                <a:ea typeface="標楷體" pitchFamily="65" charset="-120"/>
              </a:rPr>
              <a:t>：</a:t>
            </a:r>
            <a:r>
              <a:rPr kumimoji="1" lang="zh-TW" altLang="en-US" dirty="0">
                <a:latin typeface="Times New Roman" pitchFamily="18" charset="0"/>
                <a:ea typeface="標楷體" pitchFamily="65" charset="-120"/>
              </a:rPr>
              <a:t>聊天機器人的始祖</a:t>
            </a:r>
            <a:endParaRPr lang="zh-TW" altLang="en-US" dirty="0"/>
          </a:p>
        </p:txBody>
      </p:sp>
      <p:sp>
        <p:nvSpPr>
          <p:cNvPr id="3" name="內容版面配置區 2"/>
          <p:cNvSpPr>
            <a:spLocks noGrp="1"/>
          </p:cNvSpPr>
          <p:nvPr>
            <p:ph idx="1"/>
          </p:nvPr>
        </p:nvSpPr>
        <p:spPr>
          <a:xfrm>
            <a:off x="80914" y="1421757"/>
            <a:ext cx="3240484" cy="5040312"/>
          </a:xfrm>
        </p:spPr>
        <p:txBody>
          <a:bodyPr/>
          <a:lstStyle/>
          <a:p>
            <a:pPr>
              <a:lnSpc>
                <a:spcPct val="150000"/>
              </a:lnSpc>
            </a:pPr>
            <a:r>
              <a:rPr kumimoji="1" lang="zh-TW" altLang="en-US" sz="2400" b="0" dirty="0">
                <a:solidFill>
                  <a:schemeClr val="tx1"/>
                </a:solidFill>
                <a:latin typeface="Times New Roman" pitchFamily="18" charset="0"/>
                <a:ea typeface="標楷體" pitchFamily="65" charset="-120"/>
              </a:rPr>
              <a:t>約翰．麥卡錫發展出一套稱為</a:t>
            </a:r>
            <a:r>
              <a:rPr kumimoji="1" lang="en-US" altLang="zh-TW" sz="2400" b="0" dirty="0">
                <a:solidFill>
                  <a:schemeClr val="tx1"/>
                </a:solidFill>
                <a:latin typeface="Times New Roman" pitchFamily="18" charset="0"/>
                <a:ea typeface="標楷體" pitchFamily="65" charset="-120"/>
              </a:rPr>
              <a:t>LISP</a:t>
            </a:r>
            <a:r>
              <a:rPr kumimoji="1" lang="zh-TW" altLang="en-US" sz="2400" b="0" dirty="0">
                <a:solidFill>
                  <a:schemeClr val="tx1"/>
                </a:solidFill>
                <a:latin typeface="Times New Roman" pitchFamily="18" charset="0"/>
                <a:ea typeface="標楷體" pitchFamily="65" charset="-120"/>
              </a:rPr>
              <a:t>的程式語言。</a:t>
            </a:r>
            <a:r>
              <a:rPr kumimoji="1" lang="en-US" altLang="zh-TW" sz="2400" b="0" dirty="0">
                <a:solidFill>
                  <a:schemeClr val="tx1"/>
                </a:solidFill>
                <a:latin typeface="Times New Roman" pitchFamily="18" charset="0"/>
                <a:ea typeface="標楷體" pitchFamily="65" charset="-120"/>
              </a:rPr>
              <a:t>ELIZA</a:t>
            </a:r>
            <a:r>
              <a:rPr kumimoji="1" lang="zh-TW" altLang="en-US" sz="2400" b="0" dirty="0">
                <a:solidFill>
                  <a:schemeClr val="tx1"/>
                </a:solidFill>
                <a:latin typeface="Times New Roman" pitchFamily="18" charset="0"/>
                <a:ea typeface="標楷體" pitchFamily="65" charset="-120"/>
              </a:rPr>
              <a:t>的對話程式，</a:t>
            </a:r>
            <a:endParaRPr kumimoji="1" lang="en-US" altLang="zh-TW" sz="2400" b="0" dirty="0">
              <a:solidFill>
                <a:schemeClr val="tx1"/>
              </a:solidFill>
              <a:latin typeface="Times New Roman" pitchFamily="18" charset="0"/>
              <a:ea typeface="標楷體" pitchFamily="65" charset="-120"/>
            </a:endParaRPr>
          </a:p>
          <a:p>
            <a:pPr>
              <a:lnSpc>
                <a:spcPct val="150000"/>
              </a:lnSpc>
            </a:pPr>
            <a:r>
              <a:rPr kumimoji="1" lang="zh-TW" altLang="en-US" sz="2400" b="0" dirty="0">
                <a:solidFill>
                  <a:schemeClr val="tx1"/>
                </a:solidFill>
                <a:latin typeface="Times New Roman" pitchFamily="18" charset="0"/>
                <a:ea typeface="標楷體" pitchFamily="65" charset="-120"/>
              </a:rPr>
              <a:t>它可以說是目前對話型聊天機器人的始祖。</a:t>
            </a:r>
            <a:endParaRPr kumimoji="1" lang="en-US" altLang="zh-TW" sz="2400" b="0" dirty="0">
              <a:solidFill>
                <a:schemeClr val="tx1"/>
              </a:solidFill>
              <a:latin typeface="Times New Roman" pitchFamily="18" charset="0"/>
              <a:ea typeface="標楷體" pitchFamily="65" charset="-120"/>
            </a:endParaRPr>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252"/>
          <a:stretch/>
        </p:blipFill>
        <p:spPr bwMode="auto">
          <a:xfrm>
            <a:off x="3322645" y="1680420"/>
            <a:ext cx="5723281" cy="4522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55155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E34EE6A0-CDAA-4A82-B867-E31ADC062741}"/>
              </a:ext>
            </a:extLst>
          </p:cNvPr>
          <p:cNvSpPr>
            <a:spLocks noGrp="1"/>
          </p:cNvSpPr>
          <p:nvPr>
            <p:ph idx="1"/>
          </p:nvPr>
        </p:nvSpPr>
        <p:spPr/>
        <p:txBody>
          <a:bodyPr>
            <a:normAutofit/>
          </a:bodyPr>
          <a:lstStyle/>
          <a:p>
            <a:r>
              <a:rPr kumimoji="1" lang="en-US" altLang="zh-TW" sz="3600" b="1" dirty="0">
                <a:latin typeface="Times New Roman" pitchFamily="18" charset="0"/>
                <a:ea typeface="標楷體" pitchFamily="65" charset="-120"/>
                <a:hlinkClick r:id="rId2"/>
              </a:rPr>
              <a:t>https://www.youtube.com/watch?v=7bsEN8mwUB8</a:t>
            </a:r>
            <a:endParaRPr kumimoji="1" lang="en-US" altLang="zh-TW" sz="3600" b="1" dirty="0">
              <a:latin typeface="Times New Roman" pitchFamily="18" charset="0"/>
              <a:ea typeface="標楷體" pitchFamily="65" charset="-120"/>
            </a:endParaRPr>
          </a:p>
          <a:p>
            <a:endParaRPr kumimoji="1" lang="zh-TW" altLang="en-US" sz="3600" b="1" dirty="0">
              <a:latin typeface="Times New Roman" pitchFamily="18" charset="0"/>
              <a:ea typeface="標楷體" pitchFamily="65" charset="-120"/>
            </a:endParaRPr>
          </a:p>
          <a:p>
            <a:pPr marL="0" indent="0">
              <a:buNone/>
            </a:pPr>
            <a:endParaRPr kumimoji="1" lang="zh-TW" altLang="en-US" sz="3600" b="1" dirty="0">
              <a:latin typeface="Times New Roman" pitchFamily="18" charset="0"/>
              <a:ea typeface="標楷體" pitchFamily="65" charset="-120"/>
            </a:endParaRPr>
          </a:p>
        </p:txBody>
      </p:sp>
      <p:sp>
        <p:nvSpPr>
          <p:cNvPr id="3" name="標題 2">
            <a:extLst>
              <a:ext uri="{FF2B5EF4-FFF2-40B4-BE49-F238E27FC236}">
                <a16:creationId xmlns:a16="http://schemas.microsoft.com/office/drawing/2014/main" id="{AF9D0A0F-9A6E-4030-938B-4D52AEAAD8C9}"/>
              </a:ext>
            </a:extLst>
          </p:cNvPr>
          <p:cNvSpPr>
            <a:spLocks noGrp="1"/>
          </p:cNvSpPr>
          <p:nvPr>
            <p:ph type="title"/>
          </p:nvPr>
        </p:nvSpPr>
        <p:spPr/>
        <p:txBody>
          <a:bodyPr>
            <a:normAutofit fontScale="90000"/>
          </a:bodyPr>
          <a:lstStyle/>
          <a:p>
            <a:pPr algn="ctr"/>
            <a:r>
              <a:rPr kumimoji="1" lang="zh-TW" altLang="en-US" b="1" dirty="0">
                <a:latin typeface="Times New Roman" pitchFamily="18" charset="0"/>
                <a:ea typeface="標楷體" pitchFamily="65" charset="-120"/>
              </a:rPr>
              <a:t>世界上第一個通用移動機器人</a:t>
            </a:r>
            <a:r>
              <a:rPr kumimoji="1" lang="en-US" altLang="zh-TW" b="1" dirty="0">
                <a:latin typeface="Times New Roman" pitchFamily="18" charset="0"/>
                <a:ea typeface="標楷體" pitchFamily="65" charset="-120"/>
              </a:rPr>
              <a:t>SHAKEY</a:t>
            </a:r>
            <a:endParaRPr lang="zh-TW" altLang="en-US" b="1" dirty="0">
              <a:latin typeface="微軟正黑體" panose="020B0604030504040204" pitchFamily="34" charset="-120"/>
              <a:ea typeface="微軟正黑體" panose="020B0604030504040204" pitchFamily="34" charset="-120"/>
            </a:endParaRPr>
          </a:p>
        </p:txBody>
      </p:sp>
      <p:pic>
        <p:nvPicPr>
          <p:cNvPr id="5" name="Picture 2">
            <a:extLst>
              <a:ext uri="{FF2B5EF4-FFF2-40B4-BE49-F238E27FC236}">
                <a16:creationId xmlns:a16="http://schemas.microsoft.com/office/drawing/2014/main" id="{93837B52-45AD-4402-9CEB-74F5DD540E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640" y="2832073"/>
            <a:ext cx="6777501" cy="3765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99241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latin typeface="微軟正黑體" panose="020B0604030504040204" pitchFamily="34" charset="-120"/>
                <a:ea typeface="微軟正黑體" panose="020B0604030504040204" pitchFamily="34" charset="-120"/>
              </a:rPr>
              <a:t>，世界上第一個成功的專家系統</a:t>
            </a:r>
          </a:p>
        </p:txBody>
      </p:sp>
      <p:sp>
        <p:nvSpPr>
          <p:cNvPr id="3" name="內容版面配置區 2"/>
          <p:cNvSpPr>
            <a:spLocks noGrp="1"/>
          </p:cNvSpPr>
          <p:nvPr>
            <p:ph idx="1"/>
          </p:nvPr>
        </p:nvSpPr>
        <p:spPr>
          <a:xfrm>
            <a:off x="179388" y="1628800"/>
            <a:ext cx="8618103" cy="4752950"/>
          </a:xfrm>
        </p:spPr>
        <p:txBody>
          <a:bodyPr/>
          <a:lstStyle/>
          <a:p>
            <a:pPr marL="685800"/>
            <a:r>
              <a:rPr lang="en-US" altLang="zh-TW" sz="4000" b="1" dirty="0"/>
              <a:t>DENTRAL</a:t>
            </a:r>
            <a:r>
              <a:rPr lang="zh-TW" altLang="en-US" sz="4000" b="1" dirty="0"/>
              <a:t>是由</a:t>
            </a:r>
            <a:r>
              <a:rPr lang="en-US" altLang="zh-TW" sz="4000" b="1" dirty="0"/>
              <a:t>LISP </a:t>
            </a:r>
            <a:r>
              <a:rPr lang="zh-TW" altLang="en-US" sz="4000" b="1" dirty="0"/>
              <a:t>語言撰寫，</a:t>
            </a:r>
            <a:endParaRPr lang="en-US" altLang="zh-TW" sz="4000" b="1" dirty="0"/>
          </a:p>
          <a:p>
            <a:pPr marL="1085850" lvl="1"/>
            <a:r>
              <a:rPr lang="zh-TW" altLang="en-US" sz="3600" b="1" dirty="0"/>
              <a:t>利用規則</a:t>
            </a:r>
            <a:r>
              <a:rPr lang="en-US" altLang="zh-TW" sz="3600" b="1" dirty="0"/>
              <a:t>(Rule)</a:t>
            </a:r>
            <a:r>
              <a:rPr lang="zh-TW" altLang="en-US" sz="3600" b="1" dirty="0"/>
              <a:t>表示領域專家的</a:t>
            </a:r>
            <a:r>
              <a:rPr lang="zh-TW" altLang="en-US" sz="3600" b="1" dirty="0">
                <a:highlight>
                  <a:srgbClr val="FFFF00"/>
                </a:highlight>
              </a:rPr>
              <a:t>化學分析專家系統</a:t>
            </a:r>
            <a:r>
              <a:rPr lang="zh-TW" altLang="en-US" sz="3600" b="1" dirty="0"/>
              <a:t>，</a:t>
            </a:r>
            <a:endParaRPr lang="en-US" altLang="zh-TW" sz="3600" b="1" dirty="0"/>
          </a:p>
          <a:p>
            <a:pPr marL="1085850" lvl="1"/>
            <a:r>
              <a:rPr lang="zh-TW" altLang="en-US" sz="3600" b="1" dirty="0"/>
              <a:t>世界上第一個成功的專家系統。</a:t>
            </a:r>
          </a:p>
          <a:p>
            <a:pPr lvl="1" indent="0">
              <a:buNone/>
            </a:pPr>
            <a:endParaRPr lang="en-US" altLang="zh-TW" sz="2400" dirty="0"/>
          </a:p>
          <a:p>
            <a:pPr lvl="1" indent="0">
              <a:buNone/>
            </a:pPr>
            <a:endParaRPr kumimoji="1" lang="zh-TW" altLang="en-US" sz="2400" b="0" dirty="0">
              <a:solidFill>
                <a:schemeClr val="tx1"/>
              </a:solidFill>
              <a:latin typeface="Times New Roman" pitchFamily="18" charset="0"/>
              <a:ea typeface="標楷體" pitchFamily="65" charset="-120"/>
            </a:endParaRPr>
          </a:p>
        </p:txBody>
      </p:sp>
    </p:spTree>
    <p:extLst>
      <p:ext uri="{BB962C8B-B14F-4D97-AF65-F5344CB8AC3E}">
        <p14:creationId xmlns:p14="http://schemas.microsoft.com/office/powerpoint/2010/main" val="3248861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1B96D94E-93AF-4499-A077-7700FDD5A706}"/>
              </a:ext>
            </a:extLst>
          </p:cNvPr>
          <p:cNvSpPr>
            <a:spLocks noGrp="1"/>
          </p:cNvSpPr>
          <p:nvPr>
            <p:ph type="subTitle" idx="1"/>
          </p:nvPr>
        </p:nvSpPr>
        <p:spPr>
          <a:xfrm>
            <a:off x="395536" y="1628800"/>
            <a:ext cx="8496944" cy="3672408"/>
          </a:xfrm>
        </p:spPr>
        <p:txBody>
          <a:bodyPr>
            <a:normAutofit/>
          </a:bodyPr>
          <a:lstStyle/>
          <a:p>
            <a:r>
              <a:rPr lang="zh-TW" altLang="en-US" sz="8800" b="1" dirty="0">
                <a:latin typeface="微軟正黑體" panose="020B0604030504040204" pitchFamily="34" charset="-120"/>
                <a:ea typeface="微軟正黑體" panose="020B0604030504040204" pitchFamily="34" charset="-120"/>
              </a:rPr>
              <a:t>人工智慧的</a:t>
            </a:r>
            <a:endParaRPr lang="en-US" altLang="zh-TW" sz="8800" b="1" dirty="0">
              <a:latin typeface="微軟正黑體" panose="020B0604030504040204" pitchFamily="34" charset="-120"/>
              <a:ea typeface="微軟正黑體" panose="020B0604030504040204" pitchFamily="34" charset="-120"/>
            </a:endParaRPr>
          </a:p>
          <a:p>
            <a:r>
              <a:rPr lang="zh-CN" altLang="en-US" sz="8800" b="1" dirty="0">
                <a:latin typeface="微軟正黑體" panose="020B0604030504040204" pitchFamily="34" charset="-120"/>
                <a:ea typeface="微軟正黑體" panose="020B0604030504040204" pitchFamily="34" charset="-120"/>
              </a:rPr>
              <a:t>重生期</a:t>
            </a:r>
            <a:endParaRPr lang="zh-TW" altLang="en-US" sz="88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352942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p:txBody>
          <a:bodyPr/>
          <a:lstStyle/>
          <a:p>
            <a:endParaRPr lang="en-US" altLang="zh-TW" sz="2400" dirty="0"/>
          </a:p>
        </p:txBody>
      </p:sp>
      <p:sp>
        <p:nvSpPr>
          <p:cNvPr id="6" name="標題 5"/>
          <p:cNvSpPr>
            <a:spLocks noGrp="1"/>
          </p:cNvSpPr>
          <p:nvPr>
            <p:ph type="title"/>
          </p:nvPr>
        </p:nvSpPr>
        <p:spPr/>
        <p:txBody>
          <a:bodyPr>
            <a:normAutofit fontScale="90000"/>
          </a:bodyPr>
          <a:lstStyle/>
          <a:p>
            <a:r>
              <a:rPr lang="en-US" altLang="zh-TW" dirty="0">
                <a:hlinkClick r:id="rId2"/>
              </a:rPr>
              <a:t>https://www.youtube.com/watch?v=kbyg8qqqosM</a:t>
            </a:r>
            <a:endParaRPr lang="zh-TW" altLang="en-US" dirty="0"/>
          </a:p>
        </p:txBody>
      </p:sp>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560" y="1417638"/>
            <a:ext cx="9878021" cy="5035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4323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en-US" sz="5400" b="1" dirty="0">
                <a:latin typeface="微軟正黑體" panose="020B0604030504040204" pitchFamily="34" charset="-120"/>
                <a:ea typeface="微軟正黑體" panose="020B0604030504040204" pitchFamily="34" charset="-120"/>
              </a:rPr>
              <a:t>專家系統</a:t>
            </a:r>
          </a:p>
        </p:txBody>
      </p:sp>
      <p:sp>
        <p:nvSpPr>
          <p:cNvPr id="3" name="內容版面配置區 2"/>
          <p:cNvSpPr>
            <a:spLocks noGrp="1"/>
          </p:cNvSpPr>
          <p:nvPr>
            <p:ph idx="1"/>
          </p:nvPr>
        </p:nvSpPr>
        <p:spPr>
          <a:xfrm>
            <a:off x="179388" y="1628800"/>
            <a:ext cx="8857108" cy="5076800"/>
          </a:xfrm>
        </p:spPr>
        <p:txBody>
          <a:bodyPr/>
          <a:lstStyle/>
          <a:p>
            <a:pPr marL="685800"/>
            <a:r>
              <a:rPr kumimoji="1" lang="zh-CN" altLang="en-US" sz="5400" b="1" dirty="0">
                <a:latin typeface="Times New Roman" pitchFamily="18" charset="0"/>
                <a:ea typeface="標楷體" pitchFamily="65" charset="-120"/>
              </a:rPr>
              <a:t>專家系統，繼續發展</a:t>
            </a:r>
            <a:endParaRPr kumimoji="1" lang="en-US" altLang="zh-TW" sz="5400" b="1" dirty="0">
              <a:latin typeface="Times New Roman" pitchFamily="18" charset="0"/>
              <a:ea typeface="標楷體" pitchFamily="65" charset="-120"/>
            </a:endParaRPr>
          </a:p>
          <a:p>
            <a:pPr marL="685800"/>
            <a:r>
              <a:rPr kumimoji="1" lang="en-US" altLang="zh-TW" sz="5400" b="1" dirty="0">
                <a:latin typeface="Times New Roman" pitchFamily="18" charset="0"/>
                <a:ea typeface="標楷體" pitchFamily="65" charset="-120"/>
              </a:rPr>
              <a:t>MYCIN</a:t>
            </a:r>
          </a:p>
          <a:p>
            <a:pPr marL="1085850" lvl="1"/>
            <a:r>
              <a:rPr kumimoji="1" lang="zh-TW" altLang="en-US" sz="4800" b="1" dirty="0">
                <a:latin typeface="Times New Roman" pitchFamily="18" charset="0"/>
                <a:ea typeface="標楷體" pitchFamily="65" charset="-120"/>
              </a:rPr>
              <a:t>是一個使用規則推論引擎寫的專家系統</a:t>
            </a:r>
            <a:endParaRPr kumimoji="1" lang="en-US" altLang="zh-TW" sz="4800" b="1" dirty="0">
              <a:latin typeface="Times New Roman" pitchFamily="18" charset="0"/>
              <a:ea typeface="標楷體" pitchFamily="65" charset="-120"/>
            </a:endParaRPr>
          </a:p>
          <a:p>
            <a:pPr lvl="1" indent="0">
              <a:buNone/>
            </a:pPr>
            <a:endParaRPr lang="en-US" altLang="zh-TW" sz="2400" dirty="0"/>
          </a:p>
          <a:p>
            <a:pPr lvl="1" indent="0">
              <a:buNone/>
            </a:pPr>
            <a:endParaRPr kumimoji="1" lang="zh-TW" altLang="en-US" sz="2400" b="0" dirty="0">
              <a:solidFill>
                <a:schemeClr val="tx1"/>
              </a:solidFill>
              <a:latin typeface="Times New Roman" pitchFamily="18" charset="0"/>
              <a:ea typeface="標楷體" pitchFamily="65" charset="-120"/>
            </a:endParaRPr>
          </a:p>
        </p:txBody>
      </p:sp>
    </p:spTree>
    <p:extLst>
      <p:ext uri="{BB962C8B-B14F-4D97-AF65-F5344CB8AC3E}">
        <p14:creationId xmlns:p14="http://schemas.microsoft.com/office/powerpoint/2010/main" val="3273479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CN" altLang="en-US" b="1" dirty="0">
                <a:latin typeface="微軟正黑體" panose="020B0604030504040204" pitchFamily="34" charset="-120"/>
                <a:ea typeface="微軟正黑體" panose="020B0604030504040204" pitchFamily="34" charset="-120"/>
              </a:rPr>
              <a:t>運算法的大量發明使用</a:t>
            </a:r>
            <a:endParaRPr lang="zh-TW" altLang="en-US" b="1" dirty="0">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0" y="1417638"/>
            <a:ext cx="8820472" cy="5179714"/>
          </a:xfrm>
        </p:spPr>
        <p:txBody>
          <a:bodyPr>
            <a:normAutofit fontScale="92500" lnSpcReduction="10000"/>
          </a:bodyPr>
          <a:lstStyle/>
          <a:p>
            <a:r>
              <a:rPr kumimoji="1" lang="zh-CN" altLang="en-US" sz="3600" b="1" dirty="0">
                <a:solidFill>
                  <a:schemeClr val="tx1"/>
                </a:solidFill>
                <a:latin typeface="微軟正黑體" panose="020B0604030504040204" pitchFamily="34" charset="-120"/>
                <a:ea typeface="微軟正黑體" panose="020B0604030504040204" pitchFamily="34" charset="-120"/>
              </a:rPr>
              <a:t>各種演算法的發明與使用：</a:t>
            </a:r>
            <a:endParaRPr kumimoji="1" lang="en-US" altLang="zh-CN" sz="3600" b="1" dirty="0">
              <a:solidFill>
                <a:schemeClr val="tx1"/>
              </a:solidFill>
              <a:latin typeface="微軟正黑體" panose="020B0604030504040204" pitchFamily="34" charset="-120"/>
              <a:ea typeface="微軟正黑體" panose="020B0604030504040204" pitchFamily="34" charset="-120"/>
            </a:endParaRPr>
          </a:p>
          <a:p>
            <a:pPr lvl="1"/>
            <a:r>
              <a:rPr kumimoji="1" lang="en-US" altLang="zh-CN" sz="3200" b="1" dirty="0">
                <a:solidFill>
                  <a:schemeClr val="tx1"/>
                </a:solidFill>
                <a:latin typeface="微軟正黑體" panose="020B0604030504040204" pitchFamily="34" charset="-120"/>
                <a:ea typeface="微軟正黑體" panose="020B0604030504040204" pitchFamily="34" charset="-120"/>
              </a:rPr>
              <a:t>『</a:t>
            </a:r>
            <a:r>
              <a:rPr kumimoji="1" lang="zh-TW" altLang="en-US" sz="3200" b="1" dirty="0">
                <a:solidFill>
                  <a:schemeClr val="tx1"/>
                </a:solidFill>
                <a:highlight>
                  <a:srgbClr val="FFFF00"/>
                </a:highlight>
                <a:latin typeface="微軟正黑體" panose="020B0604030504040204" pitchFamily="34" charset="-120"/>
                <a:ea typeface="微軟正黑體" panose="020B0604030504040204" pitchFamily="34" charset="-120"/>
              </a:rPr>
              <a:t>模糊理論</a:t>
            </a:r>
            <a:r>
              <a:rPr kumimoji="1" lang="en-US" altLang="zh-CN" sz="3200" b="1" dirty="0">
                <a:solidFill>
                  <a:schemeClr val="tx1"/>
                </a:solidFill>
                <a:latin typeface="微軟正黑體" panose="020B0604030504040204" pitchFamily="34" charset="-120"/>
                <a:ea typeface="微軟正黑體" panose="020B0604030504040204" pitchFamily="34" charset="-120"/>
              </a:rPr>
              <a:t>』</a:t>
            </a:r>
            <a:r>
              <a:rPr kumimoji="1" lang="zh-TW" altLang="en-US" sz="3200" b="1" dirty="0">
                <a:solidFill>
                  <a:schemeClr val="tx1"/>
                </a:solidFill>
                <a:latin typeface="微軟正黑體" panose="020B0604030504040204" pitchFamily="34" charset="-120"/>
                <a:ea typeface="微軟正黑體" panose="020B0604030504040204" pitchFamily="34" charset="-120"/>
              </a:rPr>
              <a:t>主要是將問題中的模糊概念以量化方式處理。</a:t>
            </a:r>
            <a:endParaRPr kumimoji="1" lang="en-US" altLang="zh-TW" sz="3200" b="1" dirty="0">
              <a:solidFill>
                <a:schemeClr val="tx1"/>
              </a:solidFill>
              <a:latin typeface="微軟正黑體" panose="020B0604030504040204" pitchFamily="34" charset="-120"/>
              <a:ea typeface="微軟正黑體" panose="020B0604030504040204" pitchFamily="34" charset="-120"/>
            </a:endParaRPr>
          </a:p>
          <a:p>
            <a:pPr lvl="1"/>
            <a:r>
              <a:rPr kumimoji="1" lang="zh-CN" altLang="en-US" sz="3200" b="1" dirty="0">
                <a:solidFill>
                  <a:schemeClr val="tx1"/>
                </a:solidFill>
                <a:latin typeface="微軟正黑體" panose="020B0604030504040204" pitchFamily="34" charset="-120"/>
                <a:ea typeface="微軟正黑體" panose="020B0604030504040204" pitchFamily="34" charset="-120"/>
              </a:rPr>
              <a:t>各種</a:t>
            </a:r>
            <a:r>
              <a:rPr kumimoji="1" lang="en-US" altLang="zh-CN" sz="3200" b="1" dirty="0">
                <a:solidFill>
                  <a:schemeClr val="tx1"/>
                </a:solidFill>
                <a:latin typeface="微軟正黑體" panose="020B0604030504040204" pitchFamily="34" charset="-120"/>
                <a:ea typeface="微軟正黑體" panose="020B0604030504040204" pitchFamily="34" charset="-120"/>
              </a:rPr>
              <a:t>『</a:t>
            </a:r>
            <a:r>
              <a:rPr kumimoji="1" lang="zh-CN" altLang="en-US" sz="3200" b="1" dirty="0">
                <a:solidFill>
                  <a:schemeClr val="tx1"/>
                </a:solidFill>
                <a:highlight>
                  <a:srgbClr val="FFFF00"/>
                </a:highlight>
                <a:latin typeface="微軟正黑體" panose="020B0604030504040204" pitchFamily="34" charset="-120"/>
                <a:ea typeface="微軟正黑體" panose="020B0604030504040204" pitchFamily="34" charset="-120"/>
              </a:rPr>
              <a:t>機器學習</a:t>
            </a:r>
            <a:r>
              <a:rPr kumimoji="1" lang="en-US" altLang="zh-CN" sz="3200" b="1" dirty="0">
                <a:solidFill>
                  <a:schemeClr val="tx1"/>
                </a:solidFill>
                <a:latin typeface="微軟正黑體" panose="020B0604030504040204" pitchFamily="34" charset="-120"/>
                <a:ea typeface="微軟正黑體" panose="020B0604030504040204" pitchFamily="34" charset="-120"/>
              </a:rPr>
              <a:t>』</a:t>
            </a:r>
            <a:r>
              <a:rPr kumimoji="1" lang="zh-CN" altLang="en-US" sz="3200" b="1" dirty="0">
                <a:solidFill>
                  <a:schemeClr val="tx1"/>
                </a:solidFill>
                <a:latin typeface="微軟正黑體" panose="020B0604030504040204" pitchFamily="34" charset="-120"/>
                <a:ea typeface="微軟正黑體" panose="020B0604030504040204" pitchFamily="34" charset="-120"/>
              </a:rPr>
              <a:t>演算法</a:t>
            </a:r>
            <a:endParaRPr kumimoji="1" lang="en-US" altLang="zh-TW" sz="3200" b="1" dirty="0">
              <a:solidFill>
                <a:schemeClr val="tx1"/>
              </a:solidFill>
              <a:latin typeface="微軟正黑體" panose="020B0604030504040204" pitchFamily="34" charset="-120"/>
              <a:ea typeface="微軟正黑體" panose="020B0604030504040204" pitchFamily="34" charset="-120"/>
            </a:endParaRPr>
          </a:p>
          <a:p>
            <a:r>
              <a:rPr kumimoji="1" lang="zh-TW" altLang="en-US" sz="3600" b="1" dirty="0">
                <a:solidFill>
                  <a:schemeClr val="tx1"/>
                </a:solidFill>
                <a:highlight>
                  <a:srgbClr val="FFFF00"/>
                </a:highlight>
                <a:latin typeface="微軟正黑體" panose="020B0604030504040204" pitchFamily="34" charset="-120"/>
                <a:ea typeface="微軟正黑體" panose="020B0604030504040204" pitchFamily="34" charset="-120"/>
              </a:rPr>
              <a:t>深度學習</a:t>
            </a:r>
            <a:r>
              <a:rPr kumimoji="1" lang="en-US" altLang="zh-TW" sz="3600" b="1" dirty="0">
                <a:solidFill>
                  <a:schemeClr val="tx1"/>
                </a:solidFill>
                <a:highlight>
                  <a:srgbClr val="FFFF00"/>
                </a:highlight>
                <a:latin typeface="微軟正黑體" panose="020B0604030504040204" pitchFamily="34" charset="-120"/>
                <a:ea typeface="微軟正黑體" panose="020B0604030504040204" pitchFamily="34" charset="-120"/>
              </a:rPr>
              <a:t>(Deep Learning)</a:t>
            </a:r>
            <a:r>
              <a:rPr kumimoji="1" lang="zh-TW" altLang="en-US" sz="3600" b="1" dirty="0">
                <a:solidFill>
                  <a:schemeClr val="tx1"/>
                </a:solidFill>
                <a:latin typeface="微軟正黑體" panose="020B0604030504040204" pitchFamily="34" charset="-120"/>
                <a:ea typeface="微軟正黑體" panose="020B0604030504040204" pitchFamily="34" charset="-120"/>
              </a:rPr>
              <a:t>的概念也在當時被提出</a:t>
            </a:r>
            <a:endParaRPr kumimoji="1" lang="en-US" altLang="zh-TW" sz="3600" b="1" dirty="0">
              <a:solidFill>
                <a:schemeClr val="tx1"/>
              </a:solidFill>
              <a:latin typeface="微軟正黑體" panose="020B0604030504040204" pitchFamily="34" charset="-120"/>
              <a:ea typeface="微軟正黑體" panose="020B0604030504040204" pitchFamily="34" charset="-120"/>
            </a:endParaRPr>
          </a:p>
          <a:p>
            <a:pPr lvl="1"/>
            <a:r>
              <a:rPr kumimoji="1" lang="zh-TW" altLang="en-US" sz="3200" b="1" dirty="0">
                <a:solidFill>
                  <a:schemeClr val="tx1"/>
                </a:solidFill>
                <a:latin typeface="微軟正黑體" panose="020B0604030504040204" pitchFamily="34" charset="-120"/>
                <a:ea typeface="微軟正黑體" panose="020B0604030504040204" pitchFamily="34" charset="-120"/>
              </a:rPr>
              <a:t>發展出</a:t>
            </a:r>
            <a:r>
              <a:rPr kumimoji="1" lang="zh-TW" altLang="en-US" sz="3200" b="1" dirty="0">
                <a:solidFill>
                  <a:schemeClr val="tx1"/>
                </a:solidFill>
                <a:highlight>
                  <a:srgbClr val="FFFF00"/>
                </a:highlight>
                <a:latin typeface="微軟正黑體" panose="020B0604030504040204" pitchFamily="34" charset="-120"/>
                <a:ea typeface="微軟正黑體" panose="020B0604030504040204" pitchFamily="34" charset="-120"/>
              </a:rPr>
              <a:t>倒傳遞學習</a:t>
            </a:r>
            <a:r>
              <a:rPr kumimoji="1" lang="en-US" altLang="zh-TW" sz="3200" b="1" dirty="0">
                <a:solidFill>
                  <a:schemeClr val="tx1"/>
                </a:solidFill>
                <a:latin typeface="微軟正黑體" panose="020B0604030504040204" pitchFamily="34" charset="-120"/>
                <a:ea typeface="微軟正黑體" panose="020B0604030504040204" pitchFamily="34" charset="-120"/>
              </a:rPr>
              <a:t>(</a:t>
            </a:r>
            <a:r>
              <a:rPr kumimoji="1" lang="en-US" altLang="zh-TW" sz="3200" b="1" dirty="0">
                <a:solidFill>
                  <a:srgbClr val="C00000"/>
                </a:solidFill>
                <a:latin typeface="微軟正黑體" panose="020B0604030504040204" pitchFamily="34" charset="-120"/>
                <a:ea typeface="微軟正黑體" panose="020B0604030504040204" pitchFamily="34" charset="-120"/>
              </a:rPr>
              <a:t>Back-propagation</a:t>
            </a:r>
            <a:r>
              <a:rPr kumimoji="1" lang="zh-TW" altLang="en-US" sz="3200" b="1" dirty="0">
                <a:solidFill>
                  <a:srgbClr val="C00000"/>
                </a:solidFill>
                <a:latin typeface="微軟正黑體" panose="020B0604030504040204" pitchFamily="34" charset="-120"/>
                <a:ea typeface="微軟正黑體" panose="020B0604030504040204" pitchFamily="34" charset="-120"/>
              </a:rPr>
              <a:t> </a:t>
            </a:r>
            <a:r>
              <a:rPr kumimoji="1" lang="en-US" altLang="zh-TW" sz="3200" b="1" dirty="0">
                <a:solidFill>
                  <a:srgbClr val="C00000"/>
                </a:solidFill>
                <a:latin typeface="微軟正黑體" panose="020B0604030504040204" pitchFamily="34" charset="-120"/>
                <a:ea typeface="微軟正黑體" panose="020B0604030504040204" pitchFamily="34" charset="-120"/>
              </a:rPr>
              <a:t>Learning</a:t>
            </a:r>
            <a:r>
              <a:rPr kumimoji="1" lang="en-US" altLang="zh-TW" sz="3200" b="1" dirty="0">
                <a:solidFill>
                  <a:schemeClr val="tx1"/>
                </a:solidFill>
                <a:latin typeface="微軟正黑體" panose="020B0604030504040204" pitchFamily="34" charset="-120"/>
                <a:ea typeface="微軟正黑體" panose="020B0604030504040204" pitchFamily="34" charset="-120"/>
              </a:rPr>
              <a:t>)</a:t>
            </a:r>
            <a:r>
              <a:rPr kumimoji="1" lang="zh-TW" altLang="en-US" sz="3200" b="1" dirty="0">
                <a:solidFill>
                  <a:schemeClr val="tx1"/>
                </a:solidFill>
                <a:latin typeface="微軟正黑體" panose="020B0604030504040204" pitchFamily="34" charset="-120"/>
                <a:ea typeface="微軟正黑體" panose="020B0604030504040204" pitchFamily="34" charset="-120"/>
              </a:rPr>
              <a:t>技術，</a:t>
            </a:r>
            <a:endParaRPr kumimoji="1" lang="en-US" altLang="zh-TW" sz="3200" b="1" dirty="0">
              <a:solidFill>
                <a:schemeClr val="tx1"/>
              </a:solidFill>
              <a:latin typeface="微軟正黑體" panose="020B0604030504040204" pitchFamily="34" charset="-120"/>
              <a:ea typeface="微軟正黑體" panose="020B0604030504040204" pitchFamily="34" charset="-120"/>
            </a:endParaRPr>
          </a:p>
          <a:p>
            <a:pPr lvl="1"/>
            <a:r>
              <a:rPr kumimoji="1" lang="zh-TW" altLang="en-US" sz="3200" b="1" dirty="0">
                <a:solidFill>
                  <a:schemeClr val="tx1"/>
                </a:solidFill>
                <a:latin typeface="微軟正黑體" panose="020B0604030504040204" pitchFamily="34" charset="-120"/>
                <a:ea typeface="微軟正黑體" panose="020B0604030504040204" pitchFamily="34" charset="-120"/>
              </a:rPr>
              <a:t>這個技術也衍生出目前被廣泛應用的</a:t>
            </a:r>
            <a:r>
              <a:rPr kumimoji="1" lang="zh-TW" altLang="en-US" sz="3200" b="1" dirty="0">
                <a:solidFill>
                  <a:schemeClr val="tx1"/>
                </a:solidFill>
                <a:highlight>
                  <a:srgbClr val="FFFF00"/>
                </a:highlight>
                <a:latin typeface="微軟正黑體" panose="020B0604030504040204" pitchFamily="34" charset="-120"/>
                <a:ea typeface="微軟正黑體" panose="020B0604030504040204" pitchFamily="34" charset="-120"/>
              </a:rPr>
              <a:t>卷積神經網路</a:t>
            </a:r>
            <a:r>
              <a:rPr kumimoji="1" lang="en-US" altLang="zh-TW" sz="3200" b="1" dirty="0">
                <a:solidFill>
                  <a:schemeClr val="tx1"/>
                </a:solidFill>
                <a:latin typeface="微軟正黑體" panose="020B0604030504040204" pitchFamily="34" charset="-120"/>
                <a:ea typeface="微軟正黑體" panose="020B0604030504040204" pitchFamily="34" charset="-120"/>
              </a:rPr>
              <a:t>(Convolutional</a:t>
            </a:r>
            <a:r>
              <a:rPr kumimoji="1" lang="zh-TW" altLang="en-US" sz="3200" b="1" dirty="0">
                <a:solidFill>
                  <a:schemeClr val="tx1"/>
                </a:solidFill>
                <a:latin typeface="微軟正黑體" panose="020B0604030504040204" pitchFamily="34" charset="-120"/>
                <a:ea typeface="微軟正黑體" panose="020B0604030504040204" pitchFamily="34" charset="-120"/>
              </a:rPr>
              <a:t> </a:t>
            </a:r>
            <a:r>
              <a:rPr kumimoji="1" lang="en-US" altLang="zh-TW" sz="3200" b="1" dirty="0">
                <a:solidFill>
                  <a:schemeClr val="tx1"/>
                </a:solidFill>
                <a:latin typeface="微軟正黑體" panose="020B0604030504040204" pitchFamily="34" charset="-120"/>
                <a:ea typeface="微軟正黑體" panose="020B0604030504040204" pitchFamily="34" charset="-120"/>
              </a:rPr>
              <a:t>Neural Network</a:t>
            </a:r>
            <a:r>
              <a:rPr kumimoji="1" lang="zh-TW" altLang="en-US" sz="3200" b="1" dirty="0">
                <a:solidFill>
                  <a:schemeClr val="tx1"/>
                </a:solidFill>
                <a:latin typeface="微軟正黑體" panose="020B0604030504040204" pitchFamily="34" charset="-120"/>
                <a:ea typeface="微軟正黑體" panose="020B0604030504040204" pitchFamily="34" charset="-120"/>
              </a:rPr>
              <a:t>，</a:t>
            </a:r>
            <a:r>
              <a:rPr kumimoji="1" lang="en-US" altLang="zh-TW" sz="3200" b="1" dirty="0">
                <a:solidFill>
                  <a:srgbClr val="C00000"/>
                </a:solidFill>
                <a:latin typeface="微軟正黑體" panose="020B0604030504040204" pitchFamily="34" charset="-120"/>
                <a:ea typeface="微軟正黑體" panose="020B0604030504040204" pitchFamily="34" charset="-120"/>
              </a:rPr>
              <a:t>CNN</a:t>
            </a:r>
            <a:r>
              <a:rPr kumimoji="1" lang="en-US" altLang="zh-TW" sz="3200" b="1" dirty="0">
                <a:solidFill>
                  <a:schemeClr val="tx1"/>
                </a:solidFill>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2414097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CN" altLang="en-US" sz="4800" b="1" dirty="0">
                <a:latin typeface="微軟正黑體" panose="020B0604030504040204" pitchFamily="34" charset="-120"/>
                <a:ea typeface="微軟正黑體" panose="020B0604030504040204" pitchFamily="34" charset="-120"/>
              </a:rPr>
              <a:t>深度學習</a:t>
            </a:r>
            <a:endParaRPr lang="zh-TW" altLang="en-US" sz="4800" b="1" dirty="0">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p:txBody>
          <a:bodyPr/>
          <a:lstStyle/>
          <a:p>
            <a:endParaRPr lang="zh-TW"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526417"/>
            <a:ext cx="5904656" cy="5136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89746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1B96D94E-93AF-4499-A077-7700FDD5A706}"/>
              </a:ext>
            </a:extLst>
          </p:cNvPr>
          <p:cNvSpPr>
            <a:spLocks noGrp="1"/>
          </p:cNvSpPr>
          <p:nvPr>
            <p:ph type="subTitle" idx="1"/>
          </p:nvPr>
        </p:nvSpPr>
        <p:spPr>
          <a:xfrm>
            <a:off x="395536" y="1628800"/>
            <a:ext cx="8496944" cy="3672408"/>
          </a:xfrm>
        </p:spPr>
        <p:txBody>
          <a:bodyPr>
            <a:normAutofit/>
          </a:bodyPr>
          <a:lstStyle/>
          <a:p>
            <a:r>
              <a:rPr lang="zh-TW" altLang="en-US" sz="8800" b="1" dirty="0">
                <a:latin typeface="微軟正黑體" panose="020B0604030504040204" pitchFamily="34" charset="-120"/>
                <a:ea typeface="微軟正黑體" panose="020B0604030504040204" pitchFamily="34" charset="-120"/>
              </a:rPr>
              <a:t>人工智慧的</a:t>
            </a:r>
            <a:endParaRPr lang="en-US" altLang="zh-TW" sz="8800" b="1" dirty="0">
              <a:latin typeface="微軟正黑體" panose="020B0604030504040204" pitchFamily="34" charset="-120"/>
              <a:ea typeface="微軟正黑體" panose="020B0604030504040204" pitchFamily="34" charset="-120"/>
            </a:endParaRPr>
          </a:p>
          <a:p>
            <a:r>
              <a:rPr lang="zh-CN" altLang="en-US" sz="8800" b="1" dirty="0">
                <a:latin typeface="微軟正黑體" panose="020B0604030504040204" pitchFamily="34" charset="-120"/>
                <a:ea typeface="微軟正黑體" panose="020B0604030504040204" pitchFamily="34" charset="-120"/>
              </a:rPr>
              <a:t>進化期</a:t>
            </a:r>
            <a:endParaRPr lang="zh-TW" altLang="en-US" sz="88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6731354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CN" b="1" dirty="0">
                <a:latin typeface="微軟正黑體" panose="020B0604030504040204" pitchFamily="34" charset="-120"/>
                <a:ea typeface="微軟正黑體" panose="020B0604030504040204" pitchFamily="34" charset="-120"/>
              </a:rPr>
              <a:t>IBM</a:t>
            </a:r>
            <a:r>
              <a:rPr lang="zh-CN" altLang="en-US" b="1" dirty="0">
                <a:latin typeface="微軟正黑體" panose="020B0604030504040204" pitchFamily="34" charset="-120"/>
                <a:ea typeface="微軟正黑體" panose="020B0604030504040204" pitchFamily="34" charset="-120"/>
              </a:rPr>
              <a:t>的深藍，打敗世界西洋棋棋王</a:t>
            </a:r>
            <a:endParaRPr lang="zh-TW" altLang="en-US" b="1" dirty="0">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106879" y="1341438"/>
            <a:ext cx="8348353" cy="5040312"/>
          </a:xfrm>
        </p:spPr>
        <p:txBody>
          <a:bodyPr>
            <a:normAutofit/>
          </a:bodyPr>
          <a:lstStyle/>
          <a:p>
            <a:r>
              <a:rPr kumimoji="1" lang="en-US" altLang="zh-CN" sz="3600" b="1" dirty="0">
                <a:solidFill>
                  <a:schemeClr val="tx1"/>
                </a:solidFill>
                <a:latin typeface="微軟正黑體" panose="020B0604030504040204" pitchFamily="34" charset="-120"/>
                <a:ea typeface="微軟正黑體" panose="020B0604030504040204" pitchFamily="34" charset="-120"/>
              </a:rPr>
              <a:t>1</a:t>
            </a:r>
            <a:r>
              <a:rPr kumimoji="1" lang="en-US" altLang="zh-TW" sz="3600" b="1" dirty="0">
                <a:solidFill>
                  <a:schemeClr val="tx1"/>
                </a:solidFill>
                <a:latin typeface="微軟正黑體" panose="020B0604030504040204" pitchFamily="34" charset="-120"/>
                <a:ea typeface="微軟正黑體" panose="020B0604030504040204" pitchFamily="34" charset="-120"/>
              </a:rPr>
              <a:t>997 </a:t>
            </a:r>
            <a:r>
              <a:rPr kumimoji="1" lang="zh-TW" altLang="en-US" sz="3600" b="1" dirty="0">
                <a:solidFill>
                  <a:schemeClr val="tx1"/>
                </a:solidFill>
                <a:latin typeface="微軟正黑體" panose="020B0604030504040204" pitchFamily="34" charset="-120"/>
                <a:ea typeface="微軟正黑體" panose="020B0604030504040204" pitchFamily="34" charset="-120"/>
              </a:rPr>
              <a:t>年</a:t>
            </a:r>
            <a:r>
              <a:rPr kumimoji="1" lang="en-US" altLang="zh-TW" sz="3600" b="1" dirty="0">
                <a:solidFill>
                  <a:schemeClr val="tx1"/>
                </a:solidFill>
                <a:latin typeface="微軟正黑體" panose="020B0604030504040204" pitchFamily="34" charset="-120"/>
                <a:ea typeface="微軟正黑體" panose="020B0604030504040204" pitchFamily="34" charset="-120"/>
              </a:rPr>
              <a:t>IBM </a:t>
            </a:r>
            <a:r>
              <a:rPr kumimoji="1" lang="zh-TW" altLang="en-US" sz="3600" b="1" dirty="0">
                <a:solidFill>
                  <a:schemeClr val="tx1"/>
                </a:solidFill>
                <a:latin typeface="微軟正黑體" panose="020B0604030504040204" pitchFamily="34" charset="-120"/>
                <a:ea typeface="微軟正黑體" panose="020B0604030504040204" pitchFamily="34" charset="-120"/>
              </a:rPr>
              <a:t>發展一個超級電腦「深藍」</a:t>
            </a:r>
            <a:r>
              <a:rPr kumimoji="1" lang="en-US" altLang="zh-TW" sz="3600" b="1" dirty="0">
                <a:solidFill>
                  <a:schemeClr val="tx1"/>
                </a:solidFill>
                <a:latin typeface="微軟正黑體" panose="020B0604030504040204" pitchFamily="34" charset="-120"/>
                <a:ea typeface="微軟正黑體" panose="020B0604030504040204" pitchFamily="34" charset="-120"/>
              </a:rPr>
              <a:t>(Deep Blue)</a:t>
            </a:r>
            <a:r>
              <a:rPr kumimoji="1" lang="zh-TW" altLang="en-US" sz="3600" b="1" dirty="0">
                <a:solidFill>
                  <a:schemeClr val="tx1"/>
                </a:solidFill>
                <a:latin typeface="微軟正黑體" panose="020B0604030504040204" pitchFamily="34" charset="-120"/>
                <a:ea typeface="微軟正黑體" panose="020B0604030504040204" pitchFamily="34" charset="-120"/>
              </a:rPr>
              <a:t>，打敗當時世界西洋棋棋王加里．卡斯帕洛夫</a:t>
            </a:r>
            <a:r>
              <a:rPr kumimoji="1" lang="en-US" altLang="zh-TW" sz="3600" b="1" dirty="0">
                <a:solidFill>
                  <a:schemeClr val="tx1"/>
                </a:solidFill>
                <a:latin typeface="微軟正黑體" panose="020B0604030504040204" pitchFamily="34" charset="-120"/>
                <a:ea typeface="微軟正黑體" panose="020B0604030504040204" pitchFamily="34" charset="-120"/>
              </a:rPr>
              <a:t>(Garry Kasparov)</a:t>
            </a:r>
            <a:endParaRPr kumimoji="1" lang="zh-TW" altLang="en-US" sz="3600" b="1" dirty="0">
              <a:solidFill>
                <a:schemeClr val="tx1"/>
              </a:solidFill>
              <a:latin typeface="微軟正黑體" panose="020B0604030504040204" pitchFamily="34" charset="-120"/>
              <a:ea typeface="微軟正黑體" panose="020B0604030504040204" pitchFamily="34" charset="-120"/>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9250" y="3144209"/>
            <a:ext cx="7175071" cy="358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83522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CN" b="1" dirty="0">
                <a:latin typeface="微軟正黑體" panose="020B0604030504040204" pitchFamily="34" charset="-120"/>
                <a:ea typeface="微軟正黑體" panose="020B0604030504040204" pitchFamily="34" charset="-120"/>
              </a:rPr>
              <a:t>IBM</a:t>
            </a:r>
            <a:r>
              <a:rPr lang="zh-CN" altLang="en-US" b="1" dirty="0">
                <a:latin typeface="微軟正黑體" panose="020B0604030504040204" pitchFamily="34" charset="-120"/>
                <a:ea typeface="微軟正黑體" panose="020B0604030504040204" pitchFamily="34" charset="-120"/>
              </a:rPr>
              <a:t>超級電腦華生</a:t>
            </a:r>
            <a:endParaRPr lang="zh-TW" altLang="en-US" b="1" dirty="0">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130630" y="1556792"/>
            <a:ext cx="8360228" cy="4824957"/>
          </a:xfrm>
        </p:spPr>
        <p:txBody>
          <a:bodyPr/>
          <a:lstStyle/>
          <a:p>
            <a:r>
              <a:rPr kumimoji="1" lang="zh-TW" altLang="en-US" sz="2400" b="1" dirty="0">
                <a:solidFill>
                  <a:schemeClr val="tx1"/>
                </a:solidFill>
                <a:latin typeface="Times New Roman" pitchFamily="18" charset="0"/>
                <a:ea typeface="標楷體" pitchFamily="65" charset="-120"/>
              </a:rPr>
              <a:t>超級電腦「華生」，參加益智問答節目「</a:t>
            </a:r>
            <a:r>
              <a:rPr kumimoji="1" lang="en-US" altLang="zh-TW" sz="2400" b="1" dirty="0">
                <a:solidFill>
                  <a:schemeClr val="tx1"/>
                </a:solidFill>
                <a:latin typeface="Times New Roman" pitchFamily="18" charset="0"/>
                <a:ea typeface="標楷體" pitchFamily="65" charset="-120"/>
              </a:rPr>
              <a:t>Jeopardy!</a:t>
            </a:r>
            <a:r>
              <a:rPr kumimoji="1" lang="zh-TW" altLang="en-US" sz="2400" b="1" dirty="0">
                <a:solidFill>
                  <a:schemeClr val="tx1"/>
                </a:solidFill>
                <a:latin typeface="Times New Roman" pitchFamily="18" charset="0"/>
                <a:ea typeface="標楷體" pitchFamily="65" charset="-120"/>
              </a:rPr>
              <a:t>」與人類進行問題搶</a:t>
            </a:r>
            <a:r>
              <a:rPr kumimoji="1" lang="zh-CN" altLang="en-US" sz="2400" b="1" dirty="0">
                <a:solidFill>
                  <a:schemeClr val="tx1"/>
                </a:solidFill>
                <a:latin typeface="Times New Roman" pitchFamily="18" charset="0"/>
                <a:ea typeface="標楷體" pitchFamily="65" charset="-120"/>
              </a:rPr>
              <a:t>，得到冠軍</a:t>
            </a:r>
            <a:r>
              <a:rPr kumimoji="1" lang="zh-TW" altLang="en-US" sz="2400" b="0" dirty="0">
                <a:solidFill>
                  <a:schemeClr val="tx1"/>
                </a:solidFill>
                <a:latin typeface="Times New Roman" pitchFamily="18" charset="0"/>
                <a:ea typeface="標楷體" pitchFamily="65" charset="-120"/>
              </a:rPr>
              <a:t>，</a:t>
            </a:r>
            <a:r>
              <a:rPr kumimoji="1" lang="en-US" altLang="zh-TW" sz="2400" dirty="0">
                <a:latin typeface="Times New Roman" pitchFamily="18" charset="0"/>
                <a:ea typeface="標楷體" pitchFamily="65" charset="-120"/>
                <a:hlinkClick r:id="rId2"/>
              </a:rPr>
              <a:t>https://www.youtube.com/watch?app=desktop&amp;v=P18EdAKuC1U</a:t>
            </a:r>
            <a:endParaRPr kumimoji="1" lang="en-US" altLang="zh-TW" sz="2400" dirty="0">
              <a:latin typeface="Times New Roman" pitchFamily="18" charset="0"/>
              <a:ea typeface="標楷體" pitchFamily="65" charset="-120"/>
            </a:endParaRPr>
          </a:p>
          <a:p>
            <a:endParaRPr kumimoji="1" lang="en-US" altLang="zh-TW" sz="2400" b="0" dirty="0">
              <a:solidFill>
                <a:schemeClr val="tx1"/>
              </a:solidFill>
              <a:latin typeface="Times New Roman" pitchFamily="18" charset="0"/>
              <a:ea typeface="標楷體" pitchFamily="65" charset="-120"/>
            </a:endParaRPr>
          </a:p>
        </p:txBody>
      </p:sp>
      <p:pic>
        <p:nvPicPr>
          <p:cNvPr id="5" name="圖片 4">
            <a:extLst>
              <a:ext uri="{FF2B5EF4-FFF2-40B4-BE49-F238E27FC236}">
                <a16:creationId xmlns:a16="http://schemas.microsoft.com/office/drawing/2014/main" id="{A7E771E0-C351-4F30-8CDB-DBF0B3672871}"/>
              </a:ext>
            </a:extLst>
          </p:cNvPr>
          <p:cNvPicPr>
            <a:picLocks noChangeAspect="1"/>
          </p:cNvPicPr>
          <p:nvPr/>
        </p:nvPicPr>
        <p:blipFill>
          <a:blip r:embed="rId3"/>
          <a:stretch>
            <a:fillRect/>
          </a:stretch>
        </p:blipFill>
        <p:spPr>
          <a:xfrm>
            <a:off x="1331640" y="2981826"/>
            <a:ext cx="5760640" cy="3737911"/>
          </a:xfrm>
          <a:prstGeom prst="rect">
            <a:avLst/>
          </a:prstGeom>
        </p:spPr>
      </p:pic>
    </p:spTree>
    <p:extLst>
      <p:ext uri="{BB962C8B-B14F-4D97-AF65-F5344CB8AC3E}">
        <p14:creationId xmlns:p14="http://schemas.microsoft.com/office/powerpoint/2010/main" val="2615044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kumimoji="1" lang="zh-TW" altLang="en-US" sz="4800" b="1" dirty="0">
                <a:latin typeface="微軟正黑體" panose="020B0604030504040204" pitchFamily="34" charset="-120"/>
                <a:ea typeface="微軟正黑體" panose="020B0604030504040204" pitchFamily="34" charset="-120"/>
              </a:rPr>
              <a:t>語音助理</a:t>
            </a:r>
            <a:endParaRPr lang="zh-TW" altLang="en-US" sz="4800" dirty="0"/>
          </a:p>
        </p:txBody>
      </p:sp>
      <p:sp>
        <p:nvSpPr>
          <p:cNvPr id="3" name="內容版面配置區 2"/>
          <p:cNvSpPr>
            <a:spLocks noGrp="1"/>
          </p:cNvSpPr>
          <p:nvPr>
            <p:ph idx="1"/>
          </p:nvPr>
        </p:nvSpPr>
        <p:spPr>
          <a:xfrm>
            <a:off x="130630" y="1701989"/>
            <a:ext cx="8360228" cy="4679760"/>
          </a:xfrm>
        </p:spPr>
        <p:txBody>
          <a:bodyPr/>
          <a:lstStyle/>
          <a:p>
            <a:r>
              <a:rPr kumimoji="1" lang="en-US" altLang="zh-TW" sz="3600" b="1" dirty="0">
                <a:solidFill>
                  <a:schemeClr val="tx1"/>
                </a:solidFill>
                <a:latin typeface="微軟正黑體" panose="020B0604030504040204" pitchFamily="34" charset="-120"/>
                <a:ea typeface="微軟正黑體" panose="020B0604030504040204" pitchFamily="34" charset="-120"/>
              </a:rPr>
              <a:t>Apple</a:t>
            </a:r>
            <a:r>
              <a:rPr kumimoji="1" lang="zh-TW" altLang="en-US" sz="3600" b="1" dirty="0">
                <a:solidFill>
                  <a:schemeClr val="tx1"/>
                </a:solidFill>
                <a:latin typeface="微軟正黑體" panose="020B0604030504040204" pitchFamily="34" charset="-120"/>
                <a:ea typeface="微軟正黑體" panose="020B0604030504040204" pitchFamily="34" charset="-120"/>
              </a:rPr>
              <a:t>公司也開始將</a:t>
            </a:r>
            <a:r>
              <a:rPr kumimoji="1" lang="en-US" altLang="zh-TW" sz="3600" b="1" dirty="0">
                <a:solidFill>
                  <a:schemeClr val="tx1"/>
                </a:solidFill>
                <a:latin typeface="微軟正黑體" panose="020B0604030504040204" pitchFamily="34" charset="-120"/>
                <a:ea typeface="微軟正黑體" panose="020B0604030504040204" pitchFamily="34" charset="-120"/>
              </a:rPr>
              <a:t>Siri</a:t>
            </a:r>
            <a:r>
              <a:rPr kumimoji="1" lang="zh-TW" altLang="en-US" sz="3600" b="1" dirty="0">
                <a:solidFill>
                  <a:schemeClr val="tx1"/>
                </a:solidFill>
                <a:latin typeface="微軟正黑體" panose="020B0604030504040204" pitchFamily="34" charset="-120"/>
                <a:ea typeface="微軟正黑體" panose="020B0604030504040204" pitchFamily="34" charset="-120"/>
              </a:rPr>
              <a:t>語音助理軟體搭載在智慧型手機內，其中第一款發售的是</a:t>
            </a:r>
            <a:r>
              <a:rPr kumimoji="1" lang="en-US" altLang="zh-TW" sz="3600" b="1" dirty="0">
                <a:solidFill>
                  <a:schemeClr val="tx1"/>
                </a:solidFill>
                <a:latin typeface="微軟正黑體" panose="020B0604030504040204" pitchFamily="34" charset="-120"/>
                <a:ea typeface="微軟正黑體" panose="020B0604030504040204" pitchFamily="34" charset="-120"/>
              </a:rPr>
              <a:t>iPhone 4s</a:t>
            </a:r>
          </a:p>
          <a:p>
            <a:pPr lvl="1"/>
            <a:r>
              <a:rPr kumimoji="1" lang="en-US" altLang="zh-TW" b="1" dirty="0">
                <a:latin typeface="微軟正黑體" panose="020B0604030504040204" pitchFamily="34" charset="-120"/>
                <a:ea typeface="微軟正黑體" panose="020B0604030504040204" pitchFamily="34" charset="-120"/>
                <a:hlinkClick r:id="rId2"/>
              </a:rPr>
              <a:t>https://www.youtube.com/watch?v=agzItTz35QQ</a:t>
            </a:r>
            <a:endParaRPr kumimoji="1" lang="en-US" altLang="zh-TW" b="1" dirty="0">
              <a:latin typeface="微軟正黑體" panose="020B0604030504040204" pitchFamily="34" charset="-120"/>
              <a:ea typeface="微軟正黑體" panose="020B0604030504040204" pitchFamily="34" charset="-120"/>
            </a:endParaRPr>
          </a:p>
          <a:p>
            <a:pPr lvl="1"/>
            <a:endParaRPr kumimoji="1" lang="en-US" altLang="zh-TW" sz="2000" b="0" dirty="0">
              <a:solidFill>
                <a:schemeClr val="tx1"/>
              </a:solidFill>
              <a:latin typeface="Times New Roman" pitchFamily="18" charset="0"/>
              <a:ea typeface="標楷體" pitchFamily="65" charset="-120"/>
            </a:endParaRPr>
          </a:p>
        </p:txBody>
      </p:sp>
    </p:spTree>
    <p:extLst>
      <p:ext uri="{BB962C8B-B14F-4D97-AF65-F5344CB8AC3E}">
        <p14:creationId xmlns:p14="http://schemas.microsoft.com/office/powerpoint/2010/main" val="2494581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b="1" dirty="0">
                <a:latin typeface="微軟正黑體" panose="020B0604030504040204" pitchFamily="34" charset="-120"/>
                <a:ea typeface="微軟正黑體" panose="020B0604030504040204" pitchFamily="34" charset="-120"/>
              </a:rPr>
              <a:t>AlphaGo </a:t>
            </a:r>
            <a:r>
              <a:rPr kumimoji="1" lang="en-US" altLang="zh-TW" b="1" dirty="0">
                <a:latin typeface="微軟正黑體" panose="020B0604030504040204" pitchFamily="34" charset="-120"/>
                <a:ea typeface="微軟正黑體" panose="020B0604030504040204" pitchFamily="34" charset="-120"/>
                <a:sym typeface="Wingdings" panose="05000000000000000000" pitchFamily="2" charset="2"/>
              </a:rPr>
              <a:t></a:t>
            </a:r>
            <a:r>
              <a:rPr kumimoji="1" lang="en-US" altLang="zh-TW" b="1" dirty="0">
                <a:latin typeface="微軟正黑體" panose="020B0604030504040204" pitchFamily="34" charset="-120"/>
                <a:ea typeface="微軟正黑體" panose="020B0604030504040204" pitchFamily="34" charset="-120"/>
              </a:rPr>
              <a:t> AlphaGo Master</a:t>
            </a:r>
            <a:endParaRPr lang="zh-TW" altLang="en-US" b="1" dirty="0">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0" y="1600200"/>
            <a:ext cx="9036496" cy="5105400"/>
          </a:xfrm>
        </p:spPr>
        <p:txBody>
          <a:bodyPr>
            <a:normAutofit/>
          </a:bodyPr>
          <a:lstStyle/>
          <a:p>
            <a:r>
              <a:rPr kumimoji="1" lang="en-US" altLang="zh-TW" sz="3600" b="1" dirty="0">
                <a:solidFill>
                  <a:schemeClr val="tx1"/>
                </a:solidFill>
                <a:latin typeface="Times New Roman" pitchFamily="18" charset="0"/>
                <a:ea typeface="標楷體" pitchFamily="65" charset="-120"/>
              </a:rPr>
              <a:t>AlphaGo </a:t>
            </a:r>
            <a:r>
              <a:rPr kumimoji="1" lang="zh-TW" altLang="en-US" sz="3600" b="1" dirty="0">
                <a:solidFill>
                  <a:schemeClr val="tx1"/>
                </a:solidFill>
                <a:latin typeface="Times New Roman" pitchFamily="18" charset="0"/>
                <a:ea typeface="標楷體" pitchFamily="65" charset="-120"/>
              </a:rPr>
              <a:t>以</a:t>
            </a:r>
            <a:r>
              <a:rPr kumimoji="1" lang="en-US" altLang="zh-TW" sz="3600" b="1" dirty="0">
                <a:solidFill>
                  <a:schemeClr val="tx1"/>
                </a:solidFill>
                <a:latin typeface="Times New Roman" pitchFamily="18" charset="0"/>
                <a:ea typeface="標楷體" pitchFamily="65" charset="-120"/>
              </a:rPr>
              <a:t>4</a:t>
            </a:r>
            <a:r>
              <a:rPr kumimoji="1" lang="zh-TW" altLang="en-US" sz="3600" b="1" dirty="0">
                <a:solidFill>
                  <a:schemeClr val="tx1"/>
                </a:solidFill>
                <a:latin typeface="Times New Roman" pitchFamily="18" charset="0"/>
                <a:ea typeface="標楷體" pitchFamily="65" charset="-120"/>
              </a:rPr>
              <a:t>比</a:t>
            </a:r>
            <a:r>
              <a:rPr kumimoji="1" lang="en-US" altLang="zh-TW" sz="3600" b="1" dirty="0">
                <a:solidFill>
                  <a:schemeClr val="tx1"/>
                </a:solidFill>
                <a:latin typeface="Times New Roman" pitchFamily="18" charset="0"/>
                <a:ea typeface="標楷體" pitchFamily="65" charset="-120"/>
              </a:rPr>
              <a:t>1</a:t>
            </a:r>
            <a:r>
              <a:rPr kumimoji="1" lang="zh-TW" altLang="en-US" sz="3600" b="1" dirty="0">
                <a:solidFill>
                  <a:schemeClr val="tx1"/>
                </a:solidFill>
                <a:latin typeface="Times New Roman" pitchFamily="18" charset="0"/>
                <a:ea typeface="標楷體" pitchFamily="65" charset="-120"/>
              </a:rPr>
              <a:t>的成績擊敗南韓頂尖職業棋士李世乭</a:t>
            </a:r>
            <a:endParaRPr kumimoji="1" lang="en-US" altLang="zh-TW" sz="3600" b="1" dirty="0">
              <a:solidFill>
                <a:schemeClr val="tx1"/>
              </a:solidFill>
              <a:latin typeface="Times New Roman" pitchFamily="18" charset="0"/>
              <a:ea typeface="標楷體" pitchFamily="65" charset="-120"/>
            </a:endParaRPr>
          </a:p>
          <a:p>
            <a:pPr lvl="1"/>
            <a:r>
              <a:rPr kumimoji="1" lang="en-US" altLang="zh-TW" sz="3200" b="1" dirty="0">
                <a:latin typeface="Times New Roman" pitchFamily="18" charset="0"/>
                <a:ea typeface="標楷體" pitchFamily="65" charset="-120"/>
                <a:hlinkClick r:id="rId2"/>
              </a:rPr>
              <a:t>https://www.youtube.com/watch?app=desktop&amp;v=WIZH61sODNI&amp;feature=youtu.be</a:t>
            </a:r>
            <a:endParaRPr kumimoji="1" lang="en-US" altLang="zh-TW" sz="3200" b="1" dirty="0">
              <a:latin typeface="Times New Roman" pitchFamily="18" charset="0"/>
              <a:ea typeface="標楷體" pitchFamily="65" charset="-120"/>
            </a:endParaRPr>
          </a:p>
          <a:p>
            <a:r>
              <a:rPr kumimoji="1" lang="zh-TW" altLang="en-US" sz="3600" b="1" dirty="0">
                <a:solidFill>
                  <a:schemeClr val="tx1"/>
                </a:solidFill>
                <a:latin typeface="Times New Roman" pitchFamily="18" charset="0"/>
                <a:ea typeface="標楷體" pitchFamily="65" charset="-120"/>
              </a:rPr>
              <a:t>進化版的</a:t>
            </a:r>
            <a:r>
              <a:rPr kumimoji="1" lang="en-US" altLang="zh-TW" sz="3600" b="1" dirty="0" err="1">
                <a:solidFill>
                  <a:schemeClr val="tx1"/>
                </a:solidFill>
                <a:latin typeface="Times New Roman" pitchFamily="18" charset="0"/>
                <a:ea typeface="標楷體" pitchFamily="65" charset="-120"/>
              </a:rPr>
              <a:t>AlphaGo</a:t>
            </a:r>
            <a:r>
              <a:rPr kumimoji="1" lang="en-US" altLang="zh-TW" sz="3600" b="1" dirty="0">
                <a:solidFill>
                  <a:schemeClr val="tx1"/>
                </a:solidFill>
                <a:latin typeface="Times New Roman" pitchFamily="18" charset="0"/>
                <a:ea typeface="標楷體" pitchFamily="65" charset="-120"/>
              </a:rPr>
              <a:t>(</a:t>
            </a:r>
            <a:r>
              <a:rPr kumimoji="1" lang="zh-TW" altLang="en-US" sz="3600" b="1" dirty="0">
                <a:solidFill>
                  <a:schemeClr val="tx1"/>
                </a:solidFill>
                <a:latin typeface="Times New Roman" pitchFamily="18" charset="0"/>
                <a:ea typeface="標楷體" pitchFamily="65" charset="-120"/>
              </a:rPr>
              <a:t>或稱為</a:t>
            </a:r>
            <a:r>
              <a:rPr kumimoji="1" lang="en-US" altLang="zh-TW" sz="3600" b="1" dirty="0" err="1">
                <a:solidFill>
                  <a:schemeClr val="tx1"/>
                </a:solidFill>
                <a:latin typeface="Times New Roman" pitchFamily="18" charset="0"/>
                <a:ea typeface="標楷體" pitchFamily="65" charset="-120"/>
              </a:rPr>
              <a:t>AlphaGo</a:t>
            </a:r>
            <a:r>
              <a:rPr kumimoji="1" lang="en-US" altLang="zh-TW" sz="3600" b="1" dirty="0">
                <a:solidFill>
                  <a:schemeClr val="tx1"/>
                </a:solidFill>
                <a:latin typeface="Times New Roman" pitchFamily="18" charset="0"/>
                <a:ea typeface="標楷體" pitchFamily="65" charset="-120"/>
              </a:rPr>
              <a:t> Master) </a:t>
            </a:r>
            <a:r>
              <a:rPr kumimoji="1" lang="zh-TW" altLang="en-US" sz="3600" b="1" dirty="0">
                <a:solidFill>
                  <a:schemeClr val="tx1"/>
                </a:solidFill>
                <a:latin typeface="Times New Roman" pitchFamily="18" charset="0"/>
                <a:ea typeface="標楷體" pitchFamily="65" charset="-120"/>
              </a:rPr>
              <a:t>挑戰世界圍棋棋王柯潔，又以</a:t>
            </a:r>
            <a:r>
              <a:rPr kumimoji="1" lang="en-US" altLang="zh-TW" sz="3600" b="1" dirty="0">
                <a:solidFill>
                  <a:schemeClr val="tx1"/>
                </a:solidFill>
                <a:latin typeface="Times New Roman" pitchFamily="18" charset="0"/>
                <a:ea typeface="標楷體" pitchFamily="65" charset="-120"/>
              </a:rPr>
              <a:t>3</a:t>
            </a:r>
            <a:r>
              <a:rPr kumimoji="1" lang="zh-TW" altLang="en-US" sz="3600" b="1" dirty="0">
                <a:solidFill>
                  <a:schemeClr val="tx1"/>
                </a:solidFill>
                <a:latin typeface="Times New Roman" pitchFamily="18" charset="0"/>
                <a:ea typeface="標楷體" pitchFamily="65" charset="-120"/>
              </a:rPr>
              <a:t>比</a:t>
            </a:r>
            <a:r>
              <a:rPr kumimoji="1" lang="en-US" altLang="zh-TW" sz="3600" b="1" dirty="0">
                <a:solidFill>
                  <a:schemeClr val="tx1"/>
                </a:solidFill>
                <a:latin typeface="Times New Roman" pitchFamily="18" charset="0"/>
                <a:ea typeface="標楷體" pitchFamily="65" charset="-120"/>
              </a:rPr>
              <a:t>0</a:t>
            </a:r>
            <a:r>
              <a:rPr kumimoji="1" lang="zh-TW" altLang="en-US" sz="3600" b="1" dirty="0">
                <a:solidFill>
                  <a:schemeClr val="tx1"/>
                </a:solidFill>
                <a:latin typeface="Times New Roman" pitchFamily="18" charset="0"/>
                <a:ea typeface="標楷體" pitchFamily="65" charset="-120"/>
              </a:rPr>
              <a:t>獲得壓倒性的勝利</a:t>
            </a:r>
            <a:endParaRPr kumimoji="1" lang="en-US" altLang="zh-TW" sz="3600" b="1" dirty="0">
              <a:solidFill>
                <a:schemeClr val="tx1"/>
              </a:solidFill>
              <a:latin typeface="Times New Roman" pitchFamily="18" charset="0"/>
              <a:ea typeface="標楷體" pitchFamily="65" charset="-120"/>
            </a:endParaRPr>
          </a:p>
          <a:p>
            <a:pPr lvl="1"/>
            <a:r>
              <a:rPr kumimoji="1" lang="en-US" altLang="zh-TW" sz="3200" dirty="0">
                <a:latin typeface="Times New Roman" pitchFamily="18" charset="0"/>
                <a:ea typeface="標楷體" pitchFamily="65" charset="-120"/>
                <a:hlinkClick r:id="rId3"/>
              </a:rPr>
              <a:t>https://www.youtube.com/watch?v=faTYy1J5c5s</a:t>
            </a:r>
            <a:endParaRPr kumimoji="1" lang="zh-TW" altLang="en-US" sz="3200" b="0" dirty="0">
              <a:solidFill>
                <a:schemeClr val="tx1"/>
              </a:solidFill>
              <a:latin typeface="Times New Roman" pitchFamily="18" charset="0"/>
              <a:ea typeface="標楷體" pitchFamily="65" charset="-120"/>
            </a:endParaRPr>
          </a:p>
          <a:p>
            <a:endParaRPr lang="zh-TW" altLang="en-US" dirty="0"/>
          </a:p>
        </p:txBody>
      </p:sp>
    </p:spTree>
    <p:extLst>
      <p:ext uri="{BB962C8B-B14F-4D97-AF65-F5344CB8AC3E}">
        <p14:creationId xmlns:p14="http://schemas.microsoft.com/office/powerpoint/2010/main" val="27059590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152400"/>
            <a:ext cx="9036496" cy="1265238"/>
          </a:xfrm>
        </p:spPr>
        <p:txBody>
          <a:bodyPr>
            <a:normAutofit/>
          </a:bodyPr>
          <a:lstStyle/>
          <a:p>
            <a:r>
              <a:rPr kumimoji="1" lang="en-US" altLang="zh-TW" sz="3200" b="1" dirty="0">
                <a:latin typeface="微軟正黑體" panose="020B0604030504040204" pitchFamily="34" charset="-120"/>
                <a:ea typeface="微軟正黑體" panose="020B0604030504040204" pitchFamily="34" charset="-120"/>
              </a:rPr>
              <a:t>AlphaGo </a:t>
            </a:r>
            <a:r>
              <a:rPr kumimoji="1" lang="en-US" altLang="zh-TW" sz="3200" b="1" dirty="0">
                <a:latin typeface="微軟正黑體" panose="020B0604030504040204" pitchFamily="34" charset="-120"/>
                <a:ea typeface="微軟正黑體" panose="020B0604030504040204" pitchFamily="34" charset="-120"/>
                <a:sym typeface="Wingdings" panose="05000000000000000000" pitchFamily="2" charset="2"/>
              </a:rPr>
              <a:t></a:t>
            </a:r>
            <a:r>
              <a:rPr kumimoji="1" lang="en-US" altLang="zh-TW" sz="3200" b="1" dirty="0">
                <a:latin typeface="微軟正黑體" panose="020B0604030504040204" pitchFamily="34" charset="-120"/>
                <a:ea typeface="微軟正黑體" panose="020B0604030504040204" pitchFamily="34" charset="-120"/>
              </a:rPr>
              <a:t> AlphaGo Master</a:t>
            </a:r>
            <a:r>
              <a:rPr kumimoji="1" lang="en-US" altLang="zh-TW" sz="3200" b="1" dirty="0">
                <a:latin typeface="微軟正黑體" panose="020B0604030504040204" pitchFamily="34" charset="-120"/>
                <a:ea typeface="微軟正黑體" panose="020B0604030504040204" pitchFamily="34" charset="-120"/>
                <a:sym typeface="Wingdings" panose="05000000000000000000" pitchFamily="2" charset="2"/>
              </a:rPr>
              <a:t> </a:t>
            </a:r>
            <a:r>
              <a:rPr kumimoji="1" lang="en-US" altLang="zh-TW" sz="3200" b="1" dirty="0">
                <a:latin typeface="微軟正黑體" panose="020B0604030504040204" pitchFamily="34" charset="-120"/>
                <a:ea typeface="微軟正黑體" panose="020B0604030504040204" pitchFamily="34" charset="-120"/>
              </a:rPr>
              <a:t> AlphaGo Zero </a:t>
            </a:r>
            <a:endParaRPr kumimoji="1" lang="zh-TW" altLang="en-US" sz="3200" b="1" dirty="0">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251520" y="1600200"/>
            <a:ext cx="8784976" cy="5105400"/>
          </a:xfrm>
        </p:spPr>
        <p:txBody>
          <a:bodyPr/>
          <a:lstStyle/>
          <a:p>
            <a:r>
              <a:rPr kumimoji="1" lang="en-US" altLang="zh-TW" sz="4000" b="1" dirty="0">
                <a:solidFill>
                  <a:schemeClr val="tx1"/>
                </a:solidFill>
                <a:latin typeface="Times New Roman" pitchFamily="18" charset="0"/>
                <a:ea typeface="標楷體" pitchFamily="65" charset="-120"/>
              </a:rPr>
              <a:t>AlphaGo Zero </a:t>
            </a:r>
          </a:p>
          <a:p>
            <a:pPr lvl="1"/>
            <a:r>
              <a:rPr kumimoji="1" lang="zh-TW" altLang="en-US" sz="3600" b="1" dirty="0">
                <a:solidFill>
                  <a:schemeClr val="tx1"/>
                </a:solidFill>
                <a:latin typeface="Times New Roman" pitchFamily="18" charset="0"/>
                <a:ea typeface="標楷體" pitchFamily="65" charset="-120"/>
              </a:rPr>
              <a:t>不參考</a:t>
            </a:r>
            <a:r>
              <a:rPr kumimoji="1" lang="zh-CN" altLang="en-US" sz="3600" b="1" dirty="0">
                <a:solidFill>
                  <a:schemeClr val="tx1"/>
                </a:solidFill>
                <a:latin typeface="Times New Roman" pitchFamily="18" charset="0"/>
                <a:ea typeface="標楷體" pitchFamily="65" charset="-120"/>
              </a:rPr>
              <a:t>過去的</a:t>
            </a:r>
            <a:r>
              <a:rPr kumimoji="1" lang="zh-TW" altLang="en-US" sz="3600" b="1" dirty="0">
                <a:solidFill>
                  <a:schemeClr val="tx1"/>
                </a:solidFill>
                <a:latin typeface="Times New Roman" pitchFamily="18" charset="0"/>
                <a:ea typeface="標楷體" pitchFamily="65" charset="-120"/>
              </a:rPr>
              <a:t>棋譜</a:t>
            </a:r>
            <a:endParaRPr kumimoji="1" lang="en-US" altLang="zh-TW" sz="3600" b="1" dirty="0">
              <a:solidFill>
                <a:schemeClr val="tx1"/>
              </a:solidFill>
              <a:latin typeface="Times New Roman" pitchFamily="18" charset="0"/>
              <a:ea typeface="標楷體" pitchFamily="65" charset="-120"/>
            </a:endParaRPr>
          </a:p>
          <a:p>
            <a:pPr lvl="1"/>
            <a:r>
              <a:rPr kumimoji="1" lang="zh-TW" altLang="en-US" sz="3600" b="1" dirty="0">
                <a:solidFill>
                  <a:schemeClr val="tx1"/>
                </a:solidFill>
                <a:latin typeface="Times New Roman" pitchFamily="18" charset="0"/>
                <a:ea typeface="標楷體" pitchFamily="65" charset="-120"/>
              </a:rPr>
              <a:t>僅透過與自己對奕的強化學習</a:t>
            </a:r>
            <a:r>
              <a:rPr kumimoji="1" lang="en-US" altLang="zh-TW" sz="3600" b="1" dirty="0">
                <a:solidFill>
                  <a:schemeClr val="tx1"/>
                </a:solidFill>
                <a:latin typeface="Times New Roman" pitchFamily="18" charset="0"/>
                <a:ea typeface="標楷體" pitchFamily="65" charset="-120"/>
              </a:rPr>
              <a:t>(</a:t>
            </a:r>
            <a:r>
              <a:rPr kumimoji="1" lang="en-US" altLang="zh-TW" sz="3600" b="1" dirty="0">
                <a:solidFill>
                  <a:srgbClr val="C00000"/>
                </a:solidFill>
                <a:latin typeface="Times New Roman" pitchFamily="18" charset="0"/>
                <a:ea typeface="標楷體" pitchFamily="65" charset="-120"/>
              </a:rPr>
              <a:t>Reinforcement Learning</a:t>
            </a:r>
            <a:r>
              <a:rPr kumimoji="1" lang="en-US" altLang="zh-TW" sz="3600" b="1" dirty="0">
                <a:solidFill>
                  <a:schemeClr val="tx1"/>
                </a:solidFill>
                <a:latin typeface="Times New Roman" pitchFamily="18" charset="0"/>
                <a:ea typeface="標楷體" pitchFamily="65" charset="-120"/>
              </a:rPr>
              <a:t>) </a:t>
            </a:r>
            <a:r>
              <a:rPr kumimoji="1" lang="zh-TW" altLang="en-US" sz="3600" b="1" dirty="0">
                <a:solidFill>
                  <a:schemeClr val="tx1"/>
                </a:solidFill>
                <a:latin typeface="Times New Roman" pitchFamily="18" charset="0"/>
                <a:ea typeface="標楷體" pitchFamily="65" charset="-120"/>
              </a:rPr>
              <a:t>方式進行自我訓練，其成效非常驚人。</a:t>
            </a:r>
            <a:endParaRPr kumimoji="1" lang="en-US" altLang="zh-TW" sz="3600" b="1" dirty="0">
              <a:solidFill>
                <a:schemeClr val="tx1"/>
              </a:solidFill>
              <a:latin typeface="Times New Roman" pitchFamily="18" charset="0"/>
              <a:ea typeface="標楷體" pitchFamily="65" charset="-120"/>
            </a:endParaRPr>
          </a:p>
          <a:p>
            <a:pPr lvl="1"/>
            <a:r>
              <a:rPr kumimoji="1" lang="en-US" altLang="zh-TW" sz="3200" dirty="0">
                <a:latin typeface="Times New Roman" pitchFamily="18" charset="0"/>
                <a:ea typeface="標楷體" pitchFamily="65" charset="-120"/>
                <a:hlinkClick r:id="rId2"/>
              </a:rPr>
              <a:t>https://www.youtube.com/watch?app=desktop&amp;v=wpPeO_9pXkU&amp;feature=youtu.be</a:t>
            </a:r>
            <a:endParaRPr kumimoji="1" lang="en-US" altLang="zh-TW" sz="3200" dirty="0">
              <a:latin typeface="Times New Roman" pitchFamily="18" charset="0"/>
              <a:ea typeface="標楷體" pitchFamily="65" charset="-120"/>
            </a:endParaRPr>
          </a:p>
          <a:p>
            <a:pPr lvl="1"/>
            <a:endParaRPr kumimoji="1" lang="en-US" altLang="zh-TW" sz="3200" b="0" dirty="0">
              <a:solidFill>
                <a:schemeClr val="tx1"/>
              </a:solidFill>
              <a:latin typeface="Times New Roman" pitchFamily="18" charset="0"/>
              <a:ea typeface="標楷體" pitchFamily="65" charset="-120"/>
            </a:endParaRPr>
          </a:p>
          <a:p>
            <a:pPr>
              <a:lnSpc>
                <a:spcPct val="150000"/>
              </a:lnSpc>
            </a:pPr>
            <a:endParaRPr kumimoji="1" lang="zh-TW" altLang="en-US" sz="2400" b="0" dirty="0">
              <a:solidFill>
                <a:schemeClr val="tx1"/>
              </a:solidFill>
              <a:latin typeface="Times New Roman" pitchFamily="18" charset="0"/>
              <a:ea typeface="標楷體" pitchFamily="65" charset="-120"/>
            </a:endParaRPr>
          </a:p>
        </p:txBody>
      </p:sp>
    </p:spTree>
    <p:extLst>
      <p:ext uri="{BB962C8B-B14F-4D97-AF65-F5344CB8AC3E}">
        <p14:creationId xmlns:p14="http://schemas.microsoft.com/office/powerpoint/2010/main" val="695314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dirty="0"/>
          </a:p>
        </p:txBody>
      </p:sp>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2400"/>
            <a:ext cx="9324528"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7714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60190341-CDCA-4B77-9284-7CB13DEF72CF}"/>
              </a:ext>
            </a:extLst>
          </p:cNvPr>
          <p:cNvSpPr>
            <a:spLocks noGrp="1"/>
          </p:cNvSpPr>
          <p:nvPr>
            <p:ph type="title"/>
          </p:nvPr>
        </p:nvSpPr>
        <p:spPr/>
        <p:txBody>
          <a:bodyPr>
            <a:normAutofit/>
          </a:bodyPr>
          <a:lstStyle/>
          <a:p>
            <a:pPr algn="ctr"/>
            <a:r>
              <a:rPr kumimoji="1" lang="zh-CN" altLang="en-US" sz="4800" b="1" dirty="0">
                <a:latin typeface="微軟正黑體" panose="020B0604030504040204" pitchFamily="34" charset="-120"/>
                <a:ea typeface="微軟正黑體" panose="020B0604030504040204" pitchFamily="34" charset="-120"/>
              </a:rPr>
              <a:t>手機</a:t>
            </a:r>
            <a:r>
              <a:rPr kumimoji="1" lang="zh-TW" altLang="en-US" sz="4800" b="1" dirty="0">
                <a:latin typeface="微軟正黑體" panose="020B0604030504040204" pitchFamily="34" charset="-120"/>
                <a:ea typeface="微軟正黑體" panose="020B0604030504040204" pitchFamily="34" charset="-120"/>
              </a:rPr>
              <a:t>人臉辨識</a:t>
            </a:r>
            <a:endParaRPr lang="zh-TW" altLang="en-US" sz="4800" dirty="0"/>
          </a:p>
        </p:txBody>
      </p:sp>
      <p:sp>
        <p:nvSpPr>
          <p:cNvPr id="2" name="內容版面配置區 1"/>
          <p:cNvSpPr>
            <a:spLocks noGrp="1"/>
          </p:cNvSpPr>
          <p:nvPr>
            <p:ph idx="1"/>
          </p:nvPr>
        </p:nvSpPr>
        <p:spPr>
          <a:xfrm>
            <a:off x="107504" y="1556792"/>
            <a:ext cx="9036495" cy="5148808"/>
          </a:xfrm>
        </p:spPr>
        <p:txBody>
          <a:bodyPr/>
          <a:lstStyle/>
          <a:p>
            <a:r>
              <a:rPr kumimoji="1" lang="en-US" altLang="zh-TW" sz="3600" b="1" dirty="0">
                <a:solidFill>
                  <a:srgbClr val="C00000"/>
                </a:solidFill>
                <a:latin typeface="微軟正黑體" panose="020B0604030504040204" pitchFamily="34" charset="-120"/>
                <a:ea typeface="微軟正黑體" panose="020B0604030504040204" pitchFamily="34" charset="-120"/>
              </a:rPr>
              <a:t>iPhone X </a:t>
            </a:r>
            <a:r>
              <a:rPr kumimoji="1" lang="zh-TW" altLang="en-US" sz="3600" b="1" dirty="0">
                <a:solidFill>
                  <a:srgbClr val="C00000"/>
                </a:solidFill>
                <a:latin typeface="微軟正黑體" panose="020B0604030504040204" pitchFamily="34" charset="-120"/>
                <a:ea typeface="微軟正黑體" panose="020B0604030504040204" pitchFamily="34" charset="-120"/>
              </a:rPr>
              <a:t>手機</a:t>
            </a:r>
            <a:r>
              <a:rPr kumimoji="1" lang="zh-TW" altLang="en-US" sz="3600" b="1" dirty="0">
                <a:latin typeface="微軟正黑體" panose="020B0604030504040204" pitchFamily="34" charset="-120"/>
                <a:ea typeface="微軟正黑體" panose="020B0604030504040204" pitchFamily="34" charset="-120"/>
              </a:rPr>
              <a:t>中搭載</a:t>
            </a:r>
            <a:r>
              <a:rPr kumimoji="1" lang="en-US" altLang="zh-TW" sz="3600" b="1" dirty="0">
                <a:solidFill>
                  <a:srgbClr val="C00000"/>
                </a:solidFill>
                <a:highlight>
                  <a:srgbClr val="FFFF00"/>
                </a:highlight>
                <a:latin typeface="微軟正黑體" panose="020B0604030504040204" pitchFamily="34" charset="-120"/>
                <a:ea typeface="微軟正黑體" panose="020B0604030504040204" pitchFamily="34" charset="-120"/>
              </a:rPr>
              <a:t>Face ID </a:t>
            </a:r>
            <a:r>
              <a:rPr kumimoji="1" lang="zh-TW" altLang="en-US" sz="3600" b="1" dirty="0">
                <a:solidFill>
                  <a:srgbClr val="C00000"/>
                </a:solidFill>
                <a:highlight>
                  <a:srgbClr val="FFFF00"/>
                </a:highlight>
                <a:latin typeface="微軟正黑體" panose="020B0604030504040204" pitchFamily="34" charset="-120"/>
                <a:ea typeface="微軟正黑體" panose="020B0604030504040204" pitchFamily="34" charset="-120"/>
              </a:rPr>
              <a:t>人臉辨識系統</a:t>
            </a:r>
            <a:r>
              <a:rPr kumimoji="1" lang="zh-TW" altLang="en-US" sz="3600" b="1" dirty="0">
                <a:latin typeface="微軟正黑體" panose="020B0604030504040204" pitchFamily="34" charset="-120"/>
                <a:ea typeface="微軟正黑體" panose="020B0604030504040204" pitchFamily="34" charset="-120"/>
              </a:rPr>
              <a:t>，主要用於進行身分驗證，可應用在手機解鎖上。</a:t>
            </a:r>
            <a:endParaRPr kumimoji="1" lang="en-US" altLang="zh-TW" sz="3600" b="1" dirty="0">
              <a:latin typeface="微軟正黑體" panose="020B0604030504040204" pitchFamily="34" charset="-120"/>
              <a:ea typeface="微軟正黑體" panose="020B0604030504040204" pitchFamily="34" charset="-120"/>
            </a:endParaRPr>
          </a:p>
          <a:p>
            <a:r>
              <a:rPr kumimoji="1" lang="zh-TW" altLang="en-US" sz="3600" b="1" dirty="0">
                <a:solidFill>
                  <a:srgbClr val="C00000"/>
                </a:solidFill>
                <a:latin typeface="微軟正黑體" panose="020B0604030504040204" pitchFamily="34" charset="-120"/>
                <a:ea typeface="微軟正黑體" panose="020B0604030504040204" pitchFamily="34" charset="-120"/>
              </a:rPr>
              <a:t>華碩、三星、</a:t>
            </a:r>
            <a:r>
              <a:rPr kumimoji="1" lang="en-US" altLang="zh-TW" sz="3600" b="1" dirty="0">
                <a:solidFill>
                  <a:srgbClr val="C00000"/>
                </a:solidFill>
                <a:latin typeface="微軟正黑體" panose="020B0604030504040204" pitchFamily="34" charset="-120"/>
                <a:ea typeface="微軟正黑體" panose="020B0604030504040204" pitchFamily="34" charset="-120"/>
              </a:rPr>
              <a:t>Google</a:t>
            </a:r>
            <a:r>
              <a:rPr kumimoji="1" lang="zh-TW" altLang="en-US" sz="3600" b="1" dirty="0">
                <a:solidFill>
                  <a:srgbClr val="C00000"/>
                </a:solidFill>
                <a:latin typeface="微軟正黑體" panose="020B0604030504040204" pitchFamily="34" charset="-120"/>
                <a:ea typeface="微軟正黑體" panose="020B0604030504040204" pitchFamily="34" charset="-120"/>
              </a:rPr>
              <a:t>、</a:t>
            </a:r>
            <a:r>
              <a:rPr kumimoji="1" lang="en-US" altLang="zh-TW" sz="3600" b="1" dirty="0">
                <a:solidFill>
                  <a:srgbClr val="C00000"/>
                </a:solidFill>
                <a:latin typeface="微軟正黑體" panose="020B0604030504040204" pitchFamily="34" charset="-120"/>
                <a:ea typeface="微軟正黑體" panose="020B0604030504040204" pitchFamily="34" charset="-120"/>
              </a:rPr>
              <a:t>HTC</a:t>
            </a:r>
            <a:r>
              <a:rPr kumimoji="1" lang="zh-TW" altLang="en-US" sz="3600" b="1" dirty="0">
                <a:solidFill>
                  <a:srgbClr val="C00000"/>
                </a:solidFill>
                <a:latin typeface="微軟正黑體" panose="020B0604030504040204" pitchFamily="34" charset="-120"/>
                <a:ea typeface="微軟正黑體" panose="020B0604030504040204" pitchFamily="34" charset="-120"/>
              </a:rPr>
              <a:t>、小米、華為、</a:t>
            </a:r>
            <a:r>
              <a:rPr kumimoji="1" lang="en-US" altLang="zh-TW" sz="3600" b="1" dirty="0">
                <a:solidFill>
                  <a:srgbClr val="C00000"/>
                </a:solidFill>
                <a:latin typeface="微軟正黑體" panose="020B0604030504040204" pitchFamily="34" charset="-120"/>
                <a:ea typeface="微軟正黑體" panose="020B0604030504040204" pitchFamily="34" charset="-120"/>
              </a:rPr>
              <a:t>OPPO </a:t>
            </a:r>
            <a:r>
              <a:rPr kumimoji="1" lang="zh-TW" altLang="en-US" sz="3600" b="1" dirty="0">
                <a:solidFill>
                  <a:srgbClr val="C00000"/>
                </a:solidFill>
                <a:latin typeface="微軟正黑體" panose="020B0604030504040204" pitchFamily="34" charset="-120"/>
                <a:ea typeface="微軟正黑體" panose="020B0604030504040204" pitchFamily="34" charset="-120"/>
              </a:rPr>
              <a:t>及</a:t>
            </a:r>
            <a:r>
              <a:rPr kumimoji="1" lang="en-US" altLang="zh-TW" sz="3600" b="1" dirty="0">
                <a:solidFill>
                  <a:srgbClr val="C00000"/>
                </a:solidFill>
                <a:latin typeface="微軟正黑體" panose="020B0604030504040204" pitchFamily="34" charset="-120"/>
                <a:ea typeface="微軟正黑體" panose="020B0604030504040204" pitchFamily="34" charset="-120"/>
              </a:rPr>
              <a:t>VIVO </a:t>
            </a:r>
            <a:r>
              <a:rPr kumimoji="1" lang="zh-TW" altLang="en-US" sz="3600" b="1" dirty="0">
                <a:latin typeface="微軟正黑體" panose="020B0604030504040204" pitchFamily="34" charset="-120"/>
                <a:ea typeface="微軟正黑體" panose="020B0604030504040204" pitchFamily="34" charset="-120"/>
              </a:rPr>
              <a:t>等手機大廠，</a:t>
            </a:r>
            <a:endParaRPr kumimoji="1" lang="en-US" altLang="zh-TW" sz="3600" b="1" dirty="0">
              <a:latin typeface="微軟正黑體" panose="020B0604030504040204" pitchFamily="34" charset="-120"/>
              <a:ea typeface="微軟正黑體" panose="020B0604030504040204" pitchFamily="34" charset="-120"/>
            </a:endParaRPr>
          </a:p>
          <a:p>
            <a:pPr lvl="1"/>
            <a:r>
              <a:rPr kumimoji="1" lang="zh-TW" altLang="en-US" sz="3200" b="1" dirty="0">
                <a:latin typeface="微軟正黑體" panose="020B0604030504040204" pitchFamily="34" charset="-120"/>
                <a:ea typeface="微軟正黑體" panose="020B0604030504040204" pitchFamily="34" charset="-120"/>
              </a:rPr>
              <a:t>也陸續發表支援人臉辨識功能的智慧型手機。</a:t>
            </a:r>
          </a:p>
        </p:txBody>
      </p:sp>
    </p:spTree>
    <p:extLst>
      <p:ext uri="{BB962C8B-B14F-4D97-AF65-F5344CB8AC3E}">
        <p14:creationId xmlns:p14="http://schemas.microsoft.com/office/powerpoint/2010/main" val="2535141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dirty="0"/>
          </a:p>
        </p:txBody>
      </p:sp>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31836"/>
            <a:ext cx="9129468" cy="6433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3796"/>
          <a:stretch/>
        </p:blipFill>
        <p:spPr bwMode="auto">
          <a:xfrm>
            <a:off x="14532" y="29174"/>
            <a:ext cx="9129468" cy="695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6064026" y="623804"/>
            <a:ext cx="543739" cy="307777"/>
          </a:xfrm>
          <a:prstGeom prst="rect">
            <a:avLst/>
          </a:prstGeom>
          <a:noFill/>
        </p:spPr>
        <p:txBody>
          <a:bodyPr wrap="none" rtlCol="0">
            <a:spAutoFit/>
          </a:bodyPr>
          <a:lstStyle/>
          <a:p>
            <a:r>
              <a:rPr lang="en-US" altLang="zh-TW" sz="1400" dirty="0">
                <a:latin typeface="文鼎中黑" panose="020B0609010101010101" pitchFamily="49" charset="-120"/>
                <a:ea typeface="文鼎中黑" panose="020B0609010101010101" pitchFamily="49" charset="-120"/>
              </a:rPr>
              <a:t>(</a:t>
            </a:r>
            <a:r>
              <a:rPr lang="zh-TW" altLang="en-US" sz="1400" dirty="0">
                <a:latin typeface="文鼎中黑" panose="020B0609010101010101" pitchFamily="49" charset="-120"/>
                <a:ea typeface="文鼎中黑" panose="020B0609010101010101" pitchFamily="49" charset="-120"/>
              </a:rPr>
              <a:t>續</a:t>
            </a:r>
            <a:r>
              <a:rPr lang="en-US" altLang="zh-TW" sz="1400" dirty="0">
                <a:latin typeface="文鼎中黑" panose="020B0609010101010101" pitchFamily="49" charset="-120"/>
                <a:ea typeface="文鼎中黑" panose="020B0609010101010101" pitchFamily="49" charset="-120"/>
              </a:rPr>
              <a:t>)</a:t>
            </a:r>
            <a:endParaRPr lang="zh-TW" altLang="en-US" sz="1400" dirty="0">
              <a:latin typeface="文鼎中黑" panose="020B0609010101010101" pitchFamily="49" charset="-120"/>
              <a:ea typeface="文鼎中黑" panose="020B0609010101010101" pitchFamily="49" charset="-120"/>
            </a:endParaRPr>
          </a:p>
        </p:txBody>
      </p:sp>
    </p:spTree>
    <p:extLst>
      <p:ext uri="{BB962C8B-B14F-4D97-AF65-F5344CB8AC3E}">
        <p14:creationId xmlns:p14="http://schemas.microsoft.com/office/powerpoint/2010/main" val="3909540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60190341-CDCA-4B77-9284-7CB13DEF72CF}"/>
              </a:ext>
            </a:extLst>
          </p:cNvPr>
          <p:cNvSpPr>
            <a:spLocks noGrp="1"/>
          </p:cNvSpPr>
          <p:nvPr>
            <p:ph type="title"/>
          </p:nvPr>
        </p:nvSpPr>
        <p:spPr/>
        <p:txBody>
          <a:bodyPr>
            <a:normAutofit fontScale="90000"/>
          </a:bodyPr>
          <a:lstStyle/>
          <a:p>
            <a:pPr algn="ctr"/>
            <a:r>
              <a:rPr kumimoji="1" lang="zh-TW" altLang="en-US" b="1" dirty="0">
                <a:latin typeface="微軟正黑體" panose="020B0604030504040204" pitchFamily="34" charset="-120"/>
                <a:ea typeface="微軟正黑體" panose="020B0604030504040204" pitchFamily="34" charset="-120"/>
              </a:rPr>
              <a:t>國內第一個建置在</a:t>
            </a:r>
            <a:r>
              <a:rPr kumimoji="1" lang="en-US" altLang="zh-TW" b="1" dirty="0">
                <a:latin typeface="微軟正黑體" panose="020B0604030504040204" pitchFamily="34" charset="-120"/>
                <a:ea typeface="微軟正黑體" panose="020B0604030504040204" pitchFamily="34" charset="-120"/>
              </a:rPr>
              <a:t>LINE </a:t>
            </a:r>
            <a:r>
              <a:rPr kumimoji="1" lang="zh-TW" altLang="en-US" b="1" dirty="0">
                <a:latin typeface="微軟正黑體" panose="020B0604030504040204" pitchFamily="34" charset="-120"/>
                <a:ea typeface="微軟正黑體" panose="020B0604030504040204" pitchFamily="34" charset="-120"/>
              </a:rPr>
              <a:t>和</a:t>
            </a:r>
            <a:r>
              <a:rPr kumimoji="1" lang="en-US" altLang="zh-TW" b="1" dirty="0">
                <a:latin typeface="微軟正黑體" panose="020B0604030504040204" pitchFamily="34" charset="-120"/>
                <a:ea typeface="微軟正黑體" panose="020B0604030504040204" pitchFamily="34" charset="-120"/>
              </a:rPr>
              <a:t>Facebook</a:t>
            </a:r>
            <a:r>
              <a:rPr kumimoji="1" lang="zh-CN" altLang="en-US" b="1" dirty="0">
                <a:latin typeface="微軟正黑體" panose="020B0604030504040204" pitchFamily="34" charset="-120"/>
                <a:ea typeface="微軟正黑體" panose="020B0604030504040204" pitchFamily="34" charset="-120"/>
              </a:rPr>
              <a:t>的</a:t>
            </a:r>
            <a:br>
              <a:rPr kumimoji="1" lang="en-US" altLang="zh-CN" b="1" dirty="0">
                <a:latin typeface="微軟正黑體" panose="020B0604030504040204" pitchFamily="34" charset="-120"/>
                <a:ea typeface="微軟正黑體" panose="020B0604030504040204" pitchFamily="34" charset="-120"/>
              </a:rPr>
            </a:br>
            <a:r>
              <a:rPr kumimoji="1" lang="zh-TW" altLang="en-US" b="1" dirty="0">
                <a:latin typeface="微軟正黑體" panose="020B0604030504040204" pitchFamily="34" charset="-120"/>
                <a:ea typeface="微軟正黑體" panose="020B0604030504040204" pitchFamily="34" charset="-120"/>
              </a:rPr>
              <a:t>智能客服機器人</a:t>
            </a:r>
            <a:r>
              <a:rPr kumimoji="1" lang="zh-CN" altLang="en-US" b="1" dirty="0">
                <a:latin typeface="微軟正黑體" panose="020B0604030504040204" pitchFamily="34" charset="-120"/>
                <a:ea typeface="微軟正黑體" panose="020B0604030504040204" pitchFamily="34" charset="-120"/>
              </a:rPr>
              <a:t>：</a:t>
            </a:r>
            <a:r>
              <a:rPr kumimoji="1" lang="zh-TW" altLang="en-US" b="1" dirty="0">
                <a:latin typeface="微軟正黑體" panose="020B0604030504040204" pitchFamily="34" charset="-120"/>
                <a:ea typeface="微軟正黑體" panose="020B0604030504040204" pitchFamily="34" charset="-120"/>
              </a:rPr>
              <a:t>玉山小</a:t>
            </a:r>
            <a:r>
              <a:rPr kumimoji="1" lang="en-US" altLang="zh-TW" b="1" dirty="0" err="1">
                <a:latin typeface="微軟正黑體" panose="020B0604030504040204" pitchFamily="34" charset="-120"/>
                <a:ea typeface="微軟正黑體" panose="020B0604030504040204" pitchFamily="34" charset="-120"/>
              </a:rPr>
              <a:t>i</a:t>
            </a:r>
            <a:r>
              <a:rPr kumimoji="1" lang="en-US" altLang="zh-TW" b="1" dirty="0">
                <a:latin typeface="微軟正黑體" panose="020B0604030504040204" pitchFamily="34" charset="-120"/>
                <a:ea typeface="微軟正黑體" panose="020B0604030504040204" pitchFamily="34" charset="-120"/>
              </a:rPr>
              <a:t> </a:t>
            </a:r>
            <a:endParaRPr lang="zh-TW" altLang="en-US" dirty="0"/>
          </a:p>
        </p:txBody>
      </p:sp>
      <p:sp>
        <p:nvSpPr>
          <p:cNvPr id="2" name="內容版面配置區 1"/>
          <p:cNvSpPr>
            <a:spLocks noGrp="1"/>
          </p:cNvSpPr>
          <p:nvPr>
            <p:ph idx="1"/>
          </p:nvPr>
        </p:nvSpPr>
        <p:spPr>
          <a:xfrm>
            <a:off x="0" y="1628800"/>
            <a:ext cx="9144000" cy="5080455"/>
          </a:xfrm>
        </p:spPr>
        <p:txBody>
          <a:bodyPr>
            <a:normAutofit fontScale="85000" lnSpcReduction="10000"/>
          </a:bodyPr>
          <a:lstStyle/>
          <a:p>
            <a:pPr marL="0" indent="0">
              <a:buNone/>
            </a:pPr>
            <a:r>
              <a:rPr kumimoji="1" lang="it-IT" altLang="zh-TW" sz="3600" b="1" dirty="0">
                <a:latin typeface="微軟正黑體" panose="020B0604030504040204" pitchFamily="34" charset="-120"/>
                <a:ea typeface="微軟正黑體" panose="020B0604030504040204" pitchFamily="34" charset="-120"/>
              </a:rPr>
              <a:t>AI </a:t>
            </a:r>
            <a:r>
              <a:rPr kumimoji="1" lang="zh-TW" altLang="it-IT" sz="3600" b="1" dirty="0">
                <a:latin typeface="微軟正黑體" panose="020B0604030504040204" pitchFamily="34" charset="-120"/>
                <a:ea typeface="微軟正黑體" panose="020B0604030504040204" pitchFamily="34" charset="-120"/>
              </a:rPr>
              <a:t>智慧金融客服</a:t>
            </a:r>
            <a:endParaRPr kumimoji="1" lang="en-US" altLang="zh-TW" sz="3600" b="1" dirty="0">
              <a:latin typeface="微軟正黑體" panose="020B0604030504040204" pitchFamily="34" charset="-120"/>
              <a:ea typeface="微軟正黑體" panose="020B0604030504040204" pitchFamily="34" charset="-120"/>
            </a:endParaRPr>
          </a:p>
          <a:p>
            <a:r>
              <a:rPr kumimoji="1" lang="en-US" altLang="zh-TW" sz="3600" b="1" dirty="0">
                <a:latin typeface="微軟正黑體" panose="020B0604030504040204" pitchFamily="34" charset="-120"/>
                <a:ea typeface="微軟正黑體" panose="020B0604030504040204" pitchFamily="34" charset="-120"/>
              </a:rPr>
              <a:t>(1).</a:t>
            </a:r>
            <a:r>
              <a:rPr kumimoji="1" lang="zh-TW" altLang="en-US" sz="3600" b="1" dirty="0">
                <a:highlight>
                  <a:srgbClr val="FFFF00"/>
                </a:highlight>
                <a:latin typeface="微軟正黑體" panose="020B0604030504040204" pitchFamily="34" charset="-120"/>
                <a:ea typeface="微軟正黑體" panose="020B0604030504040204" pitchFamily="34" charset="-120"/>
              </a:rPr>
              <a:t>玉山小</a:t>
            </a:r>
            <a:r>
              <a:rPr kumimoji="1" lang="en-US" altLang="zh-TW" sz="3600" b="1" dirty="0" err="1">
                <a:highlight>
                  <a:srgbClr val="FFFF00"/>
                </a:highlight>
                <a:latin typeface="微軟正黑體" panose="020B0604030504040204" pitchFamily="34" charset="-120"/>
                <a:ea typeface="微軟正黑體" panose="020B0604030504040204" pitchFamily="34" charset="-120"/>
              </a:rPr>
              <a:t>i</a:t>
            </a:r>
            <a:r>
              <a:rPr kumimoji="1" lang="zh-CN" altLang="en-US" sz="3600" b="1" dirty="0">
                <a:latin typeface="微軟正黑體" panose="020B0604030504040204" pitchFamily="34" charset="-120"/>
                <a:ea typeface="微軟正黑體" panose="020B0604030504040204" pitchFamily="34" charset="-120"/>
              </a:rPr>
              <a:t>：</a:t>
            </a:r>
            <a:endParaRPr kumimoji="1" lang="en-US" altLang="zh-TW" sz="3600" b="1" dirty="0">
              <a:latin typeface="微軟正黑體" panose="020B0604030504040204" pitchFamily="34" charset="-120"/>
              <a:ea typeface="微軟正黑體" panose="020B0604030504040204" pitchFamily="34" charset="-120"/>
            </a:endParaRPr>
          </a:p>
          <a:p>
            <a:pPr lvl="1"/>
            <a:r>
              <a:rPr kumimoji="1" lang="zh-TW" altLang="en-US" sz="3200" b="1" dirty="0">
                <a:latin typeface="微軟正黑體" panose="020B0604030504040204" pitchFamily="34" charset="-120"/>
                <a:ea typeface="微軟正黑體" panose="020B0604030504040204" pitchFamily="34" charset="-120"/>
              </a:rPr>
              <a:t>玉山銀行於</a:t>
            </a:r>
            <a:r>
              <a:rPr kumimoji="1" lang="en-US" altLang="zh-TW" sz="3200" b="1" dirty="0">
                <a:latin typeface="微軟正黑體" panose="020B0604030504040204" pitchFamily="34" charset="-120"/>
                <a:ea typeface="微軟正黑體" panose="020B0604030504040204" pitchFamily="34" charset="-120"/>
              </a:rPr>
              <a:t>2017 </a:t>
            </a:r>
            <a:r>
              <a:rPr kumimoji="1" lang="zh-TW" altLang="en-US" sz="3200" b="1" dirty="0">
                <a:latin typeface="微軟正黑體" panose="020B0604030504040204" pitchFamily="34" charset="-120"/>
                <a:ea typeface="微軟正黑體" panose="020B0604030504040204" pitchFamily="34" charset="-120"/>
              </a:rPr>
              <a:t>年推出國內第一個建置在</a:t>
            </a:r>
            <a:r>
              <a:rPr kumimoji="1" lang="en-US" altLang="zh-TW" sz="3200" b="1" dirty="0">
                <a:latin typeface="微軟正黑體" panose="020B0604030504040204" pitchFamily="34" charset="-120"/>
                <a:ea typeface="微軟正黑體" panose="020B0604030504040204" pitchFamily="34" charset="-120"/>
              </a:rPr>
              <a:t>LINE </a:t>
            </a:r>
            <a:r>
              <a:rPr kumimoji="1" lang="zh-TW" altLang="en-US" sz="3200" b="1" dirty="0">
                <a:latin typeface="微軟正黑體" panose="020B0604030504040204" pitchFamily="34" charset="-120"/>
                <a:ea typeface="微軟正黑體" panose="020B0604030504040204" pitchFamily="34" charset="-120"/>
              </a:rPr>
              <a:t>和</a:t>
            </a:r>
            <a:r>
              <a:rPr kumimoji="1" lang="en-US" altLang="zh-TW" sz="3200" b="1" dirty="0">
                <a:latin typeface="微軟正黑體" panose="020B0604030504040204" pitchFamily="34" charset="-120"/>
                <a:ea typeface="微軟正黑體" panose="020B0604030504040204" pitchFamily="34" charset="-120"/>
              </a:rPr>
              <a:t>Facebook </a:t>
            </a:r>
            <a:r>
              <a:rPr kumimoji="1" lang="zh-TW" altLang="en-US" sz="3200" b="1" dirty="0">
                <a:latin typeface="微軟正黑體" panose="020B0604030504040204" pitchFamily="34" charset="-120"/>
                <a:ea typeface="微軟正黑體" panose="020B0604030504040204" pitchFamily="34" charset="-120"/>
              </a:rPr>
              <a:t>的「</a:t>
            </a:r>
            <a:r>
              <a:rPr kumimoji="1" lang="zh-TW" altLang="en-US" sz="3200" b="1" dirty="0">
                <a:solidFill>
                  <a:srgbClr val="C00000"/>
                </a:solidFill>
                <a:latin typeface="微軟正黑體" panose="020B0604030504040204" pitchFamily="34" charset="-120"/>
                <a:ea typeface="微軟正黑體" panose="020B0604030504040204" pitchFamily="34" charset="-120"/>
              </a:rPr>
              <a:t>玉山小</a:t>
            </a:r>
            <a:r>
              <a:rPr kumimoji="1" lang="en-US" altLang="zh-TW" sz="3200" b="1" dirty="0">
                <a:solidFill>
                  <a:srgbClr val="C00000"/>
                </a:solidFill>
                <a:latin typeface="微軟正黑體" panose="020B0604030504040204" pitchFamily="34" charset="-120"/>
                <a:ea typeface="微軟正黑體" panose="020B0604030504040204" pitchFamily="34" charset="-120"/>
              </a:rPr>
              <a:t>i </a:t>
            </a:r>
            <a:r>
              <a:rPr kumimoji="1" lang="zh-TW" altLang="en-US" sz="3200" b="1" dirty="0">
                <a:solidFill>
                  <a:srgbClr val="C00000"/>
                </a:solidFill>
                <a:latin typeface="微軟正黑體" panose="020B0604030504040204" pitchFamily="34" charset="-120"/>
                <a:ea typeface="微軟正黑體" panose="020B0604030504040204" pitchFamily="34" charset="-120"/>
              </a:rPr>
              <a:t>隨身金融顧問</a:t>
            </a:r>
            <a:r>
              <a:rPr kumimoji="1" lang="zh-TW" altLang="en-US" sz="3200" b="1" dirty="0">
                <a:latin typeface="微軟正黑體" panose="020B0604030504040204" pitchFamily="34" charset="-120"/>
                <a:ea typeface="微軟正黑體" panose="020B0604030504040204" pitchFamily="34" charset="-120"/>
              </a:rPr>
              <a:t>」</a:t>
            </a:r>
            <a:endParaRPr kumimoji="1" lang="en-US" altLang="zh-TW" sz="3200" b="1" dirty="0">
              <a:latin typeface="微軟正黑體" panose="020B0604030504040204" pitchFamily="34" charset="-120"/>
              <a:ea typeface="微軟正黑體" panose="020B0604030504040204" pitchFamily="34" charset="-120"/>
            </a:endParaRPr>
          </a:p>
          <a:p>
            <a:pPr lvl="1"/>
            <a:r>
              <a:rPr kumimoji="1" lang="zh-TW" altLang="en-US" sz="3200" b="1" dirty="0">
                <a:latin typeface="微軟正黑體" panose="020B0604030504040204" pitchFamily="34" charset="-120"/>
                <a:ea typeface="微軟正黑體" panose="020B0604030504040204" pitchFamily="34" charset="-120"/>
              </a:rPr>
              <a:t>成為國內</a:t>
            </a:r>
            <a:r>
              <a:rPr kumimoji="1" lang="zh-TW" altLang="en-US" sz="3200" b="1" dirty="0">
                <a:solidFill>
                  <a:srgbClr val="C00000"/>
                </a:solidFill>
                <a:latin typeface="微軟正黑體" panose="020B0604030504040204" pitchFamily="34" charset="-120"/>
                <a:ea typeface="微軟正黑體" panose="020B0604030504040204" pitchFamily="34" charset="-120"/>
              </a:rPr>
              <a:t>人工智慧應用在金融科技領域的重要里程碑</a:t>
            </a:r>
            <a:endParaRPr kumimoji="1" lang="en-US" altLang="zh-TW" sz="3200" b="1" dirty="0">
              <a:solidFill>
                <a:srgbClr val="C00000"/>
              </a:solidFill>
              <a:latin typeface="微軟正黑體" panose="020B0604030504040204" pitchFamily="34" charset="-120"/>
              <a:ea typeface="微軟正黑體" panose="020B0604030504040204" pitchFamily="34" charset="-120"/>
            </a:endParaRPr>
          </a:p>
          <a:p>
            <a:pPr lvl="1"/>
            <a:r>
              <a:rPr kumimoji="1" lang="en-US" altLang="zh-TW" sz="3200" b="1" dirty="0">
                <a:solidFill>
                  <a:srgbClr val="C00000"/>
                </a:solidFill>
                <a:latin typeface="微軟正黑體" panose="020B0604030504040204" pitchFamily="34" charset="-120"/>
                <a:ea typeface="微軟正黑體" panose="020B0604030504040204" pitchFamily="34" charset="-120"/>
                <a:hlinkClick r:id="rId2"/>
              </a:rPr>
              <a:t>https://www.youtube.com/watch?app=desktop&amp;v=-Rm4y79TIMg</a:t>
            </a:r>
            <a:endParaRPr kumimoji="1" lang="en-US" altLang="zh-TW" sz="3200" b="1" dirty="0">
              <a:solidFill>
                <a:srgbClr val="C00000"/>
              </a:solidFill>
              <a:latin typeface="微軟正黑體" panose="020B0604030504040204" pitchFamily="34" charset="-120"/>
              <a:ea typeface="微軟正黑體" panose="020B0604030504040204" pitchFamily="34" charset="-120"/>
            </a:endParaRPr>
          </a:p>
          <a:p>
            <a:r>
              <a:rPr kumimoji="1" lang="en-US" altLang="zh-TW" sz="3600" b="1" dirty="0">
                <a:latin typeface="微軟正黑體" panose="020B0604030504040204" pitchFamily="34" charset="-120"/>
                <a:ea typeface="微軟正黑體" panose="020B0604030504040204" pitchFamily="34" charset="-120"/>
              </a:rPr>
              <a:t>(2).</a:t>
            </a:r>
            <a:r>
              <a:rPr kumimoji="1" lang="zh-TW" altLang="en-US" sz="3600" b="1" dirty="0">
                <a:latin typeface="微軟正黑體" panose="020B0604030504040204" pitchFamily="34" charset="-120"/>
                <a:ea typeface="微軟正黑體" panose="020B0604030504040204" pitchFamily="34" charset="-120"/>
              </a:rPr>
              <a:t>台新銀行推出</a:t>
            </a:r>
            <a:r>
              <a:rPr kumimoji="1" lang="zh-CN" altLang="en-US" sz="3600" b="1" dirty="0">
                <a:latin typeface="微軟正黑體" panose="020B0604030504040204" pitchFamily="34" charset="-120"/>
                <a:ea typeface="微軟正黑體" panose="020B0604030504040204" pitchFamily="34" charset="-120"/>
              </a:rPr>
              <a:t>：</a:t>
            </a:r>
            <a:r>
              <a:rPr kumimoji="1" lang="zh-TW" altLang="en-US" sz="3600" b="1" dirty="0">
                <a:latin typeface="微軟正黑體" panose="020B0604030504040204" pitchFamily="34" charset="-120"/>
                <a:ea typeface="微軟正黑體" panose="020B0604030504040204" pitchFamily="34" charset="-120"/>
              </a:rPr>
              <a:t>「</a:t>
            </a:r>
            <a:r>
              <a:rPr kumimoji="1" lang="zh-TW" altLang="en-US" sz="3600" b="1" dirty="0">
                <a:highlight>
                  <a:srgbClr val="FFFF00"/>
                </a:highlight>
                <a:latin typeface="微軟正黑體" panose="020B0604030504040204" pitchFamily="34" charset="-120"/>
                <a:ea typeface="微軟正黑體" panose="020B0604030504040204" pitchFamily="34" charset="-120"/>
              </a:rPr>
              <a:t>台新</a:t>
            </a:r>
            <a:r>
              <a:rPr kumimoji="1" lang="en-US" altLang="zh-TW" sz="3600" b="1" dirty="0">
                <a:highlight>
                  <a:srgbClr val="FFFF00"/>
                </a:highlight>
                <a:latin typeface="微軟正黑體" panose="020B0604030504040204" pitchFamily="34" charset="-120"/>
                <a:ea typeface="微軟正黑體" panose="020B0604030504040204" pitchFamily="34" charset="-120"/>
              </a:rPr>
              <a:t>Rose</a:t>
            </a:r>
            <a:r>
              <a:rPr kumimoji="1" lang="zh-TW" altLang="en-US" sz="3600" b="1" dirty="0">
                <a:latin typeface="微軟正黑體" panose="020B0604030504040204" pitchFamily="34" charset="-120"/>
                <a:ea typeface="微軟正黑體" panose="020B0604030504040204" pitchFamily="34" charset="-120"/>
              </a:rPr>
              <a:t>」、</a:t>
            </a:r>
            <a:endParaRPr kumimoji="1" lang="en-US" altLang="zh-TW" sz="3600" b="1" dirty="0">
              <a:latin typeface="微軟正黑體" panose="020B0604030504040204" pitchFamily="34" charset="-120"/>
              <a:ea typeface="微軟正黑體" panose="020B0604030504040204" pitchFamily="34" charset="-120"/>
            </a:endParaRPr>
          </a:p>
          <a:p>
            <a:r>
              <a:rPr kumimoji="1" lang="en-US" altLang="zh-TW" sz="3600" b="1" dirty="0">
                <a:latin typeface="微軟正黑體" panose="020B0604030504040204" pitchFamily="34" charset="-120"/>
                <a:ea typeface="微軟正黑體" panose="020B0604030504040204" pitchFamily="34" charset="-120"/>
              </a:rPr>
              <a:t>(3).</a:t>
            </a:r>
            <a:r>
              <a:rPr kumimoji="1" lang="zh-TW" altLang="en-US" sz="3600" b="1" dirty="0">
                <a:latin typeface="微軟正黑體" panose="020B0604030504040204" pitchFamily="34" charset="-120"/>
                <a:ea typeface="微軟正黑體" panose="020B0604030504040204" pitchFamily="34" charset="-120"/>
              </a:rPr>
              <a:t>中國信託銀行推出</a:t>
            </a:r>
            <a:r>
              <a:rPr kumimoji="1" lang="zh-CN" altLang="en-US" sz="3600" b="1" dirty="0">
                <a:latin typeface="微軟正黑體" panose="020B0604030504040204" pitchFamily="34" charset="-120"/>
                <a:ea typeface="微軟正黑體" panose="020B0604030504040204" pitchFamily="34" charset="-120"/>
              </a:rPr>
              <a:t>：</a:t>
            </a:r>
            <a:r>
              <a:rPr kumimoji="1" lang="zh-TW" altLang="en-US" sz="3600" b="1" dirty="0">
                <a:latin typeface="微軟正黑體" panose="020B0604030504040204" pitchFamily="34" charset="-120"/>
                <a:ea typeface="微軟正黑體" panose="020B0604030504040204" pitchFamily="34" charset="-120"/>
              </a:rPr>
              <a:t>「</a:t>
            </a:r>
            <a:r>
              <a:rPr kumimoji="1" lang="zh-TW" altLang="en-US" sz="3600" b="1" dirty="0">
                <a:highlight>
                  <a:srgbClr val="FFFF00"/>
                </a:highlight>
                <a:latin typeface="微軟正黑體" panose="020B0604030504040204" pitchFamily="34" charset="-120"/>
                <a:ea typeface="微軟正黑體" panose="020B0604030504040204" pitchFamily="34" charset="-120"/>
              </a:rPr>
              <a:t>中信小</a:t>
            </a:r>
            <a:r>
              <a:rPr kumimoji="1" lang="en-US" altLang="zh-TW" sz="3600" b="1" dirty="0">
                <a:highlight>
                  <a:srgbClr val="FFFF00"/>
                </a:highlight>
                <a:latin typeface="微軟正黑體" panose="020B0604030504040204" pitchFamily="34" charset="-120"/>
                <a:ea typeface="微軟正黑體" panose="020B0604030504040204" pitchFamily="34" charset="-120"/>
              </a:rPr>
              <a:t>C</a:t>
            </a:r>
            <a:r>
              <a:rPr kumimoji="1" lang="zh-TW" altLang="en-US" sz="3600" b="1" dirty="0">
                <a:latin typeface="微軟正黑體" panose="020B0604030504040204" pitchFamily="34" charset="-120"/>
                <a:ea typeface="微軟正黑體" panose="020B0604030504040204" pitchFamily="34" charset="-120"/>
              </a:rPr>
              <a:t>」</a:t>
            </a:r>
            <a:endParaRPr kumimoji="1" lang="en-US" altLang="zh-TW" sz="3600" b="1" dirty="0">
              <a:latin typeface="微軟正黑體" panose="020B0604030504040204" pitchFamily="34" charset="-120"/>
              <a:ea typeface="微軟正黑體" panose="020B0604030504040204" pitchFamily="34" charset="-120"/>
            </a:endParaRPr>
          </a:p>
          <a:p>
            <a:r>
              <a:rPr kumimoji="1" lang="en-US" altLang="zh-TW" sz="3600" b="1" dirty="0">
                <a:latin typeface="微軟正黑體" panose="020B0604030504040204" pitchFamily="34" charset="-120"/>
                <a:ea typeface="微軟正黑體" panose="020B0604030504040204" pitchFamily="34" charset="-120"/>
              </a:rPr>
              <a:t>(4).</a:t>
            </a:r>
            <a:r>
              <a:rPr kumimoji="1" lang="zh-TW" altLang="en-US" sz="3600" b="1" dirty="0">
                <a:latin typeface="微軟正黑體" panose="020B0604030504040204" pitchFamily="34" charset="-120"/>
                <a:ea typeface="微軟正黑體" panose="020B0604030504040204" pitchFamily="34" charset="-120"/>
              </a:rPr>
              <a:t>國泰世華銀行推出</a:t>
            </a:r>
            <a:r>
              <a:rPr kumimoji="1" lang="zh-CN" altLang="en-US" sz="3600" b="1" dirty="0">
                <a:latin typeface="微軟正黑體" panose="020B0604030504040204" pitchFamily="34" charset="-120"/>
                <a:ea typeface="微軟正黑體" panose="020B0604030504040204" pitchFamily="34" charset="-120"/>
              </a:rPr>
              <a:t>：</a:t>
            </a:r>
            <a:r>
              <a:rPr kumimoji="1" lang="zh-TW" altLang="en-US" sz="3600" b="1" dirty="0">
                <a:latin typeface="微軟正黑體" panose="020B0604030504040204" pitchFamily="34" charset="-120"/>
                <a:ea typeface="微軟正黑體" panose="020B0604030504040204" pitchFamily="34" charset="-120"/>
              </a:rPr>
              <a:t>「</a:t>
            </a:r>
            <a:r>
              <a:rPr kumimoji="1" lang="zh-TW" altLang="en-US" sz="3600" b="1" dirty="0">
                <a:highlight>
                  <a:srgbClr val="FFFF00"/>
                </a:highlight>
                <a:latin typeface="微軟正黑體" panose="020B0604030504040204" pitchFamily="34" charset="-120"/>
                <a:ea typeface="微軟正黑體" panose="020B0604030504040204" pitchFamily="34" charset="-120"/>
              </a:rPr>
              <a:t>國泰阿發</a:t>
            </a:r>
            <a:r>
              <a:rPr kumimoji="1" lang="zh-TW" altLang="en-US" sz="3600" b="1" dirty="0">
                <a:latin typeface="微軟正黑體" panose="020B0604030504040204" pitchFamily="34" charset="-120"/>
                <a:ea typeface="微軟正黑體" panose="020B0604030504040204" pitchFamily="34" charset="-120"/>
              </a:rPr>
              <a:t>」</a:t>
            </a:r>
            <a:endParaRPr kumimoji="1" lang="en-US" altLang="zh-TW" sz="36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6530631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6592" y="404664"/>
            <a:ext cx="10189720" cy="5519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3185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60190341-CDCA-4B77-9284-7CB13DEF72CF}"/>
              </a:ext>
            </a:extLst>
          </p:cNvPr>
          <p:cNvSpPr>
            <a:spLocks noGrp="1"/>
          </p:cNvSpPr>
          <p:nvPr>
            <p:ph type="title"/>
          </p:nvPr>
        </p:nvSpPr>
        <p:spPr/>
        <p:txBody>
          <a:bodyPr>
            <a:normAutofit/>
          </a:bodyPr>
          <a:lstStyle/>
          <a:p>
            <a:pPr algn="ctr"/>
            <a:r>
              <a:rPr kumimoji="1" lang="en-US" altLang="zh-TW" b="1" dirty="0">
                <a:latin typeface="微軟正黑體" panose="020B0604030504040204" pitchFamily="34" charset="-120"/>
                <a:ea typeface="微軟正黑體" panose="020B0604030504040204" pitchFamily="34" charset="-120"/>
              </a:rPr>
              <a:t>AI </a:t>
            </a:r>
            <a:r>
              <a:rPr kumimoji="1" lang="zh-TW" altLang="en-US" b="1" dirty="0">
                <a:latin typeface="微軟正黑體" panose="020B0604030504040204" pitchFamily="34" charset="-120"/>
                <a:ea typeface="微軟正黑體" panose="020B0604030504040204" pitchFamily="34" charset="-120"/>
              </a:rPr>
              <a:t>智慧音箱</a:t>
            </a:r>
            <a:endParaRPr lang="zh-TW" altLang="en-US" dirty="0"/>
          </a:p>
        </p:txBody>
      </p:sp>
      <p:sp>
        <p:nvSpPr>
          <p:cNvPr id="2" name="內容版面配置區 1"/>
          <p:cNvSpPr>
            <a:spLocks noGrp="1"/>
          </p:cNvSpPr>
          <p:nvPr>
            <p:ph idx="1"/>
          </p:nvPr>
        </p:nvSpPr>
        <p:spPr>
          <a:xfrm>
            <a:off x="2699792" y="1638398"/>
            <a:ext cx="6444208" cy="5040312"/>
          </a:xfrm>
        </p:spPr>
        <p:txBody>
          <a:bodyPr>
            <a:normAutofit/>
          </a:bodyPr>
          <a:lstStyle/>
          <a:p>
            <a:pPr marL="0" indent="0">
              <a:buNone/>
            </a:pPr>
            <a:r>
              <a:rPr kumimoji="1" lang="en-US" altLang="zh-TW" b="1" dirty="0">
                <a:latin typeface="微軟正黑體" panose="020B0604030504040204" pitchFamily="34" charset="-120"/>
                <a:ea typeface="微軟正黑體" panose="020B0604030504040204" pitchFamily="34" charset="-120"/>
              </a:rPr>
              <a:t>AI </a:t>
            </a:r>
            <a:r>
              <a:rPr kumimoji="1" lang="zh-TW" altLang="en-US" b="1" dirty="0">
                <a:latin typeface="微軟正黑體" panose="020B0604030504040204" pitchFamily="34" charset="-120"/>
                <a:ea typeface="微軟正黑體" panose="020B0604030504040204" pitchFamily="34" charset="-120"/>
              </a:rPr>
              <a:t>智慧音箱</a:t>
            </a:r>
            <a:endParaRPr kumimoji="1" lang="en-US" altLang="zh-TW" b="1" dirty="0">
              <a:latin typeface="微軟正黑體" panose="020B0604030504040204" pitchFamily="34" charset="-120"/>
              <a:ea typeface="微軟正黑體" panose="020B0604030504040204" pitchFamily="34" charset="-120"/>
            </a:endParaRPr>
          </a:p>
          <a:p>
            <a:pPr lvl="1"/>
            <a:r>
              <a:rPr kumimoji="1" lang="en-US" altLang="zh-TW" b="1" dirty="0">
                <a:latin typeface="微軟正黑體" panose="020B0604030504040204" pitchFamily="34" charset="-120"/>
                <a:ea typeface="微軟正黑體" panose="020B0604030504040204" pitchFamily="34" charset="-120"/>
              </a:rPr>
              <a:t>Amazon Echo</a:t>
            </a:r>
            <a:r>
              <a:rPr kumimoji="1" lang="zh-TW" altLang="en-US" b="1" dirty="0">
                <a:latin typeface="微軟正黑體" panose="020B0604030504040204" pitchFamily="34" charset="-120"/>
                <a:ea typeface="微軟正黑體" panose="020B0604030504040204" pitchFamily="34" charset="-120"/>
              </a:rPr>
              <a:t>、</a:t>
            </a:r>
            <a:r>
              <a:rPr kumimoji="1" lang="en-US" altLang="zh-TW" b="1" dirty="0">
                <a:latin typeface="微軟正黑體" panose="020B0604030504040204" pitchFamily="34" charset="-120"/>
                <a:ea typeface="微軟正黑體" panose="020B0604030504040204" pitchFamily="34" charset="-120"/>
              </a:rPr>
              <a:t>Google Home</a:t>
            </a:r>
            <a:r>
              <a:rPr kumimoji="1" lang="zh-TW" altLang="en-US" b="1" dirty="0">
                <a:latin typeface="微軟正黑體" panose="020B0604030504040204" pitchFamily="34" charset="-120"/>
                <a:ea typeface="微軟正黑體" panose="020B0604030504040204" pitchFamily="34" charset="-120"/>
              </a:rPr>
              <a:t>、小米</a:t>
            </a:r>
            <a:r>
              <a:rPr kumimoji="1" lang="en-US" altLang="zh-TW" b="1" dirty="0">
                <a:latin typeface="微軟正黑體" panose="020B0604030504040204" pitchFamily="34" charset="-120"/>
                <a:ea typeface="微軟正黑體" panose="020B0604030504040204" pitchFamily="34" charset="-120"/>
              </a:rPr>
              <a:t>AI </a:t>
            </a:r>
            <a:r>
              <a:rPr kumimoji="1" lang="zh-TW" altLang="en-US" b="1" dirty="0">
                <a:latin typeface="微軟正黑體" panose="020B0604030504040204" pitchFamily="34" charset="-120"/>
                <a:ea typeface="微軟正黑體" panose="020B0604030504040204" pitchFamily="34" charset="-120"/>
              </a:rPr>
              <a:t>智慧音箱、</a:t>
            </a:r>
            <a:r>
              <a:rPr kumimoji="1" lang="en-US" altLang="zh-TW" b="1" dirty="0">
                <a:latin typeface="微軟正黑體" panose="020B0604030504040204" pitchFamily="34" charset="-120"/>
                <a:ea typeface="微軟正黑體" panose="020B0604030504040204" pitchFamily="34" charset="-120"/>
              </a:rPr>
              <a:t>Apple </a:t>
            </a:r>
            <a:r>
              <a:rPr kumimoji="1" lang="en-US" altLang="zh-TW" b="1" dirty="0" err="1">
                <a:latin typeface="微軟正黑體" panose="020B0604030504040204" pitchFamily="34" charset="-120"/>
                <a:ea typeface="微軟正黑體" panose="020B0604030504040204" pitchFamily="34" charset="-120"/>
              </a:rPr>
              <a:t>HomePod</a:t>
            </a:r>
            <a:r>
              <a:rPr kumimoji="1" lang="zh-TW" altLang="en-US" b="1" dirty="0">
                <a:latin typeface="微軟正黑體" panose="020B0604030504040204" pitchFamily="34" charset="-120"/>
                <a:ea typeface="微軟正黑體" panose="020B0604030504040204" pitchFamily="34" charset="-120"/>
              </a:rPr>
              <a:t>，</a:t>
            </a:r>
            <a:endParaRPr kumimoji="1" lang="en-US" altLang="zh-TW" b="1" dirty="0">
              <a:latin typeface="微軟正黑體" panose="020B0604030504040204" pitchFamily="34" charset="-120"/>
              <a:ea typeface="微軟正黑體" panose="020B0604030504040204" pitchFamily="34" charset="-120"/>
            </a:endParaRPr>
          </a:p>
          <a:p>
            <a:pPr lvl="1"/>
            <a:r>
              <a:rPr kumimoji="1" lang="zh-TW" altLang="en-US" b="1" dirty="0">
                <a:latin typeface="微軟正黑體" panose="020B0604030504040204" pitchFamily="34" charset="-120"/>
                <a:ea typeface="微軟正黑體" panose="020B0604030504040204" pitchFamily="34" charset="-120"/>
              </a:rPr>
              <a:t>在智慧家庭的應用上扮演了很重要的角色。</a:t>
            </a:r>
            <a:endParaRPr kumimoji="1" lang="en-US" altLang="zh-TW" b="1" dirty="0">
              <a:latin typeface="微軟正黑體" panose="020B0604030504040204" pitchFamily="34" charset="-120"/>
              <a:ea typeface="微軟正黑體" panose="020B0604030504040204" pitchFamily="34" charset="-120"/>
            </a:endParaRPr>
          </a:p>
          <a:p>
            <a:pPr lvl="1"/>
            <a:r>
              <a:rPr kumimoji="1" lang="en-US" altLang="zh-TW" b="1" dirty="0">
                <a:latin typeface="微軟正黑體" panose="020B0604030504040204" pitchFamily="34" charset="-120"/>
                <a:ea typeface="微軟正黑體" panose="020B0604030504040204" pitchFamily="34" charset="-120"/>
                <a:hlinkClick r:id="rId2"/>
              </a:rPr>
              <a:t>https://www.youtube.com/watch?app=desktop&amp;v=zmhcPKKt7gw</a:t>
            </a:r>
            <a:endParaRPr kumimoji="1" lang="en-US" altLang="zh-TW" b="1" dirty="0">
              <a:latin typeface="微軟正黑體" panose="020B0604030504040204" pitchFamily="34" charset="-120"/>
              <a:ea typeface="微軟正黑體" panose="020B0604030504040204" pitchFamily="34" charset="-120"/>
            </a:endParaRPr>
          </a:p>
          <a:p>
            <a:pPr lvl="1"/>
            <a:r>
              <a:rPr kumimoji="1" lang="en-US" altLang="zh-TW" b="1" dirty="0">
                <a:latin typeface="微軟正黑體" panose="020B0604030504040204" pitchFamily="34" charset="-120"/>
                <a:ea typeface="微軟正黑體" panose="020B0604030504040204" pitchFamily="34" charset="-120"/>
                <a:hlinkClick r:id="rId3"/>
              </a:rPr>
              <a:t>https://www.youtube.com/watch?v=OKHZ00xdiGE</a:t>
            </a:r>
            <a:endParaRPr kumimoji="1" lang="en-US" altLang="zh-TW" b="1" dirty="0">
              <a:latin typeface="微軟正黑體" panose="020B0604030504040204" pitchFamily="34" charset="-120"/>
              <a:ea typeface="微軟正黑體" panose="020B0604030504040204" pitchFamily="34" charset="-120"/>
            </a:endParaRPr>
          </a:p>
          <a:p>
            <a:pPr lvl="1"/>
            <a:r>
              <a:rPr kumimoji="1" lang="en-US" altLang="zh-TW" b="1" dirty="0">
                <a:latin typeface="微軟正黑體" panose="020B0604030504040204" pitchFamily="34" charset="-120"/>
                <a:ea typeface="微軟正黑體" panose="020B0604030504040204" pitchFamily="34" charset="-120"/>
                <a:hlinkClick r:id="rId4"/>
              </a:rPr>
              <a:t>https://www.youtube.com/watch?app=desktop&amp;v=r0iLfAV0pIg</a:t>
            </a:r>
            <a:endParaRPr kumimoji="1" lang="en-US" altLang="zh-TW" b="1" dirty="0">
              <a:latin typeface="微軟正黑體" panose="020B0604030504040204" pitchFamily="34" charset="-120"/>
              <a:ea typeface="微軟正黑體" panose="020B0604030504040204" pitchFamily="34" charset="-120"/>
            </a:endParaRPr>
          </a:p>
          <a:p>
            <a:pPr lvl="1"/>
            <a:r>
              <a:rPr kumimoji="1" lang="en-US" altLang="zh-TW" b="1" dirty="0">
                <a:latin typeface="微軟正黑體" panose="020B0604030504040204" pitchFamily="34" charset="-120"/>
                <a:ea typeface="微軟正黑體" panose="020B0604030504040204" pitchFamily="34" charset="-120"/>
                <a:hlinkClick r:id="rId5"/>
              </a:rPr>
              <a:t>https://www.youtube.com/watch?app=desktop&amp;v=it4AYW6F41Q</a:t>
            </a:r>
            <a:endParaRPr kumimoji="1" lang="en-US" altLang="zh-TW" b="1" dirty="0">
              <a:latin typeface="微軟正黑體" panose="020B0604030504040204" pitchFamily="34" charset="-120"/>
              <a:ea typeface="微軟正黑體" panose="020B0604030504040204" pitchFamily="34" charset="-120"/>
            </a:endParaRPr>
          </a:p>
          <a:p>
            <a:pPr lvl="1"/>
            <a:endParaRPr kumimoji="1" lang="en-US" altLang="zh-TW" b="1" dirty="0">
              <a:latin typeface="微軟正黑體" panose="020B0604030504040204" pitchFamily="34" charset="-120"/>
              <a:ea typeface="微軟正黑體" panose="020B0604030504040204" pitchFamily="34" charset="-120"/>
            </a:endParaRPr>
          </a:p>
          <a:p>
            <a:pPr lvl="1"/>
            <a:endParaRPr kumimoji="1" lang="en-US" altLang="zh-TW" b="1" dirty="0">
              <a:latin typeface="微軟正黑體" panose="020B0604030504040204" pitchFamily="34" charset="-120"/>
              <a:ea typeface="微軟正黑體" panose="020B0604030504040204" pitchFamily="34" charset="-120"/>
            </a:endParaRPr>
          </a:p>
          <a:p>
            <a:pPr lvl="1"/>
            <a:endParaRPr kumimoji="1" lang="zh-TW" altLang="en-US" b="1" dirty="0">
              <a:latin typeface="微軟正黑體" panose="020B0604030504040204" pitchFamily="34" charset="-120"/>
              <a:ea typeface="微軟正黑體" panose="020B0604030504040204" pitchFamily="34" charset="-120"/>
            </a:endParaRPr>
          </a:p>
        </p:txBody>
      </p:sp>
      <p:pic>
        <p:nvPicPr>
          <p:cNvPr id="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169" y="3068960"/>
            <a:ext cx="3129582"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9204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60190341-CDCA-4B77-9284-7CB13DEF72CF}"/>
              </a:ext>
            </a:extLst>
          </p:cNvPr>
          <p:cNvSpPr>
            <a:spLocks noGrp="1"/>
          </p:cNvSpPr>
          <p:nvPr>
            <p:ph type="title"/>
          </p:nvPr>
        </p:nvSpPr>
        <p:spPr/>
        <p:txBody>
          <a:bodyPr/>
          <a:lstStyle/>
          <a:p>
            <a:pPr algn="ctr"/>
            <a:r>
              <a:rPr kumimoji="1" lang="zh-TW" altLang="en-US" b="1" dirty="0">
                <a:latin typeface="微軟正黑體" panose="020B0604030504040204" pitchFamily="34" charset="-120"/>
                <a:ea typeface="微軟正黑體" panose="020B0604030504040204" pitchFamily="34" charset="-120"/>
              </a:rPr>
              <a:t>聊天機器人</a:t>
            </a:r>
            <a:r>
              <a:rPr kumimoji="1" lang="zh-CN" altLang="en-US" b="1" dirty="0">
                <a:latin typeface="微軟正黑體" panose="020B0604030504040204" pitchFamily="34" charset="-120"/>
                <a:ea typeface="微軟正黑體" panose="020B0604030504040204" pitchFamily="34" charset="-120"/>
              </a:rPr>
              <a:t>：</a:t>
            </a:r>
            <a:r>
              <a:rPr kumimoji="1" lang="zh-TW" altLang="en-US" b="1" dirty="0">
                <a:latin typeface="微軟正黑體" panose="020B0604030504040204" pitchFamily="34" charset="-120"/>
                <a:ea typeface="微軟正黑體" panose="020B0604030504040204" pitchFamily="34" charset="-120"/>
              </a:rPr>
              <a:t>微軟小冰</a:t>
            </a:r>
            <a:endParaRPr lang="zh-TW" altLang="en-US" dirty="0"/>
          </a:p>
        </p:txBody>
      </p:sp>
      <p:sp>
        <p:nvSpPr>
          <p:cNvPr id="2" name="內容版面配置區 1"/>
          <p:cNvSpPr>
            <a:spLocks noGrp="1"/>
          </p:cNvSpPr>
          <p:nvPr>
            <p:ph idx="1"/>
          </p:nvPr>
        </p:nvSpPr>
        <p:spPr>
          <a:xfrm>
            <a:off x="457200" y="1600200"/>
            <a:ext cx="8229600" cy="5105400"/>
          </a:xfrm>
        </p:spPr>
        <p:txBody>
          <a:bodyPr>
            <a:normAutofit fontScale="92500"/>
          </a:bodyPr>
          <a:lstStyle/>
          <a:p>
            <a:pPr>
              <a:lnSpc>
                <a:spcPct val="150000"/>
              </a:lnSpc>
            </a:pPr>
            <a:r>
              <a:rPr kumimoji="1" lang="zh-TW" altLang="en-US" sz="3600" b="1" dirty="0">
                <a:latin typeface="微軟正黑體" panose="020B0604030504040204" pitchFamily="34" charset="-120"/>
                <a:ea typeface="微軟正黑體" panose="020B0604030504040204" pitchFamily="34" charset="-120"/>
              </a:rPr>
              <a:t>微軟小冰</a:t>
            </a:r>
            <a:r>
              <a:rPr kumimoji="1" lang="zh-CN" altLang="en-US" sz="3600" b="1" dirty="0">
                <a:latin typeface="微軟正黑體" panose="020B0604030504040204" pitchFamily="34" charset="-120"/>
                <a:ea typeface="微軟正黑體" panose="020B0604030504040204" pitchFamily="34" charset="-120"/>
              </a:rPr>
              <a:t>：可以</a:t>
            </a:r>
            <a:r>
              <a:rPr kumimoji="1" lang="en-US" altLang="zh-CN" sz="3600" b="1" dirty="0">
                <a:latin typeface="微軟正黑體" panose="020B0604030504040204" pitchFamily="34" charset="-120"/>
                <a:ea typeface="微軟正黑體" panose="020B0604030504040204" pitchFamily="34" charset="-120"/>
              </a:rPr>
              <a:t>『</a:t>
            </a:r>
            <a:r>
              <a:rPr kumimoji="1" lang="zh-TW" altLang="en-US" sz="3600" b="1" dirty="0">
                <a:latin typeface="微軟正黑體" panose="020B0604030504040204" pitchFamily="34" charset="-120"/>
                <a:ea typeface="微軟正黑體" panose="020B0604030504040204" pitchFamily="34" charset="-120"/>
              </a:rPr>
              <a:t>主持</a:t>
            </a:r>
            <a:r>
              <a:rPr kumimoji="1" lang="zh-CN" altLang="en-US" sz="3600" b="1" dirty="0">
                <a:latin typeface="微軟正黑體" panose="020B0604030504040204" pitchFamily="34" charset="-120"/>
                <a:ea typeface="微軟正黑體" panose="020B0604030504040204" pitchFamily="34" charset="-120"/>
              </a:rPr>
              <a:t>，</a:t>
            </a:r>
            <a:r>
              <a:rPr kumimoji="1" lang="zh-TW" altLang="en-US" sz="3600" b="1" dirty="0">
                <a:latin typeface="微軟正黑體" panose="020B0604030504040204" pitchFamily="34" charset="-120"/>
                <a:ea typeface="微軟正黑體" panose="020B0604030504040204" pitchFamily="34" charset="-120"/>
              </a:rPr>
              <a:t>創作</a:t>
            </a:r>
            <a:r>
              <a:rPr kumimoji="1" lang="zh-CN" altLang="en-US" sz="3600" b="1" dirty="0">
                <a:latin typeface="微軟正黑體" panose="020B0604030504040204" pitchFamily="34" charset="-120"/>
                <a:ea typeface="微軟正黑體" panose="020B0604030504040204" pitchFamily="34" charset="-120"/>
              </a:rPr>
              <a:t>詩詞</a:t>
            </a:r>
            <a:r>
              <a:rPr kumimoji="1" lang="en-US" altLang="zh-CN" sz="3600" b="1" dirty="0">
                <a:latin typeface="微軟正黑體" panose="020B0604030504040204" pitchFamily="34" charset="-120"/>
                <a:ea typeface="微軟正黑體" panose="020B0604030504040204" pitchFamily="34" charset="-120"/>
              </a:rPr>
              <a:t>』</a:t>
            </a:r>
            <a:endParaRPr kumimoji="1" lang="en-US" altLang="zh-TW" sz="3600" b="1" dirty="0">
              <a:latin typeface="微軟正黑體" panose="020B0604030504040204" pitchFamily="34" charset="-120"/>
              <a:ea typeface="微軟正黑體" panose="020B0604030504040204" pitchFamily="34" charset="-120"/>
            </a:endParaRPr>
          </a:p>
          <a:p>
            <a:r>
              <a:rPr kumimoji="1" lang="zh-TW" altLang="en-US" sz="3600" b="1" dirty="0">
                <a:latin typeface="微軟正黑體" panose="020B0604030504040204" pitchFamily="34" charset="-120"/>
                <a:ea typeface="微軟正黑體" panose="020B0604030504040204" pitchFamily="34" charset="-120"/>
              </a:rPr>
              <a:t>微軟在</a:t>
            </a:r>
            <a:r>
              <a:rPr kumimoji="1" lang="en-US" altLang="zh-TW" sz="3600" b="1" dirty="0">
                <a:latin typeface="微軟正黑體" panose="020B0604030504040204" pitchFamily="34" charset="-120"/>
                <a:ea typeface="微軟正黑體" panose="020B0604030504040204" pitchFamily="34" charset="-120"/>
              </a:rPr>
              <a:t>2014 </a:t>
            </a:r>
            <a:r>
              <a:rPr kumimoji="1" lang="zh-TW" altLang="en-US" sz="3600" b="1" dirty="0">
                <a:latin typeface="微軟正黑體" panose="020B0604030504040204" pitchFamily="34" charset="-120"/>
                <a:ea typeface="微軟正黑體" panose="020B0604030504040204" pitchFamily="34" charset="-120"/>
              </a:rPr>
              <a:t>年推出稱為「小冰」的</a:t>
            </a:r>
            <a:r>
              <a:rPr kumimoji="1" lang="en-US" altLang="zh-TW" sz="3600" b="1" dirty="0">
                <a:latin typeface="微軟正黑體" panose="020B0604030504040204" pitchFamily="34" charset="-120"/>
                <a:ea typeface="微軟正黑體" panose="020B0604030504040204" pitchFamily="34" charset="-120"/>
              </a:rPr>
              <a:t>AI </a:t>
            </a:r>
            <a:r>
              <a:rPr kumimoji="1" lang="zh-TW" altLang="en-US" sz="3600" b="1" dirty="0">
                <a:latin typeface="微軟正黑體" panose="020B0604030504040204" pitchFamily="34" charset="-120"/>
                <a:ea typeface="微軟正黑體" panose="020B0604030504040204" pitchFamily="34" charset="-120"/>
              </a:rPr>
              <a:t>聊天機器人，</a:t>
            </a:r>
            <a:endParaRPr kumimoji="1" lang="en-US" altLang="zh-TW" sz="3600" b="1" dirty="0">
              <a:latin typeface="微軟正黑體" panose="020B0604030504040204" pitchFamily="34" charset="-120"/>
              <a:ea typeface="微軟正黑體" panose="020B0604030504040204" pitchFamily="34" charset="-120"/>
            </a:endParaRPr>
          </a:p>
          <a:p>
            <a:pPr lvl="1"/>
            <a:r>
              <a:rPr kumimoji="1" lang="zh-TW" altLang="en-US" sz="3200" b="1" dirty="0">
                <a:latin typeface="微軟正黑體" panose="020B0604030504040204" pitchFamily="34" charset="-120"/>
                <a:ea typeface="微軟正黑體" panose="020B0604030504040204" pitchFamily="34" charset="-120"/>
              </a:rPr>
              <a:t>它和馬來西亞歌手四葉草合唱的</a:t>
            </a:r>
            <a:r>
              <a:rPr kumimoji="1" lang="en-US" altLang="zh-TW" sz="3200" b="1" dirty="0">
                <a:latin typeface="微軟正黑體" panose="020B0604030504040204" pitchFamily="34" charset="-120"/>
                <a:ea typeface="微軟正黑體" panose="020B0604030504040204" pitchFamily="34" charset="-120"/>
              </a:rPr>
              <a:t>《</a:t>
            </a:r>
            <a:r>
              <a:rPr kumimoji="1" lang="zh-TW" altLang="en-US" sz="3200" b="1" dirty="0">
                <a:latin typeface="微軟正黑體" panose="020B0604030504040204" pitchFamily="34" charset="-120"/>
                <a:ea typeface="微軟正黑體" panose="020B0604030504040204" pitchFamily="34" charset="-120"/>
              </a:rPr>
              <a:t>好想你</a:t>
            </a:r>
            <a:r>
              <a:rPr kumimoji="1" lang="en-US" altLang="zh-TW" sz="3200" b="1" dirty="0">
                <a:latin typeface="微軟正黑體" panose="020B0604030504040204" pitchFamily="34" charset="-120"/>
                <a:ea typeface="微軟正黑體" panose="020B0604030504040204" pitchFamily="34" charset="-120"/>
              </a:rPr>
              <a:t>》</a:t>
            </a:r>
            <a:r>
              <a:rPr kumimoji="1" lang="zh-TW" altLang="en-US" sz="3200" b="1" dirty="0">
                <a:latin typeface="微軟正黑體" panose="020B0604030504040204" pitchFamily="34" charset="-120"/>
                <a:ea typeface="微軟正黑體" panose="020B0604030504040204" pitchFamily="34" charset="-120"/>
              </a:rPr>
              <a:t>便是人類和</a:t>
            </a:r>
            <a:r>
              <a:rPr kumimoji="1" lang="en-US" altLang="zh-TW" sz="3200" b="1" dirty="0">
                <a:latin typeface="微軟正黑體" panose="020B0604030504040204" pitchFamily="34" charset="-120"/>
                <a:ea typeface="微軟正黑體" panose="020B0604030504040204" pitchFamily="34" charset="-120"/>
              </a:rPr>
              <a:t>AI</a:t>
            </a:r>
            <a:r>
              <a:rPr kumimoji="1" lang="zh-TW" altLang="en-US" sz="3200" b="1" dirty="0">
                <a:latin typeface="微軟正黑體" panose="020B0604030504040204" pitchFamily="34" charset="-120"/>
                <a:ea typeface="微軟正黑體" panose="020B0604030504040204" pitchFamily="34" charset="-120"/>
              </a:rPr>
              <a:t>，機器人合唱的創舉，</a:t>
            </a:r>
            <a:endParaRPr kumimoji="1" lang="en-US" altLang="zh-TW" sz="3200" b="1" dirty="0">
              <a:latin typeface="微軟正黑體" panose="020B0604030504040204" pitchFamily="34" charset="-120"/>
              <a:ea typeface="微軟正黑體" panose="020B0604030504040204" pitchFamily="34" charset="-120"/>
            </a:endParaRPr>
          </a:p>
          <a:p>
            <a:pPr lvl="1"/>
            <a:r>
              <a:rPr kumimoji="1" lang="zh-TW" altLang="en-US" sz="3200" b="1" dirty="0">
                <a:latin typeface="微軟正黑體" panose="020B0604030504040204" pitchFamily="34" charset="-120"/>
                <a:ea typeface="微軟正黑體" panose="020B0604030504040204" pitchFamily="34" charset="-120"/>
              </a:rPr>
              <a:t>小冰出版自己的創作詩集</a:t>
            </a:r>
            <a:r>
              <a:rPr kumimoji="1" lang="en-US" altLang="zh-TW" sz="3200" b="1" dirty="0">
                <a:latin typeface="微軟正黑體" panose="020B0604030504040204" pitchFamily="34" charset="-120"/>
                <a:ea typeface="微軟正黑體" panose="020B0604030504040204" pitchFamily="34" charset="-120"/>
              </a:rPr>
              <a:t>《</a:t>
            </a:r>
            <a:r>
              <a:rPr kumimoji="1" lang="zh-TW" altLang="en-US" sz="3200" b="1" dirty="0">
                <a:latin typeface="微軟正黑體" panose="020B0604030504040204" pitchFamily="34" charset="-120"/>
                <a:ea typeface="微軟正黑體" panose="020B0604030504040204" pitchFamily="34" charset="-120"/>
              </a:rPr>
              <a:t>陽光失了玻璃窗</a:t>
            </a:r>
            <a:r>
              <a:rPr kumimoji="1" lang="en-US" altLang="zh-TW" sz="3200" b="1" dirty="0">
                <a:latin typeface="微軟正黑體" panose="020B0604030504040204" pitchFamily="34" charset="-120"/>
                <a:ea typeface="微軟正黑體" panose="020B0604030504040204" pitchFamily="34" charset="-120"/>
              </a:rPr>
              <a:t>》</a:t>
            </a:r>
          </a:p>
          <a:p>
            <a:pPr lvl="1"/>
            <a:r>
              <a:rPr kumimoji="1" lang="en-US" altLang="zh-TW" sz="3200" b="1" dirty="0">
                <a:latin typeface="微軟正黑體" panose="020B0604030504040204" pitchFamily="34" charset="-120"/>
                <a:ea typeface="微軟正黑體" panose="020B0604030504040204" pitchFamily="34" charset="-120"/>
                <a:hlinkClick r:id="rId2"/>
              </a:rPr>
              <a:t>https://www.youtube.com/watch?app=desktop&amp;v=Hfd1xUZdIXM&amp;t=19s</a:t>
            </a:r>
            <a:endParaRPr kumimoji="1" lang="en-US" altLang="zh-TW" sz="3200" b="1" dirty="0">
              <a:latin typeface="微軟正黑體" panose="020B0604030504040204" pitchFamily="34" charset="-120"/>
              <a:ea typeface="微軟正黑體" panose="020B0604030504040204" pitchFamily="34" charset="-120"/>
            </a:endParaRPr>
          </a:p>
          <a:p>
            <a:pPr lvl="1"/>
            <a:endParaRPr kumimoji="1" lang="en-US" altLang="zh-TW" sz="32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9299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52400"/>
            <a:ext cx="8229600" cy="715963"/>
          </a:xfrm>
        </p:spPr>
        <p:txBody>
          <a:bodyPr>
            <a:normAutofit/>
          </a:bodyPr>
          <a:lstStyle/>
          <a:p>
            <a:pPr algn="ctr"/>
            <a:r>
              <a:rPr kumimoji="1" lang="zh-TW" altLang="en-US" b="1" dirty="0">
                <a:latin typeface="微軟正黑體" panose="020B0604030504040204" pitchFamily="34" charset="-120"/>
                <a:ea typeface="微軟正黑體" panose="020B0604030504040204" pitchFamily="34" charset="-120"/>
              </a:rPr>
              <a:t>微軟小冰</a:t>
            </a:r>
            <a:r>
              <a:rPr kumimoji="1" lang="zh-CN" altLang="en-US" b="1" dirty="0">
                <a:latin typeface="微軟正黑體" panose="020B0604030504040204" pitchFamily="34" charset="-120"/>
                <a:ea typeface="微軟正黑體" panose="020B0604030504040204" pitchFamily="34" charset="-120"/>
              </a:rPr>
              <a:t>的</a:t>
            </a:r>
            <a:r>
              <a:rPr kumimoji="1" lang="zh-TW" altLang="en-US" b="1" dirty="0">
                <a:latin typeface="微軟正黑體" panose="020B0604030504040204" pitchFamily="34" charset="-120"/>
                <a:ea typeface="微軟正黑體" panose="020B0604030504040204" pitchFamily="34" charset="-120"/>
              </a:rPr>
              <a:t>創作</a:t>
            </a:r>
            <a:r>
              <a:rPr kumimoji="1" lang="zh-CN" altLang="en-US" b="1" dirty="0">
                <a:latin typeface="微軟正黑體" panose="020B0604030504040204" pitchFamily="34" charset="-120"/>
                <a:ea typeface="微軟正黑體" panose="020B0604030504040204" pitchFamily="34" charset="-120"/>
              </a:rPr>
              <a:t>詩詞</a:t>
            </a:r>
            <a:endParaRPr lang="zh-TW" altLang="en-US" dirty="0"/>
          </a:p>
        </p:txBody>
      </p:sp>
      <p:sp>
        <p:nvSpPr>
          <p:cNvPr id="3" name="內容版面配置區 2"/>
          <p:cNvSpPr>
            <a:spLocks noGrp="1"/>
          </p:cNvSpPr>
          <p:nvPr>
            <p:ph idx="1"/>
          </p:nvPr>
        </p:nvSpPr>
        <p:spPr/>
        <p:txBody>
          <a:bodyPr/>
          <a:lstStyle/>
          <a:p>
            <a:endParaRPr lang="zh-TW" altLang="en-US" dirty="0"/>
          </a:p>
        </p:txBody>
      </p:sp>
      <p:pic>
        <p:nvPicPr>
          <p:cNvPr id="4" name="圖片 3">
            <a:extLst>
              <a:ext uri="{FF2B5EF4-FFF2-40B4-BE49-F238E27FC236}">
                <a16:creationId xmlns:a16="http://schemas.microsoft.com/office/drawing/2014/main" id="{BC142BAB-CE60-4A9C-909A-05C3561EC5E2}"/>
              </a:ext>
            </a:extLst>
          </p:cNvPr>
          <p:cNvPicPr>
            <a:picLocks noChangeAspect="1"/>
          </p:cNvPicPr>
          <p:nvPr/>
        </p:nvPicPr>
        <p:blipFill>
          <a:blip r:embed="rId2"/>
          <a:stretch>
            <a:fillRect/>
          </a:stretch>
        </p:blipFill>
        <p:spPr>
          <a:xfrm>
            <a:off x="-267578" y="962996"/>
            <a:ext cx="9411578" cy="58950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EdBackToSchl(2)">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21873A"/>
      </a:hlink>
      <a:folHlink>
        <a:srgbClr val="717E00"/>
      </a:folHlink>
    </a:clrScheme>
    <a:fontScheme name="School Presentation">
      <a:majorFont>
        <a:latin typeface="Bookman Old Style"/>
        <a:ea typeface=""/>
        <a:cs typeface=""/>
      </a:majorFont>
      <a:minorFont>
        <a:latin typeface="Segoe Condens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A7A3A1A-66C2-44A9-B26B-C232E3FA40F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EdBackToSchl(2)</Template>
  <TotalTime>0</TotalTime>
  <Words>1438</Words>
  <Application>Microsoft Office PowerPoint</Application>
  <PresentationFormat>如螢幕大小 (4:3)</PresentationFormat>
  <Paragraphs>126</Paragraphs>
  <Slides>40</Slides>
  <Notes>0</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40</vt:i4>
      </vt:variant>
    </vt:vector>
  </HeadingPairs>
  <TitlesOfParts>
    <vt:vector size="48" baseType="lpstr">
      <vt:lpstr>Segoe Condensed</vt:lpstr>
      <vt:lpstr>文鼎中黑</vt:lpstr>
      <vt:lpstr>微軟正黑體</vt:lpstr>
      <vt:lpstr>Arial</vt:lpstr>
      <vt:lpstr>Bookman Old Style</vt:lpstr>
      <vt:lpstr>Calibri</vt:lpstr>
      <vt:lpstr>Times New Roman</vt:lpstr>
      <vt:lpstr>EdBackToSchl(2)</vt:lpstr>
      <vt:lpstr>PowerPoint 簡報</vt:lpstr>
      <vt:lpstr>人工智慧開始出名的幾次歷史新聞事件</vt:lpstr>
      <vt:lpstr>https://www.youtube.com/watch?v=kbyg8qqqosM</vt:lpstr>
      <vt:lpstr>手機人臉辨識</vt:lpstr>
      <vt:lpstr>國內第一個建置在LINE 和Facebook的 智能客服機器人：玉山小i </vt:lpstr>
      <vt:lpstr>PowerPoint 簡報</vt:lpstr>
      <vt:lpstr>AI 智慧音箱</vt:lpstr>
      <vt:lpstr>聊天機器人：微軟小冰</vt:lpstr>
      <vt:lpstr>微軟小冰的創作詩詞</vt:lpstr>
      <vt:lpstr>無人商店</vt:lpstr>
      <vt:lpstr>無人車上路</vt:lpstr>
      <vt:lpstr> </vt:lpstr>
      <vt:lpstr>天網系統智能監控</vt:lpstr>
      <vt:lpstr>AI 廚師烹飪（AI機器人）</vt:lpstr>
      <vt:lpstr>麥當勞得來速點餐</vt:lpstr>
      <vt:lpstr>PowerPoint 簡報</vt:lpstr>
      <vt:lpstr>PowerPoint 簡報</vt:lpstr>
      <vt:lpstr>人工智慧的歷史與發展</vt:lpstr>
      <vt:lpstr>人工智慧的誕生期</vt:lpstr>
      <vt:lpstr>歷史上第一位通過圖靈測試的案例</vt:lpstr>
      <vt:lpstr>神經網絡模型的誕生期</vt:lpstr>
      <vt:lpstr>人工智慧的誕生期</vt:lpstr>
      <vt:lpstr>人工智慧之父(1956年的達特茅斯會議)</vt:lpstr>
      <vt:lpstr>達特茅斯紀念牌匾</vt:lpstr>
      <vt:lpstr>PowerPoint 簡報</vt:lpstr>
      <vt:lpstr>LISP的程式語言：聊天機器人的始祖</vt:lpstr>
      <vt:lpstr>世界上第一個通用移動機器人SHAKEY</vt:lpstr>
      <vt:lpstr>，世界上第一個成功的專家系統</vt:lpstr>
      <vt:lpstr>PowerPoint 簡報</vt:lpstr>
      <vt:lpstr>專家系統</vt:lpstr>
      <vt:lpstr>運算法的大量發明使用</vt:lpstr>
      <vt:lpstr>深度學習</vt:lpstr>
      <vt:lpstr>PowerPoint 簡報</vt:lpstr>
      <vt:lpstr>IBM的深藍，打敗世界西洋棋棋王</vt:lpstr>
      <vt:lpstr>IBM超級電腦華生</vt:lpstr>
      <vt:lpstr>語音助理</vt:lpstr>
      <vt:lpstr>AlphaGo  AlphaGo Master</vt:lpstr>
      <vt:lpstr>AlphaGo  AlphaGo Master  AlphaGo Zero </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2012-02-02T03:26:32Z</dcterms:created>
  <dcterms:modified xsi:type="dcterms:W3CDTF">2023-08-04T07:53:30Z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TC101659619990</vt:lpwstr>
  </property>
</Properties>
</file>