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42"/>
  </p:notesMasterIdLst>
  <p:handoutMasterIdLst>
    <p:handoutMasterId r:id="rId43"/>
  </p:handoutMasterIdLst>
  <p:sldIdLst>
    <p:sldId id="565" r:id="rId3"/>
    <p:sldId id="953" r:id="rId4"/>
    <p:sldId id="975" r:id="rId5"/>
    <p:sldId id="977" r:id="rId6"/>
    <p:sldId id="978" r:id="rId7"/>
    <p:sldId id="976" r:id="rId8"/>
    <p:sldId id="967" r:id="rId9"/>
    <p:sldId id="979" r:id="rId10"/>
    <p:sldId id="980" r:id="rId11"/>
    <p:sldId id="987" r:id="rId12"/>
    <p:sldId id="988" r:id="rId13"/>
    <p:sldId id="981" r:id="rId14"/>
    <p:sldId id="1001" r:id="rId15"/>
    <p:sldId id="1002" r:id="rId16"/>
    <p:sldId id="968" r:id="rId17"/>
    <p:sldId id="983" r:id="rId18"/>
    <p:sldId id="984" r:id="rId19"/>
    <p:sldId id="985" r:id="rId20"/>
    <p:sldId id="989" r:id="rId21"/>
    <p:sldId id="641" r:id="rId22"/>
    <p:sldId id="899" r:id="rId23"/>
    <p:sldId id="991" r:id="rId24"/>
    <p:sldId id="992" r:id="rId25"/>
    <p:sldId id="993" r:id="rId26"/>
    <p:sldId id="994" r:id="rId27"/>
    <p:sldId id="995" r:id="rId28"/>
    <p:sldId id="996" r:id="rId29"/>
    <p:sldId id="997" r:id="rId30"/>
    <p:sldId id="998" r:id="rId31"/>
    <p:sldId id="999" r:id="rId32"/>
    <p:sldId id="964" r:id="rId33"/>
    <p:sldId id="1000" r:id="rId34"/>
    <p:sldId id="1003" r:id="rId35"/>
    <p:sldId id="1004" r:id="rId36"/>
    <p:sldId id="1005" r:id="rId37"/>
    <p:sldId id="1006" r:id="rId38"/>
    <p:sldId id="1007" r:id="rId39"/>
    <p:sldId id="1008" r:id="rId40"/>
    <p:sldId id="1009" r:id="rId41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47" d="100"/>
          <a:sy n="47" d="100"/>
        </p:scale>
        <p:origin x="125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3/2/2024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2024/3/2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/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TW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2024/3/2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>
            <a:lvl1pPr algn="ctr"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2024/3/2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2024/3/2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2024/3/2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2024/3/2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2024/3/2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2024/3/2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2024/3/2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1852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7" y="1268760"/>
            <a:ext cx="8136535" cy="3384376"/>
          </a:xfrm>
        </p:spPr>
        <p:txBody>
          <a:bodyPr>
            <a:normAutofit lnSpcReduction="10000"/>
          </a:bodyPr>
          <a:lstStyle/>
          <a:p>
            <a:r>
              <a:rPr lang="en-US" altLang="zh-CN" sz="6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翻譯應用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沉浸式翻譯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93995" y="5013176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66BE996-FCF2-4591-9557-C20197497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9D7BD13-6E54-4E21-B687-112B522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66" y="-9977"/>
            <a:ext cx="8964488" cy="1044835"/>
          </a:xfrm>
        </p:spPr>
        <p:txBody>
          <a:bodyPr/>
          <a:lstStyle/>
          <a:p>
            <a:r>
              <a:rPr lang="zh-CN" altLang="en-US" dirty="0"/>
              <a:t>日文網頁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89F2FF4-2F14-4EB4-A0EC-3FABC727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6984776" cy="57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66BE996-FCF2-4591-9557-C20197497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9D7BD13-6E54-4E21-B687-112B522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66" y="-9977"/>
            <a:ext cx="8964488" cy="1044835"/>
          </a:xfrm>
        </p:spPr>
        <p:txBody>
          <a:bodyPr/>
          <a:lstStyle/>
          <a:p>
            <a:r>
              <a:rPr lang="zh-CN" altLang="en-US" dirty="0"/>
              <a:t>日文網頁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EEC548-68F3-4B41-87F6-8810C03DA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272808" cy="59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6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816424"/>
          </a:xfrm>
        </p:spPr>
        <p:txBody>
          <a:bodyPr>
            <a:normAutofit lnSpcReduction="10000"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</a:t>
            </a:r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影片英文字幕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做比對翻譯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306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A4C12EE-8B32-4218-86EA-4E1B7ACA5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/>
              </a:rPr>
              <a:t>找任何一個新聞影片，打開英文字幕：</a:t>
            </a:r>
            <a:endParaRPr lang="en-US" altLang="zh-CN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EC6855E-B9BD-4CA1-9377-CE1B7C68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youtube</a:t>
            </a:r>
            <a:r>
              <a:rPr lang="zh-CN" altLang="en-US" dirty="0"/>
              <a:t>的原本影片字幕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C33CF02-937D-4261-88C5-005C8205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69" y="2213982"/>
            <a:ext cx="7765061" cy="44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A4C12EE-8B32-4218-86EA-4E1B7ACA5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/>
              </a:rPr>
              <a:t>找任何一個新聞影片，打開英文字幕：</a:t>
            </a:r>
            <a:endParaRPr lang="en-US" altLang="zh-CN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EC6855E-B9BD-4CA1-9377-CE1B7C68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把</a:t>
            </a:r>
            <a:r>
              <a:rPr lang="en-US" altLang="zh-CN" dirty="0" err="1"/>
              <a:t>youtube</a:t>
            </a:r>
            <a:r>
              <a:rPr lang="zh-CN" altLang="en-US" dirty="0"/>
              <a:t>的影片字幕做比對翻譯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869932F-430F-4CE5-AD14-42AF0B84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4" y="1593032"/>
            <a:ext cx="901119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736304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沉浸式翻譯外掛套件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的優點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1742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A10668B-39B8-4971-AC95-F9F283A40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主要特性：</a:t>
            </a:r>
          </a:p>
          <a:p>
            <a:r>
              <a:rPr lang="en-US" altLang="zh-CN" dirty="0">
                <a:solidFill>
                  <a:srgbClr val="7030A0"/>
                </a:solidFill>
              </a:rPr>
              <a:t>1.</a:t>
            </a:r>
            <a:r>
              <a:rPr lang="zh-CN" altLang="en-US" dirty="0">
                <a:solidFill>
                  <a:srgbClr val="7030A0"/>
                </a:solidFill>
              </a:rPr>
              <a:t>沉浸式閱讀外文網站</a:t>
            </a:r>
            <a:endParaRPr lang="en-US" altLang="zh-CN" dirty="0">
              <a:solidFill>
                <a:srgbClr val="7030A0"/>
              </a:solidFill>
            </a:endParaRPr>
          </a:p>
          <a:p>
            <a:pPr lvl="1"/>
            <a:r>
              <a:rPr lang="zh-CN" altLang="en-US" dirty="0"/>
              <a:t>進行雙語對照翻譯，因此得名“沉浸式翻譯”。</a:t>
            </a:r>
          </a:p>
          <a:p>
            <a:r>
              <a:rPr lang="en-US" altLang="zh-CN" dirty="0">
                <a:solidFill>
                  <a:srgbClr val="7030A0"/>
                </a:solidFill>
              </a:rPr>
              <a:t>2.</a:t>
            </a:r>
            <a:r>
              <a:rPr lang="zh-CN" altLang="en-US" dirty="0">
                <a:solidFill>
                  <a:srgbClr val="7030A0"/>
                </a:solidFill>
              </a:rPr>
              <a:t>強大的輸入框翻譯</a:t>
            </a:r>
            <a:endParaRPr lang="en-US" altLang="zh-CN" dirty="0">
              <a:solidFill>
                <a:srgbClr val="7030A0"/>
              </a:solidFill>
            </a:endParaRPr>
          </a:p>
          <a:p>
            <a:pPr lvl="1"/>
            <a:r>
              <a:rPr lang="zh-CN" altLang="en-US" dirty="0"/>
              <a:t>可以設定</a:t>
            </a:r>
            <a:r>
              <a:rPr lang="en-US" altLang="zh-CN" dirty="0"/>
              <a:t>『</a:t>
            </a:r>
            <a:r>
              <a:rPr lang="en-US" altLang="zh-CN" dirty="0">
                <a:highlight>
                  <a:srgbClr val="FFFF00"/>
                </a:highlight>
              </a:rPr>
              <a:t>Google</a:t>
            </a:r>
            <a:r>
              <a:rPr lang="zh-CN" altLang="en-US" dirty="0">
                <a:highlight>
                  <a:srgbClr val="FFFF00"/>
                </a:highlight>
              </a:rPr>
              <a:t>搜索，或</a:t>
            </a:r>
            <a:r>
              <a:rPr lang="en-US" altLang="zh-CN" dirty="0" err="1">
                <a:highlight>
                  <a:srgbClr val="FFFF00"/>
                </a:highlight>
              </a:rPr>
              <a:t>ChatGPT</a:t>
            </a:r>
            <a:r>
              <a:rPr lang="en-US" altLang="zh-CN" dirty="0"/>
              <a:t>』 </a:t>
            </a:r>
            <a:r>
              <a:rPr lang="zh-CN" altLang="en-US" dirty="0"/>
              <a:t>等工具的雙語即時對話體驗。</a:t>
            </a:r>
          </a:p>
          <a:p>
            <a:r>
              <a:rPr lang="en-US" altLang="zh-CN" dirty="0">
                <a:solidFill>
                  <a:srgbClr val="7030A0"/>
                </a:solidFill>
              </a:rPr>
              <a:t>3. </a:t>
            </a:r>
            <a:r>
              <a:rPr lang="zh-CN" altLang="en-US" dirty="0">
                <a:solidFill>
                  <a:srgbClr val="7030A0"/>
                </a:solidFill>
              </a:rPr>
              <a:t>高效的檔案翻譯：</a:t>
            </a:r>
            <a:endParaRPr lang="en-US" altLang="zh-CN" dirty="0">
              <a:solidFill>
                <a:srgbClr val="7030A0"/>
              </a:solidFill>
            </a:endParaRPr>
          </a:p>
          <a:p>
            <a:pPr lvl="1"/>
            <a:r>
              <a:rPr lang="zh-CN" altLang="en-US" dirty="0"/>
              <a:t>一鍵匯出雙語電子書，</a:t>
            </a:r>
            <a:endParaRPr lang="en-US" altLang="zh-CN" dirty="0"/>
          </a:p>
          <a:p>
            <a:pPr lvl="1"/>
            <a:r>
              <a:rPr lang="zh-CN" altLang="en-US" dirty="0"/>
              <a:t>同時</a:t>
            </a:r>
            <a:r>
              <a:rPr lang="zh-CN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支持 </a:t>
            </a:r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PDF</a:t>
            </a:r>
            <a:r>
              <a:rPr lang="zh-CN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、字幕、</a:t>
            </a:r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TXT </a:t>
            </a:r>
            <a:r>
              <a:rPr lang="zh-CN" altLang="en-US" dirty="0"/>
              <a:t>等檔的即時雙語翻譯。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DB082D1-9E5A-418A-B8A2-A917AB71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chrome</a:t>
            </a:r>
            <a:r>
              <a:rPr lang="zh-CN" altLang="en-US" dirty="0"/>
              <a:t>安裝沉浸式翻譯外掛套件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806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A10668B-39B8-4971-AC95-F9F283A40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3200" dirty="0">
                <a:solidFill>
                  <a:srgbClr val="7030A0"/>
                </a:solidFill>
              </a:rPr>
              <a:t>4.</a:t>
            </a:r>
            <a:r>
              <a:rPr lang="zh-CN" altLang="en-US" sz="3200" dirty="0">
                <a:solidFill>
                  <a:srgbClr val="7030A0"/>
                </a:solidFill>
              </a:rPr>
              <a:t>創新的滑鼠懸停翻譯：</a:t>
            </a:r>
            <a:endParaRPr lang="en-US" altLang="zh-CN" sz="3200" dirty="0">
              <a:solidFill>
                <a:srgbClr val="7030A0"/>
              </a:solidFill>
            </a:endParaRPr>
          </a:p>
          <a:p>
            <a:pPr lvl="1"/>
            <a:r>
              <a:rPr lang="zh-CN" altLang="en-US" sz="3200" dirty="0"/>
              <a:t>僅需將</a:t>
            </a:r>
            <a:r>
              <a:rPr lang="zh-CN" altLang="en-US" sz="3200" dirty="0">
                <a:solidFill>
                  <a:srgbClr val="7030A0"/>
                </a:solidFill>
                <a:highlight>
                  <a:srgbClr val="FFFF00"/>
                </a:highlight>
              </a:rPr>
              <a:t>滑鼠</a:t>
            </a:r>
            <a:r>
              <a:rPr lang="zh-CN" altLang="en-US" sz="3200" dirty="0"/>
              <a:t>停留在任意網頁的</a:t>
            </a:r>
            <a:r>
              <a:rPr lang="zh-CN" altLang="en-US" sz="3200" dirty="0">
                <a:solidFill>
                  <a:srgbClr val="7030A0"/>
                </a:solidFill>
                <a:highlight>
                  <a:srgbClr val="FFFF00"/>
                </a:highlight>
              </a:rPr>
              <a:t>任意段落</a:t>
            </a:r>
            <a:r>
              <a:rPr lang="zh-CN" altLang="en-US" sz="3200" dirty="0"/>
              <a:t>上，相應的譯文就會立即出現在段落下方。</a:t>
            </a:r>
            <a:endParaRPr lang="en-US" altLang="zh-CN" sz="3200" dirty="0"/>
          </a:p>
          <a:p>
            <a:r>
              <a:rPr lang="en-US" altLang="zh-CN" sz="3200" dirty="0">
                <a:solidFill>
                  <a:srgbClr val="7030A0"/>
                </a:solidFill>
              </a:rPr>
              <a:t>5.</a:t>
            </a:r>
            <a:r>
              <a:rPr lang="zh-CN" altLang="en-US" sz="3200" dirty="0">
                <a:solidFill>
                  <a:srgbClr val="7030A0"/>
                </a:solidFill>
              </a:rPr>
              <a:t>深度定制優化主流網站：</a:t>
            </a:r>
            <a:endParaRPr lang="en-US" altLang="zh-CN" sz="3200" dirty="0">
              <a:solidFill>
                <a:srgbClr val="7030A0"/>
              </a:solidFill>
            </a:endParaRPr>
          </a:p>
          <a:p>
            <a:pPr lvl="1"/>
            <a:r>
              <a:rPr lang="zh-CN" altLang="en-US" sz="3200" dirty="0"/>
              <a:t>針對 </a:t>
            </a:r>
            <a:r>
              <a:rPr lang="en-US" altLang="zh-CN" sz="3200" dirty="0">
                <a:highlight>
                  <a:srgbClr val="FFFF00"/>
                </a:highlight>
              </a:rPr>
              <a:t>Google</a:t>
            </a:r>
            <a:r>
              <a:rPr lang="zh-CN" altLang="en-US" sz="3200" dirty="0">
                <a:highlight>
                  <a:srgbClr val="FFFF00"/>
                </a:highlight>
              </a:rPr>
              <a:t>、</a:t>
            </a:r>
            <a:r>
              <a:rPr lang="en-US" altLang="zh-CN" sz="3200" dirty="0">
                <a:highlight>
                  <a:srgbClr val="FFFF00"/>
                </a:highlight>
              </a:rPr>
              <a:t>Twitter</a:t>
            </a:r>
            <a:r>
              <a:rPr lang="zh-CN" altLang="en-US" sz="3200" dirty="0">
                <a:highlight>
                  <a:srgbClr val="FFFF00"/>
                </a:highlight>
              </a:rPr>
              <a:t>、</a:t>
            </a:r>
            <a:r>
              <a:rPr lang="en-US" altLang="zh-CN" sz="3200" dirty="0">
                <a:highlight>
                  <a:srgbClr val="FFFF00"/>
                </a:highlight>
              </a:rPr>
              <a:t>Reddit</a:t>
            </a:r>
            <a:r>
              <a:rPr lang="zh-CN" altLang="en-US" sz="3200" dirty="0">
                <a:highlight>
                  <a:srgbClr val="FFFF00"/>
                </a:highlight>
              </a:rPr>
              <a:t>、</a:t>
            </a:r>
            <a:r>
              <a:rPr lang="en-US" altLang="zh-CN" sz="3200" dirty="0">
                <a:highlight>
                  <a:srgbClr val="FFFF00"/>
                </a:highlight>
              </a:rPr>
              <a:t>YouTube</a:t>
            </a:r>
            <a:r>
              <a:rPr lang="zh-CN" altLang="en-US" sz="3200" dirty="0">
                <a:highlight>
                  <a:srgbClr val="FFFF00"/>
                </a:highlight>
              </a:rPr>
              <a:t>、彭博社、華爾街日報</a:t>
            </a:r>
            <a:r>
              <a:rPr lang="zh-CN" altLang="en-US" sz="3200" dirty="0"/>
              <a:t>等主流網站進行優化，無論是搜索、社交還是獲取資訊，都更加流暢高效。</a:t>
            </a:r>
          </a:p>
          <a:p>
            <a:r>
              <a:rPr lang="en-US" altLang="zh-CN" sz="3200" dirty="0">
                <a:solidFill>
                  <a:srgbClr val="7030A0"/>
                </a:solidFill>
              </a:rPr>
              <a:t>6.</a:t>
            </a:r>
            <a:r>
              <a:rPr lang="zh-CN" altLang="en-US" sz="3200" dirty="0">
                <a:solidFill>
                  <a:srgbClr val="7030A0"/>
                </a:solidFill>
              </a:rPr>
              <a:t>全平臺支援：</a:t>
            </a:r>
            <a:endParaRPr lang="en-US" altLang="zh-CN" sz="3200" dirty="0">
              <a:solidFill>
                <a:srgbClr val="7030A0"/>
              </a:solidFill>
            </a:endParaRPr>
          </a:p>
          <a:p>
            <a:pPr lvl="1"/>
            <a:r>
              <a:rPr lang="zh-CN" altLang="en-US" sz="3200" dirty="0"/>
              <a:t>適用於</a:t>
            </a:r>
            <a:r>
              <a:rPr lang="en-US" altLang="zh-CN" sz="3200" dirty="0"/>
              <a:t>『</a:t>
            </a:r>
            <a:r>
              <a:rPr lang="zh-CN" altLang="en-US" sz="3200" dirty="0">
                <a:highlight>
                  <a:srgbClr val="FFFF00"/>
                </a:highlight>
              </a:rPr>
              <a:t>桌機，筆電，手機各種平台的</a:t>
            </a:r>
            <a:r>
              <a:rPr lang="en-US" altLang="zh-CN" sz="3200" dirty="0">
                <a:highlight>
                  <a:srgbClr val="FFFF00"/>
                </a:highlight>
              </a:rPr>
              <a:t>APP</a:t>
            </a:r>
            <a:r>
              <a:rPr lang="en-US" altLang="zh-CN" sz="3200" dirty="0"/>
              <a:t>』</a:t>
            </a:r>
          </a:p>
          <a:p>
            <a:pPr lvl="1"/>
            <a:r>
              <a:rPr lang="zh-CN" altLang="en-US" sz="3200" dirty="0"/>
              <a:t>各種社交平台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DB082D1-9E5A-418A-B8A2-A917AB71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chrome</a:t>
            </a:r>
            <a:r>
              <a:rPr lang="zh-CN" altLang="en-US" dirty="0"/>
              <a:t>安裝沉浸式翻譯外掛套件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219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A10668B-39B8-4971-AC95-F9F283A40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7.</a:t>
            </a:r>
            <a:r>
              <a:rPr lang="zh-CN" altLang="en-US" dirty="0">
                <a:solidFill>
                  <a:srgbClr val="7030A0"/>
                </a:solidFill>
              </a:rPr>
              <a:t>支持 </a:t>
            </a:r>
            <a:r>
              <a:rPr lang="en-US" altLang="zh-CN" dirty="0">
                <a:solidFill>
                  <a:srgbClr val="7030A0"/>
                </a:solidFill>
              </a:rPr>
              <a:t>10+</a:t>
            </a:r>
            <a:r>
              <a:rPr lang="zh-CN" altLang="en-US" dirty="0">
                <a:solidFill>
                  <a:srgbClr val="7030A0"/>
                </a:solidFill>
              </a:rPr>
              <a:t>種翻譯服務：</a:t>
            </a:r>
            <a:endParaRPr lang="en-US" altLang="zh-CN" dirty="0">
              <a:solidFill>
                <a:srgbClr val="7030A0"/>
              </a:solidFill>
            </a:endParaRPr>
          </a:p>
          <a:p>
            <a:pPr lvl="1"/>
            <a:r>
              <a:rPr lang="zh-CN" altLang="en-US" dirty="0"/>
              <a:t>可以選擇超過 </a:t>
            </a:r>
            <a:r>
              <a:rPr lang="en-US" altLang="zh-CN" dirty="0"/>
              <a:t>10 </a:t>
            </a:r>
            <a:r>
              <a:rPr lang="zh-CN" altLang="en-US" dirty="0"/>
              <a:t>種翻譯服務，如</a:t>
            </a:r>
            <a:endParaRPr lang="en-US" altLang="zh-CN" dirty="0"/>
          </a:p>
          <a:p>
            <a:pPr lvl="1"/>
            <a:r>
              <a:rPr lang="en-US" altLang="zh-CN" dirty="0" err="1">
                <a:highlight>
                  <a:srgbClr val="FFFF00"/>
                </a:highlight>
              </a:rPr>
              <a:t>Deepl</a:t>
            </a:r>
            <a:r>
              <a:rPr lang="zh-CN" altLang="en-US" dirty="0">
                <a:highlight>
                  <a:srgbClr val="FFFF00"/>
                </a:highlight>
              </a:rPr>
              <a:t>、</a:t>
            </a:r>
            <a:r>
              <a:rPr lang="en-US" altLang="zh-CN" dirty="0" err="1">
                <a:highlight>
                  <a:srgbClr val="FFFF00"/>
                </a:highlight>
              </a:rPr>
              <a:t>OpenAI</a:t>
            </a:r>
            <a:r>
              <a:rPr lang="zh-CN" altLang="en-US" dirty="0">
                <a:highlight>
                  <a:srgbClr val="FFFF00"/>
                </a:highlight>
              </a:rPr>
              <a:t>、微軟翻譯、谷歌翻譯、騰訊翻譯</a:t>
            </a:r>
            <a:r>
              <a:rPr lang="zh-CN" altLang="en-US" dirty="0"/>
              <a:t>等等</a:t>
            </a:r>
            <a:endParaRPr lang="zh-CN" altLang="en-US"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DB082D1-9E5A-418A-B8A2-A917AB71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chrome</a:t>
            </a:r>
            <a:r>
              <a:rPr lang="zh-CN" altLang="en-US" dirty="0"/>
              <a:t>安裝沉浸式翻譯外掛套件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330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672408"/>
          </a:xfrm>
        </p:spPr>
        <p:txBody>
          <a:bodyPr>
            <a:normAutofit lnSpcReduction="10000"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沉浸式翻譯外掛套件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步驟與方法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499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4104456"/>
          </a:xfrm>
        </p:spPr>
        <p:txBody>
          <a:bodyPr>
            <a:normAutofit/>
          </a:bodyPr>
          <a:lstStyle/>
          <a:p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的翻譯品質接近真人翻譯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21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5032" y="-194416"/>
            <a:ext cx="9289032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 web store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15206BE-E28D-432C-9D65-2B89F7DE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F706636-E49C-445F-9BD4-208D70F6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2" y="1208809"/>
            <a:ext cx="7638095" cy="5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600" y="152400"/>
            <a:ext cx="9115400" cy="12652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查詢：</a:t>
            </a:r>
            <a:r>
              <a:rPr lang="zh-CN" altLang="en-US" dirty="0">
                <a:highlight>
                  <a:srgbClr val="FFFF00"/>
                </a:highlight>
              </a:rPr>
              <a:t>沉浸式翻譯</a:t>
            </a:r>
            <a:endParaRPr lang="zh-TW" altLang="en-US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55D0230-A3B6-442D-8100-0F797294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0" y="1600200"/>
            <a:ext cx="9115400" cy="51054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6450F4-DC9D-46D5-A739-AF0885714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1" y="1171893"/>
            <a:ext cx="9144000" cy="56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945E6B3-80B3-4C16-93DF-95DCAE932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61B2102-F78D-416E-880C-F9CB9A77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把外掛套件，加入</a:t>
            </a:r>
            <a:r>
              <a:rPr lang="en-US" altLang="zh-CN" dirty="0"/>
              <a:t>chrome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4B8DA7B-15E7-4E0B-8A87-B14AD803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12" y="1454801"/>
            <a:ext cx="9144000" cy="53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2B231AB-4920-4B9B-9E55-61786E702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B3153F2-15CB-470E-AFBE-49A0C6A7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權限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00439C0-7A06-48DD-833C-9F3BC00AA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4" y="1417638"/>
            <a:ext cx="8428571" cy="5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81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67240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到彭博社網站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bloomberg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2420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9A247C5-5B7F-4BD2-B732-E483C2699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7EB0165-8E5F-4964-ABD8-80F4AD79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原始文章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D3D247E-91FA-4162-9063-E688CBAD2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7638"/>
            <a:ext cx="7885714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1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9A247C5-5B7F-4BD2-B732-E483C2699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7EB0165-8E5F-4964-ABD8-80F4AD79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Alt+A</a:t>
            </a:r>
            <a:r>
              <a:rPr lang="zh-CN" altLang="en-US" dirty="0"/>
              <a:t>：快速鍵段落翻譯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D2BCC02-C20E-4FA9-B689-7251DEB1B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47" y="1172286"/>
            <a:ext cx="7761905" cy="5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19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67240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到日本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yahoo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7088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8D1EBBA-0501-4F5F-9E56-D72638DD0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81F833A-4436-4CE1-BB14-C6509B9F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到日本</a:t>
            </a:r>
            <a:r>
              <a:rPr lang="en-US" altLang="zh-CN" dirty="0"/>
              <a:t>yahoo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89DB75-FE61-432D-B40B-AF1810579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9" y="1237356"/>
            <a:ext cx="7719321" cy="54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95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8D1EBBA-0501-4F5F-9E56-D72638DD0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81F833A-4436-4CE1-BB14-C6509B9F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1265238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Alt+A</a:t>
            </a:r>
            <a:r>
              <a:rPr lang="zh-CN" altLang="en-US" dirty="0"/>
              <a:t>：快速鍵段落翻譯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D0A6E66-1181-4EBE-9D35-E4ED921D3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20515"/>
            <a:ext cx="7517709" cy="58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EE7F157-002D-4846-AB22-99842C640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err="1"/>
              <a:t>ChatGPT</a:t>
            </a:r>
            <a:r>
              <a:rPr lang="en-US" altLang="zh-TW" dirty="0"/>
              <a:t> </a:t>
            </a:r>
            <a:r>
              <a:rPr lang="zh-TW" altLang="en-US" dirty="0"/>
              <a:t>的翻譯品質</a:t>
            </a: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非常出色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幾乎達到人類水平</a:t>
            </a:r>
            <a:endParaRPr lang="en-US" altLang="zh-TW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r>
              <a:rPr lang="zh-TW" altLang="en-US" dirty="0"/>
              <a:t>相比之下，其他的翻譯工具，例如 </a:t>
            </a:r>
            <a:endParaRPr lang="en-US" altLang="zh-TW" dirty="0"/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Google </a:t>
            </a:r>
            <a:r>
              <a:rPr lang="zh-CN" altLang="en-US" dirty="0">
                <a:solidFill>
                  <a:srgbClr val="C00000"/>
                </a:solidFill>
              </a:rPr>
              <a:t>翻譯、</a:t>
            </a:r>
            <a:r>
              <a:rPr lang="en-US" altLang="zh-CN" dirty="0">
                <a:solidFill>
                  <a:srgbClr val="C00000"/>
                </a:solidFill>
              </a:rPr>
              <a:t>Bing </a:t>
            </a:r>
            <a:r>
              <a:rPr lang="zh-CN" altLang="en-US" dirty="0">
                <a:solidFill>
                  <a:srgbClr val="C00000"/>
                </a:solidFill>
              </a:rPr>
              <a:t>翻譯、</a:t>
            </a:r>
            <a:r>
              <a:rPr lang="en-US" altLang="zh-CN" dirty="0">
                <a:solidFill>
                  <a:srgbClr val="C00000"/>
                </a:solidFill>
              </a:rPr>
              <a:t>Amazon </a:t>
            </a:r>
            <a:r>
              <a:rPr lang="zh-TW" altLang="en-US" dirty="0">
                <a:solidFill>
                  <a:srgbClr val="C00000"/>
                </a:solidFill>
              </a:rPr>
              <a:t>翻譯等</a:t>
            </a:r>
            <a:r>
              <a:rPr lang="zh-TW" altLang="en-US" dirty="0"/>
              <a:t>，</a:t>
            </a:r>
            <a:endParaRPr lang="en-US" altLang="zh-TW" dirty="0"/>
          </a:p>
          <a:p>
            <a:pPr lvl="1"/>
            <a:r>
              <a:rPr lang="zh-TW" altLang="en-US" dirty="0"/>
              <a:t>雖然也是基於神經機器翻譯 </a:t>
            </a:r>
            <a:r>
              <a:rPr lang="en-US" altLang="zh-CN" dirty="0"/>
              <a:t>(NMT) </a:t>
            </a:r>
            <a:r>
              <a:rPr lang="zh-TW" altLang="en-US" dirty="0"/>
              <a:t>的技術，</a:t>
            </a:r>
            <a:endParaRPr lang="en-US" altLang="zh-TW" dirty="0"/>
          </a:p>
          <a:p>
            <a:pPr lvl="1"/>
            <a:r>
              <a:rPr lang="zh-TW" altLang="en-US" dirty="0"/>
              <a:t>但它們的翻譯品質</a:t>
            </a: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並沒有比 </a:t>
            </a:r>
            <a:r>
              <a:rPr lang="en-US" altLang="zh-CN" dirty="0" err="1">
                <a:solidFill>
                  <a:srgbClr val="C00000"/>
                </a:solidFill>
                <a:highlight>
                  <a:srgbClr val="FFFF00"/>
                </a:highlight>
              </a:rPr>
              <a:t>ChatGPT</a:t>
            </a:r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zh-CN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更優秀 </a:t>
            </a:r>
            <a:endParaRPr lang="zh-TW" altLang="en-US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64B0934-92F8-42ED-83A5-883F09CA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ChatGPT</a:t>
            </a:r>
            <a:r>
              <a:rPr lang="en-US" altLang="zh-CN" dirty="0"/>
              <a:t> </a:t>
            </a:r>
            <a:r>
              <a:rPr lang="zh-TW" altLang="en-US" dirty="0"/>
              <a:t>的翻譯品質</a:t>
            </a:r>
          </a:p>
        </p:txBody>
      </p:sp>
    </p:spTree>
    <p:extLst>
      <p:ext uri="{BB962C8B-B14F-4D97-AF65-F5344CB8AC3E}">
        <p14:creationId xmlns:p14="http://schemas.microsoft.com/office/powerpoint/2010/main" val="3185559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67240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CNN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的新聞影片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3536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A4C12EE-8B32-4218-86EA-4E1B7ACA5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/>
              </a:rPr>
              <a:t>找任何一個新聞影片，打開英文字幕：</a:t>
            </a:r>
            <a:endParaRPr lang="en-US" altLang="zh-CN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EC6855E-B9BD-4CA1-9377-CE1B7C68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到</a:t>
            </a:r>
            <a:r>
              <a:rPr lang="en-US" altLang="zh-CN" dirty="0" err="1"/>
              <a:t>youtube</a:t>
            </a:r>
            <a:r>
              <a:rPr lang="zh-CN" altLang="en-US" dirty="0"/>
              <a:t>找</a:t>
            </a:r>
            <a:r>
              <a:rPr lang="en-US" altLang="zh-CN" dirty="0"/>
              <a:t>CNN</a:t>
            </a:r>
            <a:r>
              <a:rPr lang="zh-CN" altLang="en-US" dirty="0"/>
              <a:t>的新聞影片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C33CF02-937D-4261-88C5-005C8205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69" y="2213982"/>
            <a:ext cx="7765061" cy="44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92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A4C12EE-8B32-4218-86EA-4E1B7ACA5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/>
              </a:rPr>
              <a:t>找任何一個新聞影片，打開英文字幕：</a:t>
            </a:r>
            <a:endParaRPr lang="en-US" altLang="zh-CN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EC6855E-B9BD-4CA1-9377-CE1B7C68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Alt+A</a:t>
            </a:r>
            <a:r>
              <a:rPr lang="zh-CN" altLang="en-US" dirty="0"/>
              <a:t>：快速鍵段落翻譯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869932F-430F-4CE5-AD14-42AF0B84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4" y="1593032"/>
            <a:ext cx="901119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10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67240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打開網絡上的一個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869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7A68B43-A441-4CC5-98C1-3461AAC5B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24743"/>
            <a:ext cx="7992888" cy="5536359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88C3EF7F-3903-450B-9C92-FA837A46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打開網絡上的一個</a:t>
            </a:r>
            <a:r>
              <a:rPr lang="en-US" altLang="zh-CN" dirty="0"/>
              <a:t>PDF</a:t>
            </a:r>
            <a:r>
              <a:rPr lang="zh-CN" altLang="en-US" dirty="0"/>
              <a:t>檔案</a:t>
            </a:r>
            <a:br>
              <a:rPr lang="en-US" altLang="zh-CN" dirty="0"/>
            </a:br>
            <a:r>
              <a:rPr lang="zh-CN" altLang="en-US" sz="4000" dirty="0"/>
              <a:t>原始檔案</a:t>
            </a:r>
            <a:r>
              <a:rPr lang="zh-CN" altLang="en-US" sz="3100" dirty="0"/>
              <a:t>：</a:t>
            </a:r>
            <a:r>
              <a:rPr lang="en-US" altLang="zh-CN" sz="3100" dirty="0">
                <a:hlinkClick r:id="rId3"/>
              </a:rPr>
              <a:t>https://arxiv.org/pdf/2304.01852.pdf</a:t>
            </a:r>
            <a:br>
              <a:rPr lang="en-US" altLang="zh-CN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9197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8C3EF7F-3903-450B-9C92-FA837A46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Alt+A</a:t>
            </a:r>
            <a:r>
              <a:rPr lang="zh-CN" altLang="en-US" dirty="0"/>
              <a:t>：</a:t>
            </a:r>
            <a:r>
              <a:rPr lang="en-US" altLang="zh-CN" dirty="0"/>
              <a:t>PDF</a:t>
            </a:r>
            <a:r>
              <a:rPr lang="zh-CN" altLang="en-US" dirty="0"/>
              <a:t>段落翻譯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9E19D88-28CE-494A-B313-5804C59C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2999E15-82CB-4D8B-BF17-4B5B9306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023"/>
            <a:ext cx="9144000" cy="56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71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67240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把沉浸式翻譯的按鈕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顯示在右上角工具列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1152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983674-F1E4-4D12-85AD-D3CE20FB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點按右上</a:t>
            </a:r>
            <a:r>
              <a:rPr lang="en-US" altLang="zh-CN" dirty="0"/>
              <a:t>『</a:t>
            </a:r>
            <a:r>
              <a:rPr lang="zh-CN" altLang="en-US" dirty="0">
                <a:highlight>
                  <a:srgbClr val="FFFF00"/>
                </a:highlight>
              </a:rPr>
              <a:t>擴充功能</a:t>
            </a:r>
            <a:r>
              <a:rPr lang="en-US" altLang="zh-CN" dirty="0"/>
              <a:t>』</a:t>
            </a:r>
          </a:p>
          <a:p>
            <a:r>
              <a:rPr lang="zh-CN" altLang="en-US" dirty="0"/>
              <a:t>沉浸式翻譯</a:t>
            </a:r>
            <a:endParaRPr lang="en-US" altLang="zh-CN" dirty="0"/>
          </a:p>
          <a:p>
            <a:r>
              <a:rPr lang="zh-CN" altLang="en-US" dirty="0">
                <a:highlight>
                  <a:srgbClr val="FFFF00"/>
                </a:highlight>
              </a:rPr>
              <a:t>固定</a:t>
            </a:r>
            <a:endParaRPr lang="en-US" altLang="zh-CN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DFAE443-F44E-49FF-9570-4ABE30D4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把沉浸式翻譯的按鈕顯示在右上工具列</a:t>
            </a:r>
            <a:endParaRPr lang="zh-TW" altLang="en-US" sz="4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69F47B5-EF52-45E7-81B9-27D79D7C3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250" y="1417638"/>
            <a:ext cx="3695238" cy="5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43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983674-F1E4-4D12-85AD-D3CE20FB7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4752528" cy="5373216"/>
          </a:xfrm>
        </p:spPr>
        <p:txBody>
          <a:bodyPr/>
          <a:lstStyle/>
          <a:p>
            <a:r>
              <a:rPr lang="zh-CN" altLang="en-US" dirty="0">
                <a:highlight>
                  <a:srgbClr val="FFFF00"/>
                </a:highlight>
              </a:rPr>
              <a:t>顯示繁體中文</a:t>
            </a:r>
            <a:endParaRPr lang="en-US" altLang="zh-CN" dirty="0">
              <a:highlight>
                <a:srgbClr val="FFFF00"/>
              </a:highlight>
            </a:endParaRPr>
          </a:p>
          <a:p>
            <a:r>
              <a:rPr lang="zh-CN" altLang="en-US" dirty="0">
                <a:highlight>
                  <a:srgbClr val="FFFF00"/>
                </a:highlight>
              </a:rPr>
              <a:t>滑鼠滑過</a:t>
            </a:r>
            <a:r>
              <a:rPr lang="en-US" altLang="zh-CN" dirty="0">
                <a:highlight>
                  <a:srgbClr val="FFFF00"/>
                </a:highlight>
              </a:rPr>
              <a:t>+Alt</a:t>
            </a:r>
            <a:r>
              <a:rPr lang="zh-CN" altLang="en-US" dirty="0">
                <a:highlight>
                  <a:srgbClr val="FFFF00"/>
                </a:highlight>
              </a:rPr>
              <a:t>，就翻譯該段落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DFAE443-F44E-49FF-9570-4ABE30D4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把沉浸式翻譯的按鈕顯示在右上工具列</a:t>
            </a:r>
            <a:endParaRPr lang="zh-TW" altLang="en-US" sz="4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49FC389-7783-425E-8DF5-BB40FDB7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512" y="1048158"/>
            <a:ext cx="4392488" cy="58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3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CA89265-E5F2-4B20-91DB-8EA39273E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889431F-C540-4A5B-8E2E-9408E150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Alt+</a:t>
            </a:r>
            <a:r>
              <a:rPr lang="zh-CN" altLang="en-US" dirty="0"/>
              <a:t>滑鼠滑過，就翻譯該段落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46F6289-3549-4CD3-8A0D-878BF7734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80916"/>
            <a:ext cx="8314286" cy="5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8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EE7F157-002D-4846-AB22-99842C640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網路的這些</a:t>
            </a:r>
            <a:r>
              <a:rPr lang="zh-TW" altLang="en-US" dirty="0"/>
              <a:t>翻譯工具</a:t>
            </a:r>
            <a:r>
              <a:rPr lang="zh-CN" altLang="en-US" dirty="0"/>
              <a:t>的真正缺點：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Google </a:t>
            </a:r>
            <a:r>
              <a:rPr lang="zh-CN" altLang="en-US" dirty="0">
                <a:solidFill>
                  <a:srgbClr val="C00000"/>
                </a:solidFill>
              </a:rPr>
              <a:t>翻譯、</a:t>
            </a:r>
            <a:r>
              <a:rPr lang="en-US" altLang="zh-CN" dirty="0">
                <a:solidFill>
                  <a:srgbClr val="C00000"/>
                </a:solidFill>
              </a:rPr>
              <a:t>Bing </a:t>
            </a:r>
            <a:r>
              <a:rPr lang="zh-CN" altLang="en-US" dirty="0">
                <a:solidFill>
                  <a:srgbClr val="C00000"/>
                </a:solidFill>
              </a:rPr>
              <a:t>翻譯、</a:t>
            </a:r>
            <a:r>
              <a:rPr lang="en-US" altLang="zh-CN" dirty="0">
                <a:solidFill>
                  <a:srgbClr val="C00000"/>
                </a:solidFill>
              </a:rPr>
              <a:t>Amazon </a:t>
            </a:r>
            <a:r>
              <a:rPr lang="zh-TW" altLang="en-US" dirty="0">
                <a:solidFill>
                  <a:srgbClr val="C00000"/>
                </a:solidFill>
              </a:rPr>
              <a:t>翻譯等</a:t>
            </a:r>
            <a:r>
              <a:rPr lang="zh-TW" altLang="en-US" dirty="0"/>
              <a:t>，</a:t>
            </a:r>
            <a:endParaRPr lang="en-US" altLang="zh-TW" dirty="0"/>
          </a:p>
          <a:p>
            <a:pPr lvl="1"/>
            <a:r>
              <a:rPr lang="zh-TW" altLang="en-US" dirty="0">
                <a:highlight>
                  <a:srgbClr val="FFFF00"/>
                </a:highlight>
              </a:rPr>
              <a:t>這些翻譯工具通常只是根據字面翻譯，而不是重新理解再翻譯</a:t>
            </a:r>
            <a:r>
              <a:rPr lang="zh-TW" altLang="en-US" dirty="0"/>
              <a:t>，</a:t>
            </a:r>
            <a:endParaRPr lang="en-US" altLang="zh-TW" dirty="0"/>
          </a:p>
          <a:p>
            <a:pPr lvl="1"/>
            <a:r>
              <a:rPr lang="zh-TW" altLang="en-US" dirty="0"/>
              <a:t>因此可能會出現一些錯誤或不自然的翻譯結果 </a:t>
            </a:r>
            <a:endParaRPr lang="en-US" altLang="zh-TW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64B0934-92F8-42ED-83A5-883F09CA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ChatGPT</a:t>
            </a:r>
            <a:r>
              <a:rPr lang="en-US" altLang="zh-CN" dirty="0"/>
              <a:t> </a:t>
            </a:r>
            <a:r>
              <a:rPr lang="zh-TW" altLang="en-US" dirty="0"/>
              <a:t>的翻譯品質</a:t>
            </a:r>
          </a:p>
        </p:txBody>
      </p:sp>
    </p:spTree>
    <p:extLst>
      <p:ext uri="{BB962C8B-B14F-4D97-AF65-F5344CB8AC3E}">
        <p14:creationId xmlns:p14="http://schemas.microsoft.com/office/powerpoint/2010/main" val="36877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EE7F157-002D-4846-AB22-99842C640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例如</a:t>
            </a:r>
            <a:r>
              <a:rPr lang="zh-CN" altLang="en-US" dirty="0">
                <a:highlight>
                  <a:srgbClr val="FFFF00"/>
                </a:highlight>
              </a:rPr>
              <a:t>：</a:t>
            </a:r>
            <a:r>
              <a:rPr lang="zh-TW" altLang="en-US" dirty="0"/>
              <a:t>在翻譯武俠小說中的「</a:t>
            </a:r>
            <a:r>
              <a:rPr lang="zh-TW" altLang="en-US" dirty="0">
                <a:solidFill>
                  <a:srgbClr val="C00000"/>
                </a:solidFill>
              </a:rPr>
              <a:t>千秋萬載，一統江湖</a:t>
            </a:r>
            <a:r>
              <a:rPr lang="zh-TW" altLang="en-US" dirty="0"/>
              <a:t>」這句話時，</a:t>
            </a:r>
            <a:endParaRPr lang="en-US" altLang="zh-TW" dirty="0"/>
          </a:p>
          <a:p>
            <a:r>
              <a:rPr lang="en-US" altLang="zh-CN" dirty="0"/>
              <a:t>(1). Google </a:t>
            </a:r>
            <a:r>
              <a:rPr lang="zh-CN" altLang="en-US" dirty="0"/>
              <a:t>翻譯和 </a:t>
            </a:r>
            <a:r>
              <a:rPr lang="en-US" altLang="zh-CN" dirty="0"/>
              <a:t>Bing </a:t>
            </a:r>
            <a:r>
              <a:rPr lang="zh-TW" altLang="en-US" dirty="0"/>
              <a:t>翻譯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TW" altLang="en-US" dirty="0"/>
              <a:t>都直接將「</a:t>
            </a: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江湖</a:t>
            </a:r>
            <a:r>
              <a:rPr lang="zh-TW" altLang="en-US" dirty="0"/>
              <a:t>」翻譯成「</a:t>
            </a:r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rivers and lakes</a:t>
            </a:r>
            <a:r>
              <a:rPr lang="zh-CN" altLang="en-US" dirty="0"/>
              <a:t>」，</a:t>
            </a:r>
            <a:endParaRPr lang="en-US" altLang="zh-CN" dirty="0"/>
          </a:p>
          <a:p>
            <a:r>
              <a:rPr lang="en-US" altLang="zh-CN" dirty="0"/>
              <a:t>(2).</a:t>
            </a:r>
            <a:r>
              <a:rPr lang="zh-CN" altLang="en-US" dirty="0"/>
              <a:t>而 </a:t>
            </a:r>
            <a:r>
              <a:rPr lang="en-US" altLang="zh-CN" dirty="0" err="1"/>
              <a:t>ChatGPT</a:t>
            </a:r>
            <a:r>
              <a:rPr lang="en-US" altLang="zh-CN" dirty="0"/>
              <a:t> </a:t>
            </a:r>
            <a:r>
              <a:rPr lang="zh-TW" altLang="en-US" dirty="0"/>
              <a:t>則能夠將其轉化成「</a:t>
            </a:r>
            <a:r>
              <a:rPr lang="en-US" altLang="zh-CN" sz="3600" dirty="0">
                <a:solidFill>
                  <a:srgbClr val="C00000"/>
                </a:solidFill>
                <a:highlight>
                  <a:srgbClr val="FFFF00"/>
                </a:highlight>
              </a:rPr>
              <a:t>the world under one rule</a:t>
            </a:r>
            <a:r>
              <a:rPr lang="zh-CN" altLang="en-US" dirty="0"/>
              <a:t>」，更符合原文的意境 </a:t>
            </a:r>
            <a:endParaRPr lang="en-US" altLang="zh-TW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64B0934-92F8-42ED-83A5-883F09CA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ChatGPT</a:t>
            </a:r>
            <a:r>
              <a:rPr lang="en-US" altLang="zh-CN" dirty="0"/>
              <a:t> </a:t>
            </a:r>
            <a:r>
              <a:rPr lang="zh-TW" altLang="en-US" dirty="0"/>
              <a:t>的翻譯品質</a:t>
            </a:r>
          </a:p>
        </p:txBody>
      </p:sp>
    </p:spTree>
    <p:extLst>
      <p:ext uri="{BB962C8B-B14F-4D97-AF65-F5344CB8AC3E}">
        <p14:creationId xmlns:p14="http://schemas.microsoft.com/office/powerpoint/2010/main" val="259720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EE7F157-002D-4846-AB22-99842C640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ChatGPT</a:t>
            </a:r>
            <a:r>
              <a:rPr lang="en-US" altLang="zh-CN" dirty="0"/>
              <a:t> </a:t>
            </a:r>
            <a:r>
              <a:rPr lang="zh-TW" altLang="en-US" dirty="0"/>
              <a:t>的翻譯品質，有以下優點：</a:t>
            </a:r>
          </a:p>
          <a:p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1.</a:t>
            </a:r>
            <a:r>
              <a:rPr lang="zh-CN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準確性</a:t>
            </a:r>
            <a:r>
              <a:rPr lang="zh-CN" altLang="en-US" dirty="0"/>
              <a:t>：</a:t>
            </a:r>
            <a:r>
              <a:rPr lang="en-US" altLang="zh-CN" dirty="0" err="1"/>
              <a:t>ChatGPT</a:t>
            </a:r>
            <a:r>
              <a:rPr lang="en-US" altLang="zh-CN" dirty="0"/>
              <a:t> </a:t>
            </a:r>
            <a:r>
              <a:rPr lang="zh-TW" altLang="en-US" dirty="0"/>
              <a:t>的翻譯準確度較高，可以準確地翻譯語言中的含義。</a:t>
            </a:r>
          </a:p>
          <a:p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2.</a:t>
            </a:r>
            <a:r>
              <a:rPr lang="zh-CN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流暢性</a:t>
            </a:r>
            <a:r>
              <a:rPr lang="zh-CN" altLang="en-US" dirty="0"/>
              <a:t>：</a:t>
            </a:r>
            <a:r>
              <a:rPr lang="en-US" altLang="zh-CN" dirty="0" err="1"/>
              <a:t>ChatGPT</a:t>
            </a:r>
            <a:r>
              <a:rPr lang="en-US" altLang="zh-CN" dirty="0"/>
              <a:t> </a:t>
            </a:r>
            <a:r>
              <a:rPr lang="zh-TW" altLang="en-US" dirty="0"/>
              <a:t>的翻譯流暢，生成的文字與原文相似。</a:t>
            </a:r>
          </a:p>
          <a:p>
            <a:r>
              <a:rPr lang="en-US" altLang="zh-CN" dirty="0">
                <a:solidFill>
                  <a:srgbClr val="C00000"/>
                </a:solidFill>
                <a:highlight>
                  <a:srgbClr val="FFFF00"/>
                </a:highlight>
              </a:rPr>
              <a:t>3.</a:t>
            </a:r>
            <a:r>
              <a:rPr lang="zh-CN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創造性</a:t>
            </a:r>
            <a:r>
              <a:rPr lang="zh-CN" altLang="en-US" dirty="0"/>
              <a:t>：</a:t>
            </a:r>
            <a:r>
              <a:rPr lang="en-US" altLang="zh-CN" dirty="0" err="1"/>
              <a:t>ChatGPT</a:t>
            </a:r>
            <a:r>
              <a:rPr lang="en-US" altLang="zh-CN" dirty="0"/>
              <a:t> </a:t>
            </a:r>
            <a:r>
              <a:rPr lang="zh-TW" altLang="en-US" dirty="0"/>
              <a:t>可以生成具有創意的翻譯，例如翻譯詩歌、歌詞等。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64B0934-92F8-42ED-83A5-883F09CA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ChatGPT</a:t>
            </a:r>
            <a:r>
              <a:rPr lang="en-US" altLang="zh-CN" dirty="0"/>
              <a:t> </a:t>
            </a:r>
            <a:r>
              <a:rPr lang="zh-TW" altLang="en-US" dirty="0"/>
              <a:t>的翻譯品質</a:t>
            </a:r>
          </a:p>
        </p:txBody>
      </p:sp>
    </p:spTree>
    <p:extLst>
      <p:ext uri="{BB962C8B-B14F-4D97-AF65-F5344CB8AC3E}">
        <p14:creationId xmlns:p14="http://schemas.microsoft.com/office/powerpoint/2010/main" val="380219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816424"/>
          </a:xfrm>
        </p:spPr>
        <p:txBody>
          <a:bodyPr>
            <a:normAutofit lnSpcReduction="10000"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如何把任一網頁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根據段落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做比對翻譯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986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6BCE79D-1F60-4A10-AFC4-F34F8BA7D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049D5C-61B3-45D2-BF7E-D313FCF0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24" y="-9977"/>
            <a:ext cx="8964488" cy="1265238"/>
          </a:xfrm>
        </p:spPr>
        <p:txBody>
          <a:bodyPr>
            <a:normAutofit/>
          </a:bodyPr>
          <a:lstStyle/>
          <a:p>
            <a:r>
              <a:rPr lang="zh-CN" altLang="en-US" dirty="0"/>
              <a:t>把任一網頁根據段落做比對翻譯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B7F079-841A-4735-A93C-0B9F24273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38092"/>
            <a:ext cx="6961905" cy="5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9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6BCE79D-1F60-4A10-AFC4-F34F8BA7D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049D5C-61B3-45D2-BF7E-D313FCF0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24" y="-9977"/>
            <a:ext cx="8964488" cy="1265238"/>
          </a:xfrm>
        </p:spPr>
        <p:txBody>
          <a:bodyPr>
            <a:normAutofit/>
          </a:bodyPr>
          <a:lstStyle/>
          <a:p>
            <a:r>
              <a:rPr lang="zh-CN" altLang="en-US" dirty="0"/>
              <a:t>把任一網頁根據段落做比對翻譯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21BD13-82AB-4298-BDDA-8FB1177A7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55261"/>
            <a:ext cx="7632848" cy="56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6849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813</Words>
  <Application>Microsoft Office PowerPoint</Application>
  <PresentationFormat>如螢幕大小 (4:3)</PresentationFormat>
  <Paragraphs>97</Paragraphs>
  <Slides>39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5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</vt:lpstr>
      <vt:lpstr>PowerPoint 簡報</vt:lpstr>
      <vt:lpstr>ChatGPT 的翻譯品質</vt:lpstr>
      <vt:lpstr>ChatGPT 的翻譯品質</vt:lpstr>
      <vt:lpstr>ChatGPT 的翻譯品質</vt:lpstr>
      <vt:lpstr>ChatGPT 的翻譯品質</vt:lpstr>
      <vt:lpstr>PowerPoint 簡報</vt:lpstr>
      <vt:lpstr>把任一網頁根據段落做比對翻譯</vt:lpstr>
      <vt:lpstr>把任一網頁根據段落做比對翻譯</vt:lpstr>
      <vt:lpstr>日文網頁</vt:lpstr>
      <vt:lpstr>日文網頁</vt:lpstr>
      <vt:lpstr>PowerPoint 簡報</vt:lpstr>
      <vt:lpstr>youtube的原本影片字幕</vt:lpstr>
      <vt:lpstr>把youtube的影片字幕做比對翻譯</vt:lpstr>
      <vt:lpstr>PowerPoint 簡報</vt:lpstr>
      <vt:lpstr>在chrome安裝沉浸式翻譯外掛套件</vt:lpstr>
      <vt:lpstr>在chrome安裝沉浸式翻譯外掛套件</vt:lpstr>
      <vt:lpstr>在chrome安裝沉浸式翻譯外掛套件</vt:lpstr>
      <vt:lpstr>PowerPoint 簡報</vt:lpstr>
      <vt:lpstr>在Chrome查詢：chrome web store</vt:lpstr>
      <vt:lpstr>查詢：沉浸式翻譯</vt:lpstr>
      <vt:lpstr>把外掛套件，加入chrome</vt:lpstr>
      <vt:lpstr>權限</vt:lpstr>
      <vt:lpstr>PowerPoint 簡報</vt:lpstr>
      <vt:lpstr>原始文章</vt:lpstr>
      <vt:lpstr>Alt+A：快速鍵段落翻譯</vt:lpstr>
      <vt:lpstr>PowerPoint 簡報</vt:lpstr>
      <vt:lpstr>到日本yahoo</vt:lpstr>
      <vt:lpstr>Alt+A：快速鍵段落翻譯</vt:lpstr>
      <vt:lpstr>PowerPoint 簡報</vt:lpstr>
      <vt:lpstr>到youtube找CNN的新聞影片</vt:lpstr>
      <vt:lpstr>Alt+A：快速鍵段落翻譯</vt:lpstr>
      <vt:lpstr>PowerPoint 簡報</vt:lpstr>
      <vt:lpstr>打開網絡上的一個PDF檔案 原始檔案：https://arxiv.org/pdf/2304.01852.pdf </vt:lpstr>
      <vt:lpstr>Alt+A：PDF段落翻譯</vt:lpstr>
      <vt:lpstr>PowerPoint 簡報</vt:lpstr>
      <vt:lpstr>把沉浸式翻譯的按鈕顯示在右上工具列</vt:lpstr>
      <vt:lpstr>把沉浸式翻譯的按鈕顯示在右上工具列</vt:lpstr>
      <vt:lpstr>Alt+滑鼠滑過，就翻譯該段落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2024-03-02T11:33:55Z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