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Lst>
  <p:notesMasterIdLst>
    <p:notesMasterId r:id="rId148"/>
  </p:notesMasterIdLst>
  <p:handoutMasterIdLst>
    <p:handoutMasterId r:id="rId149"/>
  </p:handoutMasterIdLst>
  <p:sldIdLst>
    <p:sldId id="565" r:id="rId3"/>
    <p:sldId id="1057" r:id="rId4"/>
    <p:sldId id="1058" r:id="rId5"/>
    <p:sldId id="1059" r:id="rId6"/>
    <p:sldId id="1060" r:id="rId7"/>
    <p:sldId id="1061" r:id="rId8"/>
    <p:sldId id="1065" r:id="rId9"/>
    <p:sldId id="992" r:id="rId10"/>
    <p:sldId id="993" r:id="rId11"/>
    <p:sldId id="1046" r:id="rId12"/>
    <p:sldId id="1047" r:id="rId13"/>
    <p:sldId id="997" r:id="rId14"/>
    <p:sldId id="1066" r:id="rId15"/>
    <p:sldId id="996" r:id="rId16"/>
    <p:sldId id="1005" r:id="rId17"/>
    <p:sldId id="1006" r:id="rId18"/>
    <p:sldId id="1004" r:id="rId19"/>
    <p:sldId id="1019" r:id="rId20"/>
    <p:sldId id="1020" r:id="rId21"/>
    <p:sldId id="1021" r:id="rId22"/>
    <p:sldId id="999" r:id="rId23"/>
    <p:sldId id="998" r:id="rId24"/>
    <p:sldId id="1000" r:id="rId25"/>
    <p:sldId id="1007" r:id="rId26"/>
    <p:sldId id="1001" r:id="rId27"/>
    <p:sldId id="1002" r:id="rId28"/>
    <p:sldId id="1008" r:id="rId29"/>
    <p:sldId id="1009" r:id="rId30"/>
    <p:sldId id="1010" r:id="rId31"/>
    <p:sldId id="1011" r:id="rId32"/>
    <p:sldId id="1013" r:id="rId33"/>
    <p:sldId id="1014" r:id="rId34"/>
    <p:sldId id="1015" r:id="rId35"/>
    <p:sldId id="1018" r:id="rId36"/>
    <p:sldId id="1016" r:id="rId37"/>
    <p:sldId id="1022" r:id="rId38"/>
    <p:sldId id="1023" r:id="rId39"/>
    <p:sldId id="1024" r:id="rId40"/>
    <p:sldId id="1026" r:id="rId41"/>
    <p:sldId id="1012" r:id="rId42"/>
    <p:sldId id="1003" r:id="rId43"/>
    <p:sldId id="1017" r:id="rId44"/>
    <p:sldId id="1027" r:id="rId45"/>
    <p:sldId id="1028" r:id="rId46"/>
    <p:sldId id="1032" r:id="rId47"/>
    <p:sldId id="1033" r:id="rId48"/>
    <p:sldId id="1025" r:id="rId49"/>
    <p:sldId id="1034" r:id="rId50"/>
    <p:sldId id="1029" r:id="rId51"/>
    <p:sldId id="1031" r:id="rId52"/>
    <p:sldId id="1030" r:id="rId53"/>
    <p:sldId id="1035" r:id="rId54"/>
    <p:sldId id="1036" r:id="rId55"/>
    <p:sldId id="1037" r:id="rId56"/>
    <p:sldId id="1038" r:id="rId57"/>
    <p:sldId id="1039" r:id="rId58"/>
    <p:sldId id="1040" r:id="rId59"/>
    <p:sldId id="1041" r:id="rId60"/>
    <p:sldId id="1043" r:id="rId61"/>
    <p:sldId id="1044" r:id="rId62"/>
    <p:sldId id="1045" r:id="rId63"/>
    <p:sldId id="1048" r:id="rId64"/>
    <p:sldId id="1049" r:id="rId65"/>
    <p:sldId id="1050" r:id="rId66"/>
    <p:sldId id="1051" r:id="rId67"/>
    <p:sldId id="1052" r:id="rId68"/>
    <p:sldId id="1053" r:id="rId69"/>
    <p:sldId id="1054" r:id="rId70"/>
    <p:sldId id="1055" r:id="rId71"/>
    <p:sldId id="1056" r:id="rId72"/>
    <p:sldId id="1062" r:id="rId73"/>
    <p:sldId id="1063" r:id="rId74"/>
    <p:sldId id="1064" r:id="rId75"/>
    <p:sldId id="1067" r:id="rId76"/>
    <p:sldId id="1068" r:id="rId77"/>
    <p:sldId id="1069" r:id="rId78"/>
    <p:sldId id="1070" r:id="rId79"/>
    <p:sldId id="1076" r:id="rId80"/>
    <p:sldId id="1071" r:id="rId81"/>
    <p:sldId id="1072" r:id="rId82"/>
    <p:sldId id="1073" r:id="rId83"/>
    <p:sldId id="1074" r:id="rId84"/>
    <p:sldId id="1075" r:id="rId85"/>
    <p:sldId id="1077" r:id="rId86"/>
    <p:sldId id="1078" r:id="rId87"/>
    <p:sldId id="1080" r:id="rId88"/>
    <p:sldId id="1081" r:id="rId89"/>
    <p:sldId id="1082" r:id="rId90"/>
    <p:sldId id="1119" r:id="rId91"/>
    <p:sldId id="1079" r:id="rId92"/>
    <p:sldId id="1083" r:id="rId93"/>
    <p:sldId id="1084" r:id="rId94"/>
    <p:sldId id="1085" r:id="rId95"/>
    <p:sldId id="1086" r:id="rId96"/>
    <p:sldId id="1087" r:id="rId97"/>
    <p:sldId id="1088" r:id="rId98"/>
    <p:sldId id="1089" r:id="rId99"/>
    <p:sldId id="1090" r:id="rId100"/>
    <p:sldId id="1091" r:id="rId101"/>
    <p:sldId id="1092" r:id="rId102"/>
    <p:sldId id="1093" r:id="rId103"/>
    <p:sldId id="1094" r:id="rId104"/>
    <p:sldId id="1095" r:id="rId105"/>
    <p:sldId id="1096" r:id="rId106"/>
    <p:sldId id="1097" r:id="rId107"/>
    <p:sldId id="1098" r:id="rId108"/>
    <p:sldId id="1099" r:id="rId109"/>
    <p:sldId id="1100" r:id="rId110"/>
    <p:sldId id="1101" r:id="rId111"/>
    <p:sldId id="1102" r:id="rId112"/>
    <p:sldId id="1103" r:id="rId113"/>
    <p:sldId id="1104" r:id="rId114"/>
    <p:sldId id="1105" r:id="rId115"/>
    <p:sldId id="1106" r:id="rId116"/>
    <p:sldId id="1108" r:id="rId117"/>
    <p:sldId id="1107" r:id="rId118"/>
    <p:sldId id="1109" r:id="rId119"/>
    <p:sldId id="1110" r:id="rId120"/>
    <p:sldId id="1111" r:id="rId121"/>
    <p:sldId id="1112" r:id="rId122"/>
    <p:sldId id="1113" r:id="rId123"/>
    <p:sldId id="1114" r:id="rId124"/>
    <p:sldId id="1117" r:id="rId125"/>
    <p:sldId id="1118" r:id="rId126"/>
    <p:sldId id="1120" r:id="rId127"/>
    <p:sldId id="1123" r:id="rId128"/>
    <p:sldId id="1124" r:id="rId129"/>
    <p:sldId id="1125" r:id="rId130"/>
    <p:sldId id="1126" r:id="rId131"/>
    <p:sldId id="1127" r:id="rId132"/>
    <p:sldId id="1128" r:id="rId133"/>
    <p:sldId id="1115" r:id="rId134"/>
    <p:sldId id="1116" r:id="rId135"/>
    <p:sldId id="1121" r:id="rId136"/>
    <p:sldId id="1122" r:id="rId137"/>
    <p:sldId id="1130" r:id="rId138"/>
    <p:sldId id="1131" r:id="rId139"/>
    <p:sldId id="1129" r:id="rId140"/>
    <p:sldId id="1132" r:id="rId141"/>
    <p:sldId id="1133" r:id="rId142"/>
    <p:sldId id="1134" r:id="rId143"/>
    <p:sldId id="1135" r:id="rId144"/>
    <p:sldId id="1136" r:id="rId145"/>
    <p:sldId id="1137" r:id="rId146"/>
    <p:sldId id="1138" r:id="rId147"/>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11A6CEA-2225-41D4-9400-BD9B32EF42E7}">
          <p14:sldIdLst>
            <p14:sldId id="565"/>
            <p14:sldId id="1057"/>
            <p14:sldId id="1058"/>
            <p14:sldId id="1059"/>
            <p14:sldId id="1060"/>
            <p14:sldId id="1061"/>
            <p14:sldId id="1065"/>
            <p14:sldId id="992"/>
            <p14:sldId id="993"/>
            <p14:sldId id="1046"/>
            <p14:sldId id="1047"/>
            <p14:sldId id="997"/>
            <p14:sldId id="1066"/>
            <p14:sldId id="996"/>
            <p14:sldId id="1005"/>
            <p14:sldId id="1006"/>
            <p14:sldId id="1004"/>
            <p14:sldId id="1019"/>
            <p14:sldId id="1020"/>
            <p14:sldId id="1021"/>
            <p14:sldId id="999"/>
            <p14:sldId id="998"/>
            <p14:sldId id="1000"/>
            <p14:sldId id="1007"/>
            <p14:sldId id="1001"/>
            <p14:sldId id="1002"/>
            <p14:sldId id="1008"/>
            <p14:sldId id="1009"/>
            <p14:sldId id="1010"/>
            <p14:sldId id="1011"/>
            <p14:sldId id="1013"/>
            <p14:sldId id="1014"/>
            <p14:sldId id="1015"/>
            <p14:sldId id="1018"/>
            <p14:sldId id="1016"/>
            <p14:sldId id="1022"/>
            <p14:sldId id="1023"/>
            <p14:sldId id="1024"/>
            <p14:sldId id="1026"/>
            <p14:sldId id="1012"/>
            <p14:sldId id="1003"/>
            <p14:sldId id="1017"/>
            <p14:sldId id="1027"/>
            <p14:sldId id="1028"/>
            <p14:sldId id="1032"/>
            <p14:sldId id="1033"/>
            <p14:sldId id="1025"/>
            <p14:sldId id="1034"/>
            <p14:sldId id="1029"/>
            <p14:sldId id="1031"/>
            <p14:sldId id="1030"/>
            <p14:sldId id="1035"/>
            <p14:sldId id="1036"/>
            <p14:sldId id="1037"/>
            <p14:sldId id="1038"/>
            <p14:sldId id="1039"/>
            <p14:sldId id="1040"/>
            <p14:sldId id="1041"/>
            <p14:sldId id="1043"/>
            <p14:sldId id="1044"/>
            <p14:sldId id="1045"/>
            <p14:sldId id="1048"/>
            <p14:sldId id="1049"/>
            <p14:sldId id="1050"/>
            <p14:sldId id="1051"/>
            <p14:sldId id="1052"/>
            <p14:sldId id="1053"/>
            <p14:sldId id="1054"/>
            <p14:sldId id="1055"/>
            <p14:sldId id="1056"/>
            <p14:sldId id="1062"/>
            <p14:sldId id="1063"/>
            <p14:sldId id="1064"/>
            <p14:sldId id="1067"/>
            <p14:sldId id="1068"/>
            <p14:sldId id="1069"/>
            <p14:sldId id="1070"/>
            <p14:sldId id="1076"/>
            <p14:sldId id="1071"/>
            <p14:sldId id="1072"/>
            <p14:sldId id="1073"/>
            <p14:sldId id="1074"/>
            <p14:sldId id="1075"/>
            <p14:sldId id="1077"/>
            <p14:sldId id="1078"/>
            <p14:sldId id="1080"/>
            <p14:sldId id="1081"/>
            <p14:sldId id="1082"/>
            <p14:sldId id="1119"/>
            <p14:sldId id="1079"/>
            <p14:sldId id="1083"/>
            <p14:sldId id="1084"/>
            <p14:sldId id="1085"/>
            <p14:sldId id="1086"/>
            <p14:sldId id="1087"/>
            <p14:sldId id="1088"/>
            <p14:sldId id="1089"/>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8"/>
            <p14:sldId id="1107"/>
            <p14:sldId id="1109"/>
            <p14:sldId id="1110"/>
            <p14:sldId id="1111"/>
            <p14:sldId id="1112"/>
            <p14:sldId id="1113"/>
            <p14:sldId id="1114"/>
            <p14:sldId id="1117"/>
            <p14:sldId id="1118"/>
            <p14:sldId id="1120"/>
            <p14:sldId id="1123"/>
            <p14:sldId id="1124"/>
            <p14:sldId id="1125"/>
            <p14:sldId id="1126"/>
            <p14:sldId id="1127"/>
            <p14:sldId id="1128"/>
            <p14:sldId id="1115"/>
            <p14:sldId id="1116"/>
            <p14:sldId id="1121"/>
            <p14:sldId id="1122"/>
            <p14:sldId id="1130"/>
            <p14:sldId id="1131"/>
            <p14:sldId id="1129"/>
            <p14:sldId id="1132"/>
            <p14:sldId id="1133"/>
            <p14:sldId id="1134"/>
            <p14:sldId id="1135"/>
            <p14:sldId id="1136"/>
            <p14:sldId id="1137"/>
            <p14:sldId id="11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93977" autoAdjust="0"/>
  </p:normalViewPr>
  <p:slideViewPr>
    <p:cSldViewPr>
      <p:cViewPr varScale="1">
        <p:scale>
          <a:sx n="68" d="100"/>
          <a:sy n="68" d="100"/>
        </p:scale>
        <p:origin x="10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9"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zh-TW" sz="1200"/>
            </a:lvl1pPr>
          </a:lstStyle>
          <a:p>
            <a:endParaRPr lang="zh-TW" dirty="0"/>
          </a:p>
        </p:txBody>
      </p:sp>
      <p:sp>
        <p:nvSpPr>
          <p:cNvPr id="3" name="Rectangle 2"/>
          <p:cNvSpPr>
            <a:spLocks noGrp="1"/>
          </p:cNvSpPr>
          <p:nvPr>
            <p:ph type="dt" sz="quarter" idx="1"/>
          </p:nvPr>
        </p:nvSpPr>
        <p:spPr>
          <a:xfrm>
            <a:off x="3884613" y="0"/>
            <a:ext cx="2971800" cy="457200"/>
          </a:xfrm>
          <a:prstGeom prst="rect">
            <a:avLst/>
          </a:prstGeom>
        </p:spPr>
        <p:txBody>
          <a:bodyPr vert="horz" rtlCol="0"/>
          <a:lstStyle>
            <a:lvl1pPr algn="r" latinLnBrk="0">
              <a:defRPr lang="zh-TW" sz="1200"/>
            </a:lvl1pPr>
          </a:lstStyle>
          <a:p>
            <a:fld id="{9472DD5C-B6A9-4714-908F-0B8F74738B98}" type="datetimeFigureOut">
              <a:rPr lang="en-US" altLang="zh-TW" smtClean="0"/>
              <a:pPr/>
              <a:t>11/5/2023</a:t>
            </a:fld>
            <a:endParaRPr lang="zh-TW" dirty="0"/>
          </a:p>
        </p:txBody>
      </p:sp>
      <p:sp>
        <p:nvSpPr>
          <p:cNvPr id="4" name="Rectangle 3"/>
          <p:cNvSpPr>
            <a:spLocks noGrp="1"/>
          </p:cNvSpPr>
          <p:nvPr>
            <p:ph type="ftr" sz="quarter" idx="2"/>
          </p:nvPr>
        </p:nvSpPr>
        <p:spPr>
          <a:xfrm>
            <a:off x="0" y="8685213"/>
            <a:ext cx="2971800" cy="457200"/>
          </a:xfrm>
          <a:prstGeom prst="rect">
            <a:avLst/>
          </a:prstGeom>
        </p:spPr>
        <p:txBody>
          <a:bodyPr vert="horz" rtlCol="0" anchor="b"/>
          <a:lstStyle>
            <a:lvl1pPr algn="l" latinLnBrk="0">
              <a:defRPr lang="zh-TW" sz="1200"/>
            </a:lvl1pPr>
          </a:lstStyle>
          <a:p>
            <a:endParaRPr lang="zh-TW" dirty="0"/>
          </a:p>
        </p:txBody>
      </p:sp>
      <p:sp>
        <p:nvSpPr>
          <p:cNvPr id="5" name="Rectangle 4"/>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zh-TW" sz="1200"/>
            </a:lvl1pPr>
          </a:lstStyle>
          <a:p>
            <a:fld id="{7C1C90DE-A98B-4173-B17E-434F189FC4DB}" type="slidenum">
              <a:rPr lang="zh-TW" smtClean="0"/>
              <a:pPr/>
              <a:t>‹#›</a:t>
            </a:fld>
            <a:endParaRPr lang="zh-TW"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zh-TW" sz="1200"/>
            </a:lvl1pPr>
          </a:lstStyle>
          <a:p>
            <a:endParaRPr lang="zh-TW"/>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zh-TW" sz="1200"/>
            </a:lvl1pPr>
          </a:lstStyle>
          <a:p>
            <a:fld id="{193366E8-8A22-4400-BBA2-8D322280A6E8}" type="datetimeFigureOut">
              <a:rPr lang="zh-TW" altLang="en-US"/>
              <a:pPr/>
              <a:t>2023/11/5</a:t>
            </a:fld>
            <a:endParaRPr lang="zh-TW"/>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zh-TW"/>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zh-TW" sz="1200"/>
            </a:lvl1pPr>
          </a:lstStyle>
          <a:p>
            <a:endParaRPr lang="zh-TW"/>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TW" sz="1200"/>
            </a:lvl1pPr>
          </a:lstStyle>
          <a:p>
            <a:fld id="{3792D2CF-A01B-4515-8B40-3DC34258267A}" type="slidenum">
              <a:rPr/>
              <a:pPr/>
              <a:t>‹#›</a:t>
            </a:fld>
            <a:endParaRPr lang="zh-TW"/>
          </a:p>
        </p:txBody>
      </p:sp>
    </p:spTree>
  </p:cSld>
  <p:clrMap bg1="lt1" tx1="dk1" bg2="lt2" tx2="dk2" accent1="accent1" accent2="accent2" accent3="accent3" accent4="accent4" accent5="accent5" accent6="accent6" hlink="hlink" folHlink="folHlink"/>
  <p:notesStyle>
    <a:lvl1pPr marL="0" algn="l" rtl="0" latinLnBrk="0">
      <a:defRPr lang="zh-TW" sz="1200" kern="1200">
        <a:solidFill>
          <a:schemeClr val="tx1"/>
        </a:solidFill>
        <a:latin typeface="+mn-lt"/>
        <a:ea typeface="+mn-ea"/>
        <a:cs typeface="+mn-cs"/>
      </a:defRPr>
    </a:lvl1pPr>
    <a:lvl2pPr marL="457200" algn="l" rtl="0">
      <a:defRPr lang="zh-TW" sz="1200" kern="1200">
        <a:solidFill>
          <a:schemeClr val="tx1"/>
        </a:solidFill>
        <a:latin typeface="+mn-lt"/>
        <a:ea typeface="+mn-ea"/>
        <a:cs typeface="+mn-cs"/>
      </a:defRPr>
    </a:lvl2pPr>
    <a:lvl3pPr marL="914400" algn="l" rtl="0">
      <a:defRPr lang="zh-TW" sz="1200" kern="1200">
        <a:solidFill>
          <a:schemeClr val="tx1"/>
        </a:solidFill>
        <a:latin typeface="+mn-lt"/>
        <a:ea typeface="+mn-ea"/>
        <a:cs typeface="+mn-cs"/>
      </a:defRPr>
    </a:lvl3pPr>
    <a:lvl4pPr marL="1371600" algn="l" rtl="0">
      <a:defRPr lang="zh-TW" sz="1200" kern="1200">
        <a:solidFill>
          <a:schemeClr val="tx1"/>
        </a:solidFill>
        <a:latin typeface="+mn-lt"/>
        <a:ea typeface="+mn-ea"/>
        <a:cs typeface="+mn-cs"/>
      </a:defRPr>
    </a:lvl4pPr>
    <a:lvl5pPr marL="1828800" algn="l" rtl="0">
      <a:defRPr lang="zh-TW" sz="1200" kern="1200">
        <a:solidFill>
          <a:schemeClr val="tx1"/>
        </a:solidFill>
        <a:latin typeface="+mn-lt"/>
        <a:ea typeface="+mn-ea"/>
        <a:cs typeface="+mn-cs"/>
      </a:defRPr>
    </a:lvl5pPr>
    <a:lvl6pPr marL="2286000" algn="l" rtl="0">
      <a:defRPr lang="zh-TW" sz="1200" kern="1200">
        <a:solidFill>
          <a:schemeClr val="tx1"/>
        </a:solidFill>
        <a:latin typeface="+mn-lt"/>
        <a:ea typeface="+mn-ea"/>
        <a:cs typeface="+mn-cs"/>
      </a:defRPr>
    </a:lvl6pPr>
    <a:lvl7pPr marL="2743200" algn="l" rtl="0">
      <a:defRPr lang="zh-TW" sz="1200" kern="1200">
        <a:solidFill>
          <a:schemeClr val="tx1"/>
        </a:solidFill>
        <a:latin typeface="+mn-lt"/>
        <a:ea typeface="+mn-ea"/>
        <a:cs typeface="+mn-cs"/>
      </a:defRPr>
    </a:lvl7pPr>
    <a:lvl8pPr marL="3200400" algn="l" rtl="0">
      <a:defRPr lang="zh-TW" sz="1200" kern="1200">
        <a:solidFill>
          <a:schemeClr val="tx1"/>
        </a:solidFill>
        <a:latin typeface="+mn-lt"/>
        <a:ea typeface="+mn-ea"/>
        <a:cs typeface="+mn-cs"/>
      </a:defRPr>
    </a:lvl8pPr>
    <a:lvl9pPr marL="3657600" algn="l" rtl="0">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a:t>
            </a:fld>
            <a:endParaRPr lang="zh-TW"/>
          </a:p>
        </p:txBody>
      </p:sp>
    </p:spTree>
    <p:extLst>
      <p:ext uri="{BB962C8B-B14F-4D97-AF65-F5344CB8AC3E}">
        <p14:creationId xmlns:p14="http://schemas.microsoft.com/office/powerpoint/2010/main" val="328307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43</a:t>
            </a:fld>
            <a:endParaRPr lang="zh-TW"/>
          </a:p>
        </p:txBody>
      </p:sp>
    </p:spTree>
    <p:extLst>
      <p:ext uri="{BB962C8B-B14F-4D97-AF65-F5344CB8AC3E}">
        <p14:creationId xmlns:p14="http://schemas.microsoft.com/office/powerpoint/2010/main" val="2521244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49</a:t>
            </a:fld>
            <a:endParaRPr lang="zh-TW"/>
          </a:p>
        </p:txBody>
      </p:sp>
    </p:spTree>
    <p:extLst>
      <p:ext uri="{BB962C8B-B14F-4D97-AF65-F5344CB8AC3E}">
        <p14:creationId xmlns:p14="http://schemas.microsoft.com/office/powerpoint/2010/main" val="421732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50</a:t>
            </a:fld>
            <a:endParaRPr lang="zh-TW"/>
          </a:p>
        </p:txBody>
      </p:sp>
    </p:spTree>
    <p:extLst>
      <p:ext uri="{BB962C8B-B14F-4D97-AF65-F5344CB8AC3E}">
        <p14:creationId xmlns:p14="http://schemas.microsoft.com/office/powerpoint/2010/main" val="106669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65</a:t>
            </a:fld>
            <a:endParaRPr lang="zh-TW"/>
          </a:p>
        </p:txBody>
      </p:sp>
    </p:spTree>
    <p:extLst>
      <p:ext uri="{BB962C8B-B14F-4D97-AF65-F5344CB8AC3E}">
        <p14:creationId xmlns:p14="http://schemas.microsoft.com/office/powerpoint/2010/main" val="83257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77</a:t>
            </a:fld>
            <a:endParaRPr lang="zh-TW"/>
          </a:p>
        </p:txBody>
      </p:sp>
    </p:spTree>
    <p:extLst>
      <p:ext uri="{BB962C8B-B14F-4D97-AF65-F5344CB8AC3E}">
        <p14:creationId xmlns:p14="http://schemas.microsoft.com/office/powerpoint/2010/main" val="285805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78</a:t>
            </a:fld>
            <a:endParaRPr lang="zh-TW"/>
          </a:p>
        </p:txBody>
      </p:sp>
    </p:spTree>
    <p:extLst>
      <p:ext uri="{BB962C8B-B14F-4D97-AF65-F5344CB8AC3E}">
        <p14:creationId xmlns:p14="http://schemas.microsoft.com/office/powerpoint/2010/main" val="114904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85</a:t>
            </a:fld>
            <a:endParaRPr lang="zh-TW"/>
          </a:p>
        </p:txBody>
      </p:sp>
    </p:spTree>
    <p:extLst>
      <p:ext uri="{BB962C8B-B14F-4D97-AF65-F5344CB8AC3E}">
        <p14:creationId xmlns:p14="http://schemas.microsoft.com/office/powerpoint/2010/main" val="378054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114</a:t>
            </a:fld>
            <a:endParaRPr lang="zh-TW"/>
          </a:p>
        </p:txBody>
      </p:sp>
    </p:spTree>
    <p:extLst>
      <p:ext uri="{BB962C8B-B14F-4D97-AF65-F5344CB8AC3E}">
        <p14:creationId xmlns:p14="http://schemas.microsoft.com/office/powerpoint/2010/main" val="1525545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119</a:t>
            </a:fld>
            <a:endParaRPr lang="zh-TW"/>
          </a:p>
        </p:txBody>
      </p:sp>
    </p:spTree>
    <p:extLst>
      <p:ext uri="{BB962C8B-B14F-4D97-AF65-F5344CB8AC3E}">
        <p14:creationId xmlns:p14="http://schemas.microsoft.com/office/powerpoint/2010/main" val="3415203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123</a:t>
            </a:fld>
            <a:endParaRPr lang="zh-TW"/>
          </a:p>
        </p:txBody>
      </p:sp>
    </p:spTree>
    <p:extLst>
      <p:ext uri="{BB962C8B-B14F-4D97-AF65-F5344CB8AC3E}">
        <p14:creationId xmlns:p14="http://schemas.microsoft.com/office/powerpoint/2010/main" val="153295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3</a:t>
            </a:fld>
            <a:endParaRPr lang="zh-TW"/>
          </a:p>
        </p:txBody>
      </p:sp>
    </p:spTree>
    <p:extLst>
      <p:ext uri="{BB962C8B-B14F-4D97-AF65-F5344CB8AC3E}">
        <p14:creationId xmlns:p14="http://schemas.microsoft.com/office/powerpoint/2010/main" val="419817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128</a:t>
            </a:fld>
            <a:endParaRPr lang="zh-TW"/>
          </a:p>
        </p:txBody>
      </p:sp>
    </p:spTree>
    <p:extLst>
      <p:ext uri="{BB962C8B-B14F-4D97-AF65-F5344CB8AC3E}">
        <p14:creationId xmlns:p14="http://schemas.microsoft.com/office/powerpoint/2010/main" val="1380938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132</a:t>
            </a:fld>
            <a:endParaRPr lang="zh-TW"/>
          </a:p>
        </p:txBody>
      </p:sp>
    </p:spTree>
    <p:extLst>
      <p:ext uri="{BB962C8B-B14F-4D97-AF65-F5344CB8AC3E}">
        <p14:creationId xmlns:p14="http://schemas.microsoft.com/office/powerpoint/2010/main" val="3419458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134</a:t>
            </a:fld>
            <a:endParaRPr lang="zh-TW"/>
          </a:p>
        </p:txBody>
      </p:sp>
    </p:spTree>
    <p:extLst>
      <p:ext uri="{BB962C8B-B14F-4D97-AF65-F5344CB8AC3E}">
        <p14:creationId xmlns:p14="http://schemas.microsoft.com/office/powerpoint/2010/main" val="324626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136</a:t>
            </a:fld>
            <a:endParaRPr lang="zh-TW"/>
          </a:p>
        </p:txBody>
      </p:sp>
    </p:spTree>
    <p:extLst>
      <p:ext uri="{BB962C8B-B14F-4D97-AF65-F5344CB8AC3E}">
        <p14:creationId xmlns:p14="http://schemas.microsoft.com/office/powerpoint/2010/main" val="903598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139</a:t>
            </a:fld>
            <a:endParaRPr lang="zh-TW"/>
          </a:p>
        </p:txBody>
      </p:sp>
    </p:spTree>
    <p:extLst>
      <p:ext uri="{BB962C8B-B14F-4D97-AF65-F5344CB8AC3E}">
        <p14:creationId xmlns:p14="http://schemas.microsoft.com/office/powerpoint/2010/main" val="214731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145</a:t>
            </a:fld>
            <a:endParaRPr lang="zh-TW"/>
          </a:p>
        </p:txBody>
      </p:sp>
    </p:spTree>
    <p:extLst>
      <p:ext uri="{BB962C8B-B14F-4D97-AF65-F5344CB8AC3E}">
        <p14:creationId xmlns:p14="http://schemas.microsoft.com/office/powerpoint/2010/main" val="26811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5</a:t>
            </a:fld>
            <a:endParaRPr lang="zh-TW"/>
          </a:p>
        </p:txBody>
      </p:sp>
    </p:spTree>
    <p:extLst>
      <p:ext uri="{BB962C8B-B14F-4D97-AF65-F5344CB8AC3E}">
        <p14:creationId xmlns:p14="http://schemas.microsoft.com/office/powerpoint/2010/main" val="249170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7</a:t>
            </a:fld>
            <a:endParaRPr lang="zh-TW"/>
          </a:p>
        </p:txBody>
      </p:sp>
    </p:spTree>
    <p:extLst>
      <p:ext uri="{BB962C8B-B14F-4D97-AF65-F5344CB8AC3E}">
        <p14:creationId xmlns:p14="http://schemas.microsoft.com/office/powerpoint/2010/main" val="144844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8</a:t>
            </a:fld>
            <a:endParaRPr lang="zh-TW"/>
          </a:p>
        </p:txBody>
      </p:sp>
    </p:spTree>
    <p:extLst>
      <p:ext uri="{BB962C8B-B14F-4D97-AF65-F5344CB8AC3E}">
        <p14:creationId xmlns:p14="http://schemas.microsoft.com/office/powerpoint/2010/main" val="114322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12</a:t>
            </a:fld>
            <a:endParaRPr lang="zh-TW"/>
          </a:p>
        </p:txBody>
      </p:sp>
    </p:spTree>
    <p:extLst>
      <p:ext uri="{BB962C8B-B14F-4D97-AF65-F5344CB8AC3E}">
        <p14:creationId xmlns:p14="http://schemas.microsoft.com/office/powerpoint/2010/main" val="276162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13</a:t>
            </a:fld>
            <a:endParaRPr lang="zh-TW"/>
          </a:p>
        </p:txBody>
      </p:sp>
    </p:spTree>
    <p:extLst>
      <p:ext uri="{BB962C8B-B14F-4D97-AF65-F5344CB8AC3E}">
        <p14:creationId xmlns:p14="http://schemas.microsoft.com/office/powerpoint/2010/main" val="335866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14</a:t>
            </a:fld>
            <a:endParaRPr lang="zh-TW"/>
          </a:p>
        </p:txBody>
      </p:sp>
    </p:spTree>
    <p:extLst>
      <p:ext uri="{BB962C8B-B14F-4D97-AF65-F5344CB8AC3E}">
        <p14:creationId xmlns:p14="http://schemas.microsoft.com/office/powerpoint/2010/main" val="254945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3792D2CF-A01B-4515-8B40-3DC34258267A}" type="slidenum">
              <a:rPr lang="en-US" altLang="zh-TW" smtClean="0"/>
              <a:pPr/>
              <a:t>15</a:t>
            </a:fld>
            <a:endParaRPr lang="zh-TW"/>
          </a:p>
        </p:txBody>
      </p:sp>
    </p:spTree>
    <p:extLst>
      <p:ext uri="{BB962C8B-B14F-4D97-AF65-F5344CB8AC3E}">
        <p14:creationId xmlns:p14="http://schemas.microsoft.com/office/powerpoint/2010/main" val="248996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cstate="print">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latinLnBrk="0">
              <a:defRPr lang="zh-TW" sz="4000" b="0" cap="none" baseline="0">
                <a:solidFill>
                  <a:schemeClr val="tx1"/>
                </a:solidFill>
                <a:effectLst>
                  <a:outerShdw blurRad="50800" dist="50800" dir="2700000" algn="tl" rotWithShape="0">
                    <a:srgbClr val="000000">
                      <a:alpha val="43137"/>
                    </a:srgbClr>
                  </a:outerShdw>
                </a:effectLst>
              </a:defRPr>
            </a:lvl1pPr>
          </a:lstStyle>
          <a:p>
            <a:r>
              <a:rPr lang="zh-TW" altLang="en-US"/>
              <a:t>按一下以編輯母片標題樣式</a:t>
            </a:r>
            <a:endParaRPr lang="zh-TW"/>
          </a:p>
        </p:txBody>
      </p:sp>
      <p:sp>
        <p:nvSpPr>
          <p:cNvPr id="3" name="Shape 2"/>
          <p:cNvSpPr>
            <a:spLocks noGrp="1"/>
          </p:cNvSpPr>
          <p:nvPr>
            <p:ph type="subTitle" idx="1"/>
          </p:nvPr>
        </p:nvSpPr>
        <p:spPr>
          <a:xfrm>
            <a:off x="1371600" y="2667000"/>
            <a:ext cx="6400800" cy="1752600"/>
          </a:xfrm>
        </p:spPr>
        <p:txBody>
          <a:bodyPr anchor="b" anchorCtr="0"/>
          <a:lstStyle>
            <a:lvl1pPr marL="0" indent="0" algn="ctr" latinLnBrk="0">
              <a:buNone/>
              <a:defRPr lang="zh-TW">
                <a:solidFill>
                  <a:schemeClr val="bg2"/>
                </a:solidFill>
                <a:effectLst/>
              </a:defRPr>
            </a:lvl1pPr>
            <a:lvl2pPr marL="457200" indent="0" algn="ctr">
              <a:buNone/>
              <a:defRPr lang="zh-TW">
                <a:solidFill>
                  <a:schemeClr val="tx1">
                    <a:tint val="75000"/>
                  </a:schemeClr>
                </a:solidFill>
              </a:defRPr>
            </a:lvl2pPr>
            <a:lvl3pPr marL="914400" indent="0" algn="ctr">
              <a:buNone/>
              <a:defRPr lang="zh-TW">
                <a:solidFill>
                  <a:schemeClr val="tx1">
                    <a:tint val="75000"/>
                  </a:schemeClr>
                </a:solidFill>
              </a:defRPr>
            </a:lvl3pPr>
            <a:lvl4pPr marL="1371600" indent="0" algn="ctr">
              <a:buNone/>
              <a:defRPr lang="zh-TW">
                <a:solidFill>
                  <a:schemeClr val="tx1">
                    <a:tint val="75000"/>
                  </a:schemeClr>
                </a:solidFill>
              </a:defRPr>
            </a:lvl4pPr>
            <a:lvl5pPr marL="1828800" indent="0" algn="ctr">
              <a:buNone/>
              <a:defRPr lang="zh-TW">
                <a:solidFill>
                  <a:schemeClr val="tx1">
                    <a:tint val="75000"/>
                  </a:schemeClr>
                </a:solidFill>
              </a:defRPr>
            </a:lvl5pPr>
            <a:lvl6pPr marL="2286000" indent="0" algn="ctr">
              <a:buNone/>
              <a:defRPr lang="zh-TW">
                <a:solidFill>
                  <a:schemeClr val="tx1">
                    <a:tint val="75000"/>
                  </a:schemeClr>
                </a:solidFill>
              </a:defRPr>
            </a:lvl6pPr>
            <a:lvl7pPr marL="2743200" indent="0" algn="ctr">
              <a:buNone/>
              <a:defRPr lang="zh-TW">
                <a:solidFill>
                  <a:schemeClr val="tx1">
                    <a:tint val="75000"/>
                  </a:schemeClr>
                </a:solidFill>
              </a:defRPr>
            </a:lvl7pPr>
            <a:lvl8pPr marL="3200400" indent="0" algn="ctr">
              <a:buNone/>
              <a:defRPr lang="zh-TW">
                <a:solidFill>
                  <a:schemeClr val="tx1">
                    <a:tint val="75000"/>
                  </a:schemeClr>
                </a:solidFill>
              </a:defRPr>
            </a:lvl8pPr>
            <a:lvl9pPr marL="3657600" indent="0" algn="ctr">
              <a:buNone/>
              <a:defRPr lang="zh-TW">
                <a:solidFill>
                  <a:schemeClr val="tx1">
                    <a:tint val="75000"/>
                  </a:schemeClr>
                </a:solidFill>
              </a:defRPr>
            </a:lvl9pPr>
          </a:lstStyle>
          <a:p>
            <a:r>
              <a:rPr lang="zh-TW" altLang="en-US"/>
              <a:t>按一下以編輯母片副標題樣式</a:t>
            </a:r>
            <a:endParaRPr 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bg>
      <p:bgRef idx="1002">
        <a:schemeClr val="bg2"/>
      </p:bgRef>
    </p:bg>
    <p:spTree>
      <p:nvGrpSpPr>
        <p:cNvPr id="1" name=""/>
        <p:cNvGrpSpPr/>
        <p:nvPr/>
      </p:nvGrpSpPr>
      <p:grpSpPr>
        <a:xfrm>
          <a:off x="0" y="0"/>
          <a:ext cx="0" cy="0"/>
          <a:chOff x="0" y="0"/>
          <a:chExt cx="0" cy="0"/>
        </a:xfrm>
      </p:grpSpPr>
      <p:sp>
        <p:nvSpPr>
          <p:cNvPr id="3" name="Shape 2"/>
          <p:cNvSpPr>
            <a:spLocks noGrp="1"/>
          </p:cNvSpPr>
          <p:nvPr>
            <p:ph idx="1"/>
          </p:nvPr>
        </p:nvSpPr>
        <p:spPr>
          <a:xfrm>
            <a:off x="0" y="1600200"/>
            <a:ext cx="9144000" cy="5257800"/>
          </a:xfrm>
        </p:spPr>
        <p:txBody>
          <a:bodyPr>
            <a:normAutofit/>
          </a:bodyPr>
          <a:lstStyle>
            <a:lvl1pPr>
              <a:defRPr sz="4800" b="1">
                <a:latin typeface="微軟正黑體" panose="020B0604030504040204" pitchFamily="34" charset="-120"/>
                <a:ea typeface="微軟正黑體" panose="020B0604030504040204" pitchFamily="34" charset="-120"/>
              </a:defRPr>
            </a:lvl1pPr>
            <a:lvl2pPr>
              <a:defRPr sz="4400" b="1">
                <a:latin typeface="微軟正黑體" panose="020B0604030504040204" pitchFamily="34" charset="-120"/>
                <a:ea typeface="微軟正黑體" panose="020B0604030504040204" pitchFamily="34" charset="-120"/>
              </a:defRPr>
            </a:lvl2pPr>
            <a:lvl3pPr>
              <a:defRPr sz="4000" b="1">
                <a:latin typeface="微軟正黑體" panose="020B0604030504040204" pitchFamily="34" charset="-120"/>
                <a:ea typeface="微軟正黑體" panose="020B0604030504040204" pitchFamily="34" charset="-120"/>
              </a:defRPr>
            </a:lvl3pPr>
            <a:lvl4pPr>
              <a:defRPr sz="3600" b="1">
                <a:latin typeface="微軟正黑體" panose="020B0604030504040204" pitchFamily="34" charset="-120"/>
                <a:ea typeface="微軟正黑體" panose="020B0604030504040204" pitchFamily="34" charset="-120"/>
              </a:defRPr>
            </a:lvl4pPr>
            <a:lvl5pPr>
              <a:defRPr sz="3600" b="1">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Rectangle 6"/>
          <p:cNvSpPr>
            <a:spLocks noGrp="1"/>
          </p:cNvSpPr>
          <p:nvPr>
            <p:ph type="title"/>
          </p:nvPr>
        </p:nvSpPr>
        <p:spPr>
          <a:xfrm>
            <a:off x="0" y="152400"/>
            <a:ext cx="9036496" cy="1265238"/>
          </a:xfrm>
        </p:spPr>
        <p:txBody>
          <a:bodyPr>
            <a:normAutofit/>
          </a:bodyPr>
          <a:lstStyle>
            <a:lvl1pPr algn="ctr">
              <a:defRPr sz="5400" b="1">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小節標題">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latinLnBrk="0">
              <a:defRPr lang="zh-TW" sz="4000" b="0" cap="none" baseline="0">
                <a:solidFill>
                  <a:schemeClr val="tx1"/>
                </a:solidFill>
                <a:effectLst>
                  <a:outerShdw blurRad="50800" dist="50800" dir="2700000" algn="tl" rotWithShape="0">
                    <a:srgbClr val="000000">
                      <a:alpha val="43137"/>
                    </a:srgbClr>
                  </a:outerShdw>
                </a:effectLst>
              </a:defRPr>
            </a:lvl1pPr>
          </a:lstStyle>
          <a:p>
            <a:r>
              <a:rPr lang="zh-TW" altLang="en-US"/>
              <a:t>按一下以編輯母片標題樣式</a:t>
            </a:r>
            <a:endParaRPr lang="zh-TW"/>
          </a:p>
        </p:txBody>
      </p:sp>
      <p:sp>
        <p:nvSpPr>
          <p:cNvPr id="3" name="Shape 2"/>
          <p:cNvSpPr>
            <a:spLocks noGrp="1"/>
          </p:cNvSpPr>
          <p:nvPr>
            <p:ph type="body" idx="1"/>
          </p:nvPr>
        </p:nvSpPr>
        <p:spPr>
          <a:xfrm>
            <a:off x="722313" y="2906713"/>
            <a:ext cx="7772400" cy="1500187"/>
          </a:xfrm>
        </p:spPr>
        <p:txBody>
          <a:bodyPr anchor="b"/>
          <a:lstStyle>
            <a:lvl1pPr marL="0" indent="0" algn="ctr" latinLnBrk="0">
              <a:buNone/>
              <a:defRPr lang="zh-TW" sz="2800">
                <a:solidFill>
                  <a:schemeClr val="tx1"/>
                </a:solidFill>
              </a:defRPr>
            </a:lvl1pPr>
            <a:lvl2pPr marL="457200" indent="0">
              <a:buNone/>
              <a:defRPr lang="zh-TW" sz="1800">
                <a:solidFill>
                  <a:schemeClr val="tx1">
                    <a:tint val="75000"/>
                  </a:schemeClr>
                </a:solidFill>
              </a:defRPr>
            </a:lvl2pPr>
            <a:lvl3pPr marL="914400" indent="0">
              <a:buNone/>
              <a:defRPr lang="zh-TW" sz="1600">
                <a:solidFill>
                  <a:schemeClr val="tx1">
                    <a:tint val="75000"/>
                  </a:schemeClr>
                </a:solidFill>
              </a:defRPr>
            </a:lvl3pPr>
            <a:lvl4pPr marL="1371600" indent="0">
              <a:buNone/>
              <a:defRPr lang="zh-TW" sz="1400">
                <a:solidFill>
                  <a:schemeClr val="tx1">
                    <a:tint val="75000"/>
                  </a:schemeClr>
                </a:solidFill>
              </a:defRPr>
            </a:lvl4pPr>
            <a:lvl5pPr marL="1828800" indent="0">
              <a:buNone/>
              <a:defRPr lang="zh-TW" sz="1400">
                <a:solidFill>
                  <a:schemeClr val="tx1">
                    <a:tint val="75000"/>
                  </a:schemeClr>
                </a:solidFill>
              </a:defRPr>
            </a:lvl5pPr>
            <a:lvl6pPr marL="2286000" indent="0">
              <a:buNone/>
              <a:defRPr lang="zh-TW" sz="1400">
                <a:solidFill>
                  <a:schemeClr val="tx1">
                    <a:tint val="75000"/>
                  </a:schemeClr>
                </a:solidFill>
              </a:defRPr>
            </a:lvl6pPr>
            <a:lvl7pPr marL="2743200" indent="0">
              <a:buNone/>
              <a:defRPr lang="zh-TW" sz="1400">
                <a:solidFill>
                  <a:schemeClr val="tx1">
                    <a:tint val="75000"/>
                  </a:schemeClr>
                </a:solidFill>
              </a:defRPr>
            </a:lvl7pPr>
            <a:lvl8pPr marL="3200400" indent="0">
              <a:buNone/>
              <a:defRPr lang="zh-TW" sz="1400">
                <a:solidFill>
                  <a:schemeClr val="tx1">
                    <a:tint val="75000"/>
                  </a:schemeClr>
                </a:solidFill>
              </a:defRPr>
            </a:lvl8pPr>
            <a:lvl9pPr marL="3657600" indent="0">
              <a:buNone/>
              <a:defRPr lang="zh-TW" sz="1400">
                <a:solidFill>
                  <a:schemeClr val="tx1">
                    <a:tint val="75000"/>
                  </a:schemeClr>
                </a:solidFill>
              </a:defRPr>
            </a:lvl9pPr>
          </a:lstStyle>
          <a:p>
            <a:pPr lvl="0"/>
            <a:r>
              <a:rPr lang="zh-TW" altLang="en-US"/>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Shape 2"/>
          <p:cNvSpPr>
            <a:spLocks noGrp="1"/>
          </p:cNvSpPr>
          <p:nvPr>
            <p:ph sz="half" idx="1"/>
          </p:nvPr>
        </p:nvSpPr>
        <p:spPr>
          <a:xfrm>
            <a:off x="457200" y="1600200"/>
            <a:ext cx="4038600" cy="4525963"/>
          </a:xfrm>
        </p:spPr>
        <p:txBody>
          <a:bodyPr/>
          <a:lstStyle>
            <a:lvl1pPr latinLnBrk="0">
              <a:defRPr lang="zh-TW" sz="2800"/>
            </a:lvl1pPr>
            <a:lvl2pPr>
              <a:defRPr lang="zh-TW" sz="2400"/>
            </a:lvl2pPr>
            <a:lvl3pPr>
              <a:defRPr lang="zh-TW" sz="2000"/>
            </a:lvl3pPr>
            <a:lvl4pPr>
              <a:defRPr lang="zh-TW" sz="1800"/>
            </a:lvl4pPr>
            <a:lvl5pPr>
              <a:defRPr lang="zh-TW" sz="1800"/>
            </a:lvl5pPr>
            <a:lvl6pPr>
              <a:defRPr lang="zh-TW" sz="1800"/>
            </a:lvl6pPr>
            <a:lvl7pPr>
              <a:defRPr lang="zh-TW" sz="1800"/>
            </a:lvl7pPr>
            <a:lvl8pPr>
              <a:defRPr lang="zh-TW" sz="1800"/>
            </a:lvl8pPr>
            <a:lvl9pPr>
              <a:defRPr lang="zh-TW"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Shape 3"/>
          <p:cNvSpPr>
            <a:spLocks noGrp="1"/>
          </p:cNvSpPr>
          <p:nvPr>
            <p:ph sz="half" idx="2"/>
          </p:nvPr>
        </p:nvSpPr>
        <p:spPr>
          <a:xfrm>
            <a:off x="4648200" y="1600200"/>
            <a:ext cx="4038600" cy="4525963"/>
          </a:xfrm>
        </p:spPr>
        <p:txBody>
          <a:bodyPr/>
          <a:lstStyle>
            <a:lvl1pPr latinLnBrk="0">
              <a:defRPr lang="zh-TW" sz="2800"/>
            </a:lvl1pPr>
            <a:lvl2pPr>
              <a:defRPr lang="zh-TW" sz="2400"/>
            </a:lvl2pPr>
            <a:lvl3pPr>
              <a:defRPr lang="zh-TW" sz="2000"/>
            </a:lvl3pPr>
            <a:lvl4pPr>
              <a:defRPr lang="zh-TW" sz="1800"/>
            </a:lvl4pPr>
            <a:lvl5pPr>
              <a:defRPr lang="zh-TW" sz="1800"/>
            </a:lvl5pPr>
            <a:lvl6pPr>
              <a:defRPr lang="zh-TW" sz="1800"/>
            </a:lvl6pPr>
            <a:lvl7pPr>
              <a:defRPr lang="zh-TW" sz="1800"/>
            </a:lvl7pPr>
            <a:lvl8pPr>
              <a:defRPr lang="zh-TW" sz="1800"/>
            </a:lvl8pPr>
            <a:lvl9pPr>
              <a:defRPr lang="zh-TW"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Shape 4"/>
          <p:cNvSpPr>
            <a:spLocks noGrp="1"/>
          </p:cNvSpPr>
          <p:nvPr>
            <p:ph type="dt" sz="half" idx="10"/>
          </p:nvPr>
        </p:nvSpPr>
        <p:spPr/>
        <p:txBody>
          <a:bodyPr/>
          <a:lstStyle/>
          <a:p>
            <a:fld id="{6C70D0AA-A564-40E6-BDF9-FE3371FD07B4}" type="datetimeFigureOut">
              <a:rPr lang="zh-TW" altLang="en-US"/>
              <a:pPr/>
              <a:t>2023/11/5</a:t>
            </a:fld>
            <a:endParaRPr lang="zh-TW"/>
          </a:p>
        </p:txBody>
      </p:sp>
      <p:sp>
        <p:nvSpPr>
          <p:cNvPr id="6" name="Shape 5"/>
          <p:cNvSpPr>
            <a:spLocks noGrp="1"/>
          </p:cNvSpPr>
          <p:nvPr>
            <p:ph type="ftr" sz="quarter" idx="11"/>
          </p:nvPr>
        </p:nvSpPr>
        <p:spPr/>
        <p:txBody>
          <a:bodyPr/>
          <a:lstStyle/>
          <a:p>
            <a:endParaRPr lang="zh-TW"/>
          </a:p>
        </p:txBody>
      </p:sp>
      <p:sp>
        <p:nvSpPr>
          <p:cNvPr id="7" name="Shape 6"/>
          <p:cNvSpPr>
            <a:spLocks noGrp="1"/>
          </p:cNvSpPr>
          <p:nvPr>
            <p:ph type="sldNum" sz="quarter" idx="12"/>
          </p:nvPr>
        </p:nvSpPr>
        <p:spPr/>
        <p:txBody>
          <a:bodyPr/>
          <a:lstStyle/>
          <a:p>
            <a:fld id="{561D2430-FB11-4C87-BF1D-6F488A17F237}" type="slidenum">
              <a:rPr/>
              <a:pPr/>
              <a:t>‹#›</a:t>
            </a:fld>
            <a:endParaRPr lang="zh-TW"/>
          </a:p>
        </p:txBody>
      </p:sp>
      <p:sp>
        <p:nvSpPr>
          <p:cNvPr id="8" name="Rectangle 7"/>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對照">
    <p:spTree>
      <p:nvGrpSpPr>
        <p:cNvPr id="1" name=""/>
        <p:cNvGrpSpPr/>
        <p:nvPr/>
      </p:nvGrpSpPr>
      <p:grpSpPr>
        <a:xfrm>
          <a:off x="0" y="0"/>
          <a:ext cx="0" cy="0"/>
          <a:chOff x="0" y="0"/>
          <a:chExt cx="0" cy="0"/>
        </a:xfrm>
      </p:grpSpPr>
      <p:sp>
        <p:nvSpPr>
          <p:cNvPr id="3" name="Shape 2"/>
          <p:cNvSpPr>
            <a:spLocks noGrp="1"/>
          </p:cNvSpPr>
          <p:nvPr>
            <p:ph type="body" idx="1"/>
          </p:nvPr>
        </p:nvSpPr>
        <p:spPr>
          <a:xfrm>
            <a:off x="457200" y="1535113"/>
            <a:ext cx="4040188" cy="639762"/>
          </a:xfrm>
        </p:spPr>
        <p:txBody>
          <a:bodyPr anchor="b"/>
          <a:lstStyle>
            <a:lvl1pPr marL="0" indent="0" latinLnBrk="0">
              <a:buNone/>
              <a:defRPr lang="zh-TW" sz="2400" b="0">
                <a:solidFill>
                  <a:schemeClr val="tx2"/>
                </a:solidFill>
              </a:defRPr>
            </a:lvl1pPr>
            <a:lvl2pPr marL="457200" indent="0">
              <a:buNone/>
              <a:defRPr lang="zh-TW" sz="2000" b="1"/>
            </a:lvl2pPr>
            <a:lvl3pPr marL="914400" indent="0">
              <a:buNone/>
              <a:defRPr lang="zh-TW" sz="1800" b="1"/>
            </a:lvl3pPr>
            <a:lvl4pPr marL="1371600" indent="0">
              <a:buNone/>
              <a:defRPr lang="zh-TW" sz="1600" b="1"/>
            </a:lvl4pPr>
            <a:lvl5pPr marL="1828800" indent="0">
              <a:buNone/>
              <a:defRPr lang="zh-TW" sz="1600" b="1"/>
            </a:lvl5pPr>
            <a:lvl6pPr marL="2286000" indent="0">
              <a:buNone/>
              <a:defRPr lang="zh-TW" sz="1600" b="1"/>
            </a:lvl6pPr>
            <a:lvl7pPr marL="2743200" indent="0">
              <a:buNone/>
              <a:defRPr lang="zh-TW" sz="1600" b="1"/>
            </a:lvl7pPr>
            <a:lvl8pPr marL="3200400" indent="0">
              <a:buNone/>
              <a:defRPr lang="zh-TW" sz="1600" b="1"/>
            </a:lvl8pPr>
            <a:lvl9pPr marL="3657600" indent="0">
              <a:buNone/>
              <a:defRPr lang="zh-TW" sz="1600" b="1"/>
            </a:lvl9pPr>
          </a:lstStyle>
          <a:p>
            <a:pPr lvl="0"/>
            <a:r>
              <a:rPr lang="zh-TW" altLang="en-US"/>
              <a:t>按一下以編輯母片文字樣式</a:t>
            </a:r>
          </a:p>
        </p:txBody>
      </p:sp>
      <p:sp>
        <p:nvSpPr>
          <p:cNvPr id="4" name="Shape 3"/>
          <p:cNvSpPr>
            <a:spLocks noGrp="1"/>
          </p:cNvSpPr>
          <p:nvPr>
            <p:ph sz="half" idx="2"/>
          </p:nvPr>
        </p:nvSpPr>
        <p:spPr>
          <a:xfrm>
            <a:off x="457200" y="2174875"/>
            <a:ext cx="4040188" cy="3951288"/>
          </a:xfrm>
        </p:spPr>
        <p:txBody>
          <a:bodyPr/>
          <a:lstStyle>
            <a:lvl1pPr latinLnBrk="0">
              <a:defRPr lang="zh-TW" sz="2400"/>
            </a:lvl1pPr>
            <a:lvl2pPr>
              <a:defRPr lang="zh-TW" sz="2000"/>
            </a:lvl2pPr>
            <a:lvl3pPr>
              <a:defRPr lang="zh-TW" sz="1800"/>
            </a:lvl3pPr>
            <a:lvl4pPr>
              <a:defRPr lang="zh-TW" sz="1600"/>
            </a:lvl4pPr>
            <a:lvl5pPr>
              <a:defRPr lang="zh-TW" sz="1600"/>
            </a:lvl5pPr>
            <a:lvl6pPr>
              <a:defRPr lang="zh-TW" sz="1600"/>
            </a:lvl6pPr>
            <a:lvl7pPr>
              <a:defRPr lang="zh-TW" sz="1600"/>
            </a:lvl7pPr>
            <a:lvl8pPr>
              <a:defRPr lang="zh-TW" sz="1600"/>
            </a:lvl8pPr>
            <a:lvl9pPr>
              <a:defRPr lang="zh-TW"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Shape 4"/>
          <p:cNvSpPr>
            <a:spLocks noGrp="1"/>
          </p:cNvSpPr>
          <p:nvPr>
            <p:ph type="body" sz="quarter" idx="3"/>
          </p:nvPr>
        </p:nvSpPr>
        <p:spPr>
          <a:xfrm>
            <a:off x="4645025" y="1535113"/>
            <a:ext cx="4041775" cy="639762"/>
          </a:xfrm>
        </p:spPr>
        <p:txBody>
          <a:bodyPr anchor="b"/>
          <a:lstStyle>
            <a:lvl1pPr marL="0" indent="0" latinLnBrk="0">
              <a:buNone/>
              <a:defRPr lang="zh-TW" sz="2400" b="0">
                <a:solidFill>
                  <a:schemeClr val="tx2"/>
                </a:solidFill>
              </a:defRPr>
            </a:lvl1pPr>
            <a:lvl2pPr marL="457200" indent="0">
              <a:buNone/>
              <a:defRPr lang="zh-TW" sz="2000" b="1"/>
            </a:lvl2pPr>
            <a:lvl3pPr marL="914400" indent="0">
              <a:buNone/>
              <a:defRPr lang="zh-TW" sz="1800" b="1"/>
            </a:lvl3pPr>
            <a:lvl4pPr marL="1371600" indent="0">
              <a:buNone/>
              <a:defRPr lang="zh-TW" sz="1600" b="1"/>
            </a:lvl4pPr>
            <a:lvl5pPr marL="1828800" indent="0">
              <a:buNone/>
              <a:defRPr lang="zh-TW" sz="1600" b="1"/>
            </a:lvl5pPr>
            <a:lvl6pPr marL="2286000" indent="0">
              <a:buNone/>
              <a:defRPr lang="zh-TW" sz="1600" b="1"/>
            </a:lvl6pPr>
            <a:lvl7pPr marL="2743200" indent="0">
              <a:buNone/>
              <a:defRPr lang="zh-TW" sz="1600" b="1"/>
            </a:lvl7pPr>
            <a:lvl8pPr marL="3200400" indent="0">
              <a:buNone/>
              <a:defRPr lang="zh-TW" sz="1600" b="1"/>
            </a:lvl8pPr>
            <a:lvl9pPr marL="3657600" indent="0">
              <a:buNone/>
              <a:defRPr lang="zh-TW" sz="1600" b="1"/>
            </a:lvl9pPr>
          </a:lstStyle>
          <a:p>
            <a:pPr lvl="0"/>
            <a:r>
              <a:rPr lang="zh-TW" altLang="en-US"/>
              <a:t>按一下以編輯母片文字樣式</a:t>
            </a:r>
          </a:p>
        </p:txBody>
      </p:sp>
      <p:sp>
        <p:nvSpPr>
          <p:cNvPr id="6" name="Shape 5"/>
          <p:cNvSpPr>
            <a:spLocks noGrp="1"/>
          </p:cNvSpPr>
          <p:nvPr>
            <p:ph sz="quarter" idx="4"/>
          </p:nvPr>
        </p:nvSpPr>
        <p:spPr>
          <a:xfrm>
            <a:off x="4645025" y="2174875"/>
            <a:ext cx="4041775" cy="3951288"/>
          </a:xfrm>
        </p:spPr>
        <p:txBody>
          <a:bodyPr/>
          <a:lstStyle>
            <a:lvl1pPr latinLnBrk="0">
              <a:defRPr lang="zh-TW" sz="2400"/>
            </a:lvl1pPr>
            <a:lvl2pPr>
              <a:defRPr lang="zh-TW" sz="2000"/>
            </a:lvl2pPr>
            <a:lvl3pPr>
              <a:defRPr lang="zh-TW" sz="1800"/>
            </a:lvl3pPr>
            <a:lvl4pPr>
              <a:defRPr lang="zh-TW" sz="1600"/>
            </a:lvl4pPr>
            <a:lvl5pPr>
              <a:defRPr lang="zh-TW" sz="1600"/>
            </a:lvl5pPr>
            <a:lvl6pPr>
              <a:defRPr lang="zh-TW" sz="1600"/>
            </a:lvl6pPr>
            <a:lvl7pPr>
              <a:defRPr lang="zh-TW" sz="1600"/>
            </a:lvl7pPr>
            <a:lvl8pPr>
              <a:defRPr lang="zh-TW" sz="1600"/>
            </a:lvl8pPr>
            <a:lvl9pPr>
              <a:defRPr lang="zh-TW"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Shape 6"/>
          <p:cNvSpPr>
            <a:spLocks noGrp="1"/>
          </p:cNvSpPr>
          <p:nvPr>
            <p:ph type="dt" sz="half" idx="10"/>
          </p:nvPr>
        </p:nvSpPr>
        <p:spPr/>
        <p:txBody>
          <a:bodyPr/>
          <a:lstStyle/>
          <a:p>
            <a:fld id="{6C70D0AA-A564-40E6-BDF9-FE3371FD07B4}" type="datetimeFigureOut">
              <a:rPr lang="zh-TW" altLang="en-US"/>
              <a:pPr/>
              <a:t>2023/11/5</a:t>
            </a:fld>
            <a:endParaRPr lang="zh-TW"/>
          </a:p>
        </p:txBody>
      </p:sp>
      <p:sp>
        <p:nvSpPr>
          <p:cNvPr id="8" name="Shape 7"/>
          <p:cNvSpPr>
            <a:spLocks noGrp="1"/>
          </p:cNvSpPr>
          <p:nvPr>
            <p:ph type="ftr" sz="quarter" idx="11"/>
          </p:nvPr>
        </p:nvSpPr>
        <p:spPr/>
        <p:txBody>
          <a:bodyPr/>
          <a:lstStyle/>
          <a:p>
            <a:endParaRPr lang="zh-TW"/>
          </a:p>
        </p:txBody>
      </p:sp>
      <p:sp>
        <p:nvSpPr>
          <p:cNvPr id="9" name="Shape 8"/>
          <p:cNvSpPr>
            <a:spLocks noGrp="1"/>
          </p:cNvSpPr>
          <p:nvPr>
            <p:ph type="sldNum" sz="quarter" idx="12"/>
          </p:nvPr>
        </p:nvSpPr>
        <p:spPr/>
        <p:txBody>
          <a:bodyPr/>
          <a:lstStyle/>
          <a:p>
            <a:fld id="{561D2430-FB11-4C87-BF1D-6F488A17F237}" type="slidenum">
              <a:rPr/>
              <a:pPr/>
              <a:t>‹#›</a:t>
            </a:fld>
            <a:endParaRPr lang="zh-TW"/>
          </a:p>
        </p:txBody>
      </p:sp>
      <p:sp>
        <p:nvSpPr>
          <p:cNvPr id="10" name="Rectangle 9"/>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Shape 2"/>
          <p:cNvSpPr>
            <a:spLocks noGrp="1"/>
          </p:cNvSpPr>
          <p:nvPr>
            <p:ph type="dt" sz="half" idx="10"/>
          </p:nvPr>
        </p:nvSpPr>
        <p:spPr/>
        <p:txBody>
          <a:bodyPr/>
          <a:lstStyle/>
          <a:p>
            <a:fld id="{6C70D0AA-A564-40E6-BDF9-FE3371FD07B4}" type="datetimeFigureOut">
              <a:rPr lang="zh-TW" altLang="en-US"/>
              <a:pPr/>
              <a:t>2023/11/5</a:t>
            </a:fld>
            <a:endParaRPr lang="zh-TW"/>
          </a:p>
        </p:txBody>
      </p:sp>
      <p:sp>
        <p:nvSpPr>
          <p:cNvPr id="4" name="Shape 3"/>
          <p:cNvSpPr>
            <a:spLocks noGrp="1"/>
          </p:cNvSpPr>
          <p:nvPr>
            <p:ph type="ftr" sz="quarter" idx="11"/>
          </p:nvPr>
        </p:nvSpPr>
        <p:spPr/>
        <p:txBody>
          <a:bodyPr/>
          <a:lstStyle/>
          <a:p>
            <a:endParaRPr lang="zh-TW"/>
          </a:p>
        </p:txBody>
      </p:sp>
      <p:sp>
        <p:nvSpPr>
          <p:cNvPr id="5" name="Shape 4"/>
          <p:cNvSpPr>
            <a:spLocks noGrp="1"/>
          </p:cNvSpPr>
          <p:nvPr>
            <p:ph type="sldNum" sz="quarter" idx="12"/>
          </p:nvPr>
        </p:nvSpPr>
        <p:spPr/>
        <p:txBody>
          <a:bodyPr/>
          <a:lstStyle/>
          <a:p>
            <a:fld id="{561D2430-FB11-4C87-BF1D-6F488A17F237}" type="slidenum">
              <a:rPr/>
              <a:pPr/>
              <a:t>‹#›</a:t>
            </a:fld>
            <a:endParaRPr lang="zh-TW"/>
          </a:p>
        </p:txBody>
      </p:sp>
      <p:sp>
        <p:nvSpPr>
          <p:cNvPr id="6" name="Rectangle 5"/>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6C70D0AA-A564-40E6-BDF9-FE3371FD07B4}" type="datetimeFigureOut">
              <a:rPr lang="zh-TW" altLang="en-US"/>
              <a:pPr/>
              <a:t>2023/11/5</a:t>
            </a:fld>
            <a:endParaRPr lang="zh-TW"/>
          </a:p>
        </p:txBody>
      </p:sp>
      <p:sp>
        <p:nvSpPr>
          <p:cNvPr id="3" name="Shape 2"/>
          <p:cNvSpPr>
            <a:spLocks noGrp="1"/>
          </p:cNvSpPr>
          <p:nvPr>
            <p:ph type="ftr" sz="quarter" idx="11"/>
          </p:nvPr>
        </p:nvSpPr>
        <p:spPr/>
        <p:txBody>
          <a:bodyPr/>
          <a:lstStyle/>
          <a:p>
            <a:endParaRPr lang="zh-TW"/>
          </a:p>
        </p:txBody>
      </p:sp>
      <p:sp>
        <p:nvSpPr>
          <p:cNvPr id="4" name="Shape 3"/>
          <p:cNvSpPr>
            <a:spLocks noGrp="1"/>
          </p:cNvSpPr>
          <p:nvPr>
            <p:ph type="sldNum" sz="quarter" idx="12"/>
          </p:nvPr>
        </p:nvSpPr>
        <p:spPr/>
        <p:txBody>
          <a:bodyPr/>
          <a:lstStyle/>
          <a:p>
            <a:fld id="{561D2430-FB11-4C87-BF1D-6F488A17F237}" type="slidenum">
              <a:rPr/>
              <a:pPr/>
              <a:t>‹#›</a:t>
            </a:fld>
            <a:endParaRPr 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3" name="Shape 2"/>
          <p:cNvSpPr>
            <a:spLocks noGrp="1"/>
          </p:cNvSpPr>
          <p:nvPr>
            <p:ph idx="1"/>
          </p:nvPr>
        </p:nvSpPr>
        <p:spPr>
          <a:xfrm>
            <a:off x="3575050" y="1600201"/>
            <a:ext cx="5111750" cy="4525963"/>
          </a:xfrm>
        </p:spPr>
        <p:txBody>
          <a:bodyPr/>
          <a:lstStyle>
            <a:lvl1pPr latinLnBrk="0">
              <a:defRPr lang="zh-TW" sz="3200">
                <a:solidFill>
                  <a:schemeClr val="tx1"/>
                </a:solidFill>
              </a:defRPr>
            </a:lvl1pPr>
            <a:lvl2pPr>
              <a:defRPr lang="zh-TW" sz="2800"/>
            </a:lvl2pPr>
            <a:lvl3pPr>
              <a:defRPr lang="zh-TW" sz="2400"/>
            </a:lvl3pPr>
            <a:lvl4pPr>
              <a:defRPr lang="zh-TW" sz="2000"/>
            </a:lvl4pPr>
            <a:lvl5pPr>
              <a:defRPr lang="zh-TW" sz="2000"/>
            </a:lvl5pPr>
            <a:lvl6pPr>
              <a:defRPr lang="zh-TW" sz="2000"/>
            </a:lvl6pPr>
            <a:lvl7pPr>
              <a:defRPr lang="zh-TW" sz="2000"/>
            </a:lvl7pPr>
            <a:lvl8pPr>
              <a:defRPr lang="zh-TW" sz="2000"/>
            </a:lvl8pPr>
            <a:lvl9pPr>
              <a:defRPr lang="zh-TW"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Shape 3"/>
          <p:cNvSpPr>
            <a:spLocks noGrp="1"/>
          </p:cNvSpPr>
          <p:nvPr>
            <p:ph type="body" sz="half" idx="2"/>
          </p:nvPr>
        </p:nvSpPr>
        <p:spPr>
          <a:xfrm>
            <a:off x="457201" y="1600201"/>
            <a:ext cx="3008313" cy="4525963"/>
          </a:xfrm>
        </p:spPr>
        <p:txBody>
          <a:bodyPr/>
          <a:lstStyle>
            <a:lvl1pPr marL="0" indent="0" latinLnBrk="0">
              <a:buNone/>
              <a:defRPr lang="zh-TW" sz="1400"/>
            </a:lvl1pPr>
            <a:lvl2pPr marL="457200" indent="0">
              <a:buNone/>
              <a:defRPr lang="zh-TW" sz="1200"/>
            </a:lvl2pPr>
            <a:lvl3pPr marL="914400" indent="0">
              <a:buNone/>
              <a:defRPr lang="zh-TW" sz="1000"/>
            </a:lvl3pPr>
            <a:lvl4pPr marL="1371600" indent="0">
              <a:buNone/>
              <a:defRPr lang="zh-TW" sz="900"/>
            </a:lvl4pPr>
            <a:lvl5pPr marL="1828800" indent="0">
              <a:buNone/>
              <a:defRPr lang="zh-TW" sz="900"/>
            </a:lvl5pPr>
            <a:lvl6pPr marL="2286000" indent="0">
              <a:buNone/>
              <a:defRPr lang="zh-TW" sz="900"/>
            </a:lvl6pPr>
            <a:lvl7pPr marL="2743200" indent="0">
              <a:buNone/>
              <a:defRPr lang="zh-TW" sz="900"/>
            </a:lvl7pPr>
            <a:lvl8pPr marL="3200400" indent="0">
              <a:buNone/>
              <a:defRPr lang="zh-TW" sz="900"/>
            </a:lvl8pPr>
            <a:lvl9pPr marL="3657600" indent="0">
              <a:buNone/>
              <a:defRPr lang="zh-TW" sz="900"/>
            </a:lvl9pPr>
          </a:lstStyle>
          <a:p>
            <a:pPr lvl="0"/>
            <a:r>
              <a:rPr lang="zh-TW" altLang="en-US"/>
              <a:t>按一下以編輯母片文字樣式</a:t>
            </a:r>
          </a:p>
        </p:txBody>
      </p:sp>
      <p:sp>
        <p:nvSpPr>
          <p:cNvPr id="5" name="Shape 4"/>
          <p:cNvSpPr>
            <a:spLocks noGrp="1"/>
          </p:cNvSpPr>
          <p:nvPr>
            <p:ph type="dt" sz="half" idx="10"/>
          </p:nvPr>
        </p:nvSpPr>
        <p:spPr/>
        <p:txBody>
          <a:bodyPr/>
          <a:lstStyle/>
          <a:p>
            <a:fld id="{6C70D0AA-A564-40E6-BDF9-FE3371FD07B4}" type="datetimeFigureOut">
              <a:rPr lang="zh-TW" altLang="en-US"/>
              <a:pPr/>
              <a:t>2023/11/5</a:t>
            </a:fld>
            <a:endParaRPr lang="zh-TW"/>
          </a:p>
        </p:txBody>
      </p:sp>
      <p:sp>
        <p:nvSpPr>
          <p:cNvPr id="6" name="Shape 5"/>
          <p:cNvSpPr>
            <a:spLocks noGrp="1"/>
          </p:cNvSpPr>
          <p:nvPr>
            <p:ph type="ftr" sz="quarter" idx="11"/>
          </p:nvPr>
        </p:nvSpPr>
        <p:spPr/>
        <p:txBody>
          <a:bodyPr/>
          <a:lstStyle/>
          <a:p>
            <a:endParaRPr lang="zh-TW"/>
          </a:p>
        </p:txBody>
      </p:sp>
      <p:sp>
        <p:nvSpPr>
          <p:cNvPr id="7" name="Shape 6"/>
          <p:cNvSpPr>
            <a:spLocks noGrp="1"/>
          </p:cNvSpPr>
          <p:nvPr>
            <p:ph type="sldNum" sz="quarter" idx="12"/>
          </p:nvPr>
        </p:nvSpPr>
        <p:spPr/>
        <p:txBody>
          <a:bodyPr/>
          <a:lstStyle/>
          <a:p>
            <a:fld id="{561D2430-FB11-4C87-BF1D-6F488A17F237}" type="slidenum">
              <a:rPr/>
              <a:pPr/>
              <a:t>‹#›</a:t>
            </a:fld>
            <a:endParaRPr lang="zh-TW"/>
          </a:p>
        </p:txBody>
      </p:sp>
      <p:sp>
        <p:nvSpPr>
          <p:cNvPr id="9" name="Rectangle 8"/>
          <p:cNvSpPr>
            <a:spLocks noGrp="1"/>
          </p:cNvSpPr>
          <p:nvPr>
            <p:ph type="title"/>
          </p:nvPr>
        </p:nvSpPr>
        <p:spPr/>
        <p:txBody>
          <a:bodyPr/>
          <a:lstStyle/>
          <a:p>
            <a:r>
              <a:rPr lang="zh-TW" altLang="en-US"/>
              <a:t>按一下以編輯母片標題樣式</a:t>
            </a:r>
            <a:endParaRPr 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latinLnBrk="0">
              <a:defRPr lang="zh-TW" sz="2000" b="0">
                <a:solidFill>
                  <a:schemeClr val="tx1"/>
                </a:solidFill>
              </a:defRPr>
            </a:lvl1pPr>
          </a:lstStyle>
          <a:p>
            <a:r>
              <a:rPr lang="zh-TW" altLang="en-US"/>
              <a:t>按一下以編輯母片標題樣式</a:t>
            </a:r>
            <a:endParaRPr lang="zh-TW"/>
          </a:p>
        </p:txBody>
      </p:sp>
      <p:sp>
        <p:nvSpPr>
          <p:cNvPr id="3" name="Shape 2"/>
          <p:cNvSpPr>
            <a:spLocks noGrp="1"/>
          </p:cNvSpPr>
          <p:nvPr>
            <p:ph type="pic" idx="1"/>
          </p:nvPr>
        </p:nvSpPr>
        <p:spPr>
          <a:xfrm>
            <a:off x="1792288" y="612775"/>
            <a:ext cx="5486400" cy="4114800"/>
          </a:xfrm>
        </p:spPr>
        <p:txBody>
          <a:bodyPr/>
          <a:lstStyle>
            <a:lvl1pPr marL="0" indent="0" latinLnBrk="0">
              <a:buNone/>
              <a:defRPr lang="zh-TW" sz="3200"/>
            </a:lvl1pPr>
            <a:lvl2pPr marL="457200" indent="0">
              <a:buNone/>
              <a:defRPr lang="zh-TW" sz="2800"/>
            </a:lvl2pPr>
            <a:lvl3pPr marL="914400" indent="0">
              <a:buNone/>
              <a:defRPr lang="zh-TW" sz="2400"/>
            </a:lvl3pPr>
            <a:lvl4pPr marL="1371600" indent="0">
              <a:buNone/>
              <a:defRPr lang="zh-TW" sz="2000"/>
            </a:lvl4pPr>
            <a:lvl5pPr marL="1828800" indent="0">
              <a:buNone/>
              <a:defRPr lang="zh-TW" sz="2000"/>
            </a:lvl5pPr>
            <a:lvl6pPr marL="2286000" indent="0">
              <a:buNone/>
              <a:defRPr lang="zh-TW" sz="2000"/>
            </a:lvl6pPr>
            <a:lvl7pPr marL="2743200" indent="0">
              <a:buNone/>
              <a:defRPr lang="zh-TW" sz="2000"/>
            </a:lvl7pPr>
            <a:lvl8pPr marL="3200400" indent="0">
              <a:buNone/>
              <a:defRPr lang="zh-TW" sz="2000"/>
            </a:lvl8pPr>
            <a:lvl9pPr marL="3657600" indent="0">
              <a:buNone/>
              <a:defRPr lang="zh-TW" sz="2000"/>
            </a:lvl9pPr>
          </a:lstStyle>
          <a:p>
            <a:r>
              <a:rPr lang="zh-TW" altLang="en-US"/>
              <a:t>按一下圖示以新增圖片</a:t>
            </a:r>
            <a:endParaRPr lang="zh-TW"/>
          </a:p>
        </p:txBody>
      </p:sp>
      <p:sp>
        <p:nvSpPr>
          <p:cNvPr id="4" name="Shape 3"/>
          <p:cNvSpPr>
            <a:spLocks noGrp="1"/>
          </p:cNvSpPr>
          <p:nvPr>
            <p:ph type="body" sz="half" idx="2"/>
          </p:nvPr>
        </p:nvSpPr>
        <p:spPr>
          <a:xfrm>
            <a:off x="1792288" y="5367338"/>
            <a:ext cx="5486400" cy="804862"/>
          </a:xfrm>
        </p:spPr>
        <p:txBody>
          <a:bodyPr/>
          <a:lstStyle>
            <a:lvl1pPr marL="0" indent="0" latinLnBrk="0">
              <a:buNone/>
              <a:defRPr lang="zh-TW" sz="1400"/>
            </a:lvl1pPr>
            <a:lvl2pPr marL="457200" indent="0">
              <a:buNone/>
              <a:defRPr lang="zh-TW" sz="1200"/>
            </a:lvl2pPr>
            <a:lvl3pPr marL="914400" indent="0">
              <a:buNone/>
              <a:defRPr lang="zh-TW" sz="1000"/>
            </a:lvl3pPr>
            <a:lvl4pPr marL="1371600" indent="0">
              <a:buNone/>
              <a:defRPr lang="zh-TW" sz="900"/>
            </a:lvl4pPr>
            <a:lvl5pPr marL="1828800" indent="0">
              <a:buNone/>
              <a:defRPr lang="zh-TW" sz="900"/>
            </a:lvl5pPr>
            <a:lvl6pPr marL="2286000" indent="0">
              <a:buNone/>
              <a:defRPr lang="zh-TW" sz="900"/>
            </a:lvl6pPr>
            <a:lvl7pPr marL="2743200" indent="0">
              <a:buNone/>
              <a:defRPr lang="zh-TW" sz="900"/>
            </a:lvl7pPr>
            <a:lvl8pPr marL="3200400" indent="0">
              <a:buNone/>
              <a:defRPr lang="zh-TW" sz="900"/>
            </a:lvl8pPr>
            <a:lvl9pPr marL="3657600" indent="0">
              <a:buNone/>
              <a:defRPr lang="zh-TW" sz="900"/>
            </a:lvl9pPr>
          </a:lstStyle>
          <a:p>
            <a:pPr lvl="0"/>
            <a:r>
              <a:rPr lang="zh-TW" altLang="en-US"/>
              <a:t>按一下以編輯母片文字樣式</a:t>
            </a:r>
          </a:p>
        </p:txBody>
      </p:sp>
      <p:sp>
        <p:nvSpPr>
          <p:cNvPr id="5" name="Shape 4"/>
          <p:cNvSpPr>
            <a:spLocks noGrp="1"/>
          </p:cNvSpPr>
          <p:nvPr>
            <p:ph type="dt" sz="half" idx="10"/>
          </p:nvPr>
        </p:nvSpPr>
        <p:spPr/>
        <p:txBody>
          <a:bodyPr/>
          <a:lstStyle/>
          <a:p>
            <a:fld id="{6C70D0AA-A564-40E6-BDF9-FE3371FD07B4}" type="datetimeFigureOut">
              <a:rPr lang="zh-TW" altLang="en-US"/>
              <a:pPr/>
              <a:t>2023/11/5</a:t>
            </a:fld>
            <a:endParaRPr lang="zh-TW"/>
          </a:p>
        </p:txBody>
      </p:sp>
      <p:sp>
        <p:nvSpPr>
          <p:cNvPr id="6" name="Shape 5"/>
          <p:cNvSpPr>
            <a:spLocks noGrp="1"/>
          </p:cNvSpPr>
          <p:nvPr>
            <p:ph type="ftr" sz="quarter" idx="11"/>
          </p:nvPr>
        </p:nvSpPr>
        <p:spPr/>
        <p:txBody>
          <a:bodyPr/>
          <a:lstStyle/>
          <a:p>
            <a:endParaRPr lang="zh-TW"/>
          </a:p>
        </p:txBody>
      </p:sp>
      <p:sp>
        <p:nvSpPr>
          <p:cNvPr id="7" name="Shape 6"/>
          <p:cNvSpPr>
            <a:spLocks noGrp="1"/>
          </p:cNvSpPr>
          <p:nvPr>
            <p:ph type="sldNum" sz="quarter" idx="12"/>
          </p:nvPr>
        </p:nvSpPr>
        <p:spPr/>
        <p:txBody>
          <a:bodyPr/>
          <a:lstStyle/>
          <a:p>
            <a:fld id="{561D2430-FB11-4C87-BF1D-6F488A17F237}" type="slidenum">
              <a:rPr/>
              <a:pPr/>
              <a:t>‹#›</a:t>
            </a:fld>
            <a:endParaRPr 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cstate="print">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Rectangle 2"/>
          <p:cNvSpPr>
            <a:spLocks noGrp="1"/>
          </p:cNvSpPr>
          <p:nvPr>
            <p:ph type="body" idx="1"/>
          </p:nvPr>
        </p:nvSpPr>
        <p:spPr>
          <a:xfrm>
            <a:off x="457200" y="1600200"/>
            <a:ext cx="8229600" cy="4525963"/>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Rectangle 3"/>
          <p:cNvSpPr>
            <a:spLocks noGrp="1"/>
          </p:cNvSpPr>
          <p:nvPr>
            <p:ph type="dt" sz="half" idx="2"/>
          </p:nvPr>
        </p:nvSpPr>
        <p:spPr>
          <a:xfrm>
            <a:off x="457200" y="6356350"/>
            <a:ext cx="2133600" cy="365125"/>
          </a:xfrm>
          <a:prstGeom prst="rect">
            <a:avLst/>
          </a:prstGeom>
        </p:spPr>
        <p:txBody>
          <a:bodyPr vert="horz" rtlCol="0" anchor="ctr"/>
          <a:lstStyle>
            <a:lvl1pPr algn="l" latinLnBrk="0">
              <a:defRPr lang="zh-TW" sz="1200">
                <a:solidFill>
                  <a:schemeClr val="tx1">
                    <a:tint val="75000"/>
                  </a:schemeClr>
                </a:solidFill>
              </a:defRPr>
            </a:lvl1pPr>
          </a:lstStyle>
          <a:p>
            <a:fld id="{6C70D0AA-A564-40E6-BDF9-FE3371FD07B4}" type="datetimeFigureOut">
              <a:rPr lang="zh-TW" altLang="en-US"/>
              <a:pPr/>
              <a:t>2023/11/5</a:t>
            </a:fld>
            <a:endParaRPr lang="zh-TW"/>
          </a:p>
        </p:txBody>
      </p:sp>
      <p:sp>
        <p:nvSpPr>
          <p:cNvPr id="5" name="Rectangle 4"/>
          <p:cNvSpPr>
            <a:spLocks noGrp="1"/>
          </p:cNvSpPr>
          <p:nvPr>
            <p:ph type="ftr" sz="quarter" idx="3"/>
          </p:nvPr>
        </p:nvSpPr>
        <p:spPr>
          <a:xfrm>
            <a:off x="3124200" y="6356350"/>
            <a:ext cx="2895600" cy="365125"/>
          </a:xfrm>
          <a:prstGeom prst="rect">
            <a:avLst/>
          </a:prstGeom>
        </p:spPr>
        <p:txBody>
          <a:bodyPr vert="horz" rtlCol="0" anchor="ctr"/>
          <a:lstStyle>
            <a:lvl1pPr algn="ctr" latinLnBrk="0">
              <a:defRPr lang="zh-TW" sz="1200">
                <a:solidFill>
                  <a:schemeClr val="tx1">
                    <a:tint val="75000"/>
                  </a:schemeClr>
                </a:solidFill>
              </a:defRPr>
            </a:lvl1pPr>
          </a:lstStyle>
          <a:p>
            <a:endParaRPr lang="zh-TW"/>
          </a:p>
        </p:txBody>
      </p:sp>
      <p:sp>
        <p:nvSpPr>
          <p:cNvPr id="6" name="Rectangle 5"/>
          <p:cNvSpPr>
            <a:spLocks noGrp="1"/>
          </p:cNvSpPr>
          <p:nvPr>
            <p:ph type="sldNum" sz="quarter" idx="4"/>
          </p:nvPr>
        </p:nvSpPr>
        <p:spPr>
          <a:xfrm>
            <a:off x="6553200" y="6356350"/>
            <a:ext cx="2133600" cy="365125"/>
          </a:xfrm>
          <a:prstGeom prst="rect">
            <a:avLst/>
          </a:prstGeom>
        </p:spPr>
        <p:txBody>
          <a:bodyPr vert="horz" rtlCol="0" anchor="ctr"/>
          <a:lstStyle>
            <a:lvl1pPr algn="r" latinLnBrk="0">
              <a:defRPr lang="zh-TW" sz="1200">
                <a:solidFill>
                  <a:schemeClr val="tx1">
                    <a:tint val="75000"/>
                  </a:schemeClr>
                </a:solidFill>
              </a:defRPr>
            </a:lvl1pPr>
          </a:lstStyle>
          <a:p>
            <a:fld id="{561D2430-FB11-4C87-BF1D-6F488A17F237}" type="slidenum">
              <a:rPr/>
              <a:pPr/>
              <a:t>‹#›</a:t>
            </a:fld>
            <a:endParaRPr lang="zh-TW"/>
          </a:p>
        </p:txBody>
      </p:sp>
      <p:sp>
        <p:nvSpPr>
          <p:cNvPr id="13" name="Rectangle 12"/>
          <p:cNvSpPr>
            <a:spLocks noGrp="1"/>
          </p:cNvSpPr>
          <p:nvPr>
            <p:ph type="title"/>
          </p:nvPr>
        </p:nvSpPr>
        <p:spPr>
          <a:xfrm>
            <a:off x="457200" y="152400"/>
            <a:ext cx="8229600" cy="1265238"/>
          </a:xfrm>
          <a:prstGeom prst="rect">
            <a:avLst/>
          </a:prstGeom>
        </p:spPr>
        <p:txBody>
          <a:bodyPr vert="horz" rtlCol="0" anchor="ctr">
            <a:normAutofit/>
          </a:bodyPr>
          <a:lstStyle/>
          <a:p>
            <a:r>
              <a:rPr lang="zh-TW"/>
              <a:t>按一下以編輯母片標題樣式</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zh-TW" sz="4000" b="0" u="none" strike="noStrike" kern="1200" cap="none" spc="0" normalizeH="0" baseline="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lang="zh-TW"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lang="zh-TW"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lang="zh-TW"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lang="zh-TW"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lang="zh-TW"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lang="zh-TW"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zh-TW"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zh-TW"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zh-TW" sz="2000" kern="1200">
          <a:solidFill>
            <a:schemeClr val="tx1"/>
          </a:solidFill>
          <a:latin typeface="+mn-lt"/>
          <a:ea typeface="+mn-ea"/>
          <a:cs typeface="+mn-cs"/>
        </a:defRPr>
      </a:lvl9pPr>
    </p:bodyStyle>
    <p:otherStyle>
      <a:lvl1pPr marL="0" algn="l" rtl="0" eaLnBrk="1" latinLnBrk="0" hangingPunct="1">
        <a:defRPr lang="zh-TW" kern="1200">
          <a:solidFill>
            <a:schemeClr val="tx1"/>
          </a:solidFill>
          <a:latin typeface="+mn-lt"/>
          <a:ea typeface="+mn-ea"/>
          <a:cs typeface="+mn-cs"/>
        </a:defRPr>
      </a:lvl1pPr>
      <a:lvl2pPr marL="457200" algn="l" rtl="0" eaLnBrk="1" hangingPunct="1">
        <a:defRPr lang="zh-TW" kern="1200">
          <a:solidFill>
            <a:schemeClr val="tx1"/>
          </a:solidFill>
          <a:latin typeface="+mn-lt"/>
          <a:ea typeface="+mn-ea"/>
          <a:cs typeface="+mn-cs"/>
        </a:defRPr>
      </a:lvl2pPr>
      <a:lvl3pPr marL="914400" algn="l" rtl="0" eaLnBrk="1" hangingPunct="1">
        <a:defRPr lang="zh-TW" kern="1200">
          <a:solidFill>
            <a:schemeClr val="tx1"/>
          </a:solidFill>
          <a:latin typeface="+mn-lt"/>
          <a:ea typeface="+mn-ea"/>
          <a:cs typeface="+mn-cs"/>
        </a:defRPr>
      </a:lvl3pPr>
      <a:lvl4pPr marL="1371600" algn="l" rtl="0" eaLnBrk="1" hangingPunct="1">
        <a:defRPr lang="zh-TW" kern="1200">
          <a:solidFill>
            <a:schemeClr val="tx1"/>
          </a:solidFill>
          <a:latin typeface="+mn-lt"/>
          <a:ea typeface="+mn-ea"/>
          <a:cs typeface="+mn-cs"/>
        </a:defRPr>
      </a:lvl4pPr>
      <a:lvl5pPr marL="1828800" algn="l" rtl="0" eaLnBrk="1" hangingPunct="1">
        <a:defRPr lang="zh-TW" kern="1200">
          <a:solidFill>
            <a:schemeClr val="tx1"/>
          </a:solidFill>
          <a:latin typeface="+mn-lt"/>
          <a:ea typeface="+mn-ea"/>
          <a:cs typeface="+mn-cs"/>
        </a:defRPr>
      </a:lvl5pPr>
      <a:lvl6pPr marL="2286000" algn="l" rtl="0" eaLnBrk="1" hangingPunct="1">
        <a:defRPr lang="zh-TW" kern="1200">
          <a:solidFill>
            <a:schemeClr val="tx1"/>
          </a:solidFill>
          <a:latin typeface="+mn-lt"/>
          <a:ea typeface="+mn-ea"/>
          <a:cs typeface="+mn-cs"/>
        </a:defRPr>
      </a:lvl6pPr>
      <a:lvl7pPr marL="2743200" algn="l" rtl="0" eaLnBrk="1" hangingPunct="1">
        <a:defRPr lang="zh-TW" kern="1200">
          <a:solidFill>
            <a:schemeClr val="tx1"/>
          </a:solidFill>
          <a:latin typeface="+mn-lt"/>
          <a:ea typeface="+mn-ea"/>
          <a:cs typeface="+mn-cs"/>
        </a:defRPr>
      </a:lvl7pPr>
      <a:lvl8pPr marL="3200400" algn="l" rtl="0" eaLnBrk="1" hangingPunct="1">
        <a:defRPr lang="zh-TW" kern="1200">
          <a:solidFill>
            <a:schemeClr val="tx1"/>
          </a:solidFill>
          <a:latin typeface="+mn-lt"/>
          <a:ea typeface="+mn-ea"/>
          <a:cs typeface="+mn-cs"/>
        </a:defRPr>
      </a:lvl8pPr>
      <a:lvl9pPr marL="3657600" algn="l" rtl="0" eaLnBrk="1" hangingPunct="1">
        <a:defRPr lang="zh-TW"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chatpdf.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laude.ai/cha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iyan.baidu.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cupun.site/lecture/AI_Intro/intro/paper/pdf-%E5%BD%B1%E9%9F%BF%E8%A3%BD%E9%80%A0%E6%A5%AD%E5%8F%B0%E5%95%86%E6%B5%B7%E5%A4%96%E5%AD%90%E5%85%AC%E5%8F%B8%E4%BC%81%E6%A5%AD%E6%B0%B8%E7%BA%8C%E4%BD%9C%E7%82%BA%E4%B9%8B%E5%9B%A0%E7%B4%A0.pdf" TargetMode="External"/><Relationship Id="rId2" Type="http://schemas.openxmlformats.org/officeDocument/2006/relationships/hyperlink" Target="https://acupun.site/lecture/AI_Intro/intro/paper/pdf-%E8%80%83%E6%85%AE%E7%AC%AC%E4%B8%89%E6%96%B9%E8%B3%A3%E5%AE%B6%E4%B8%8B%EF%BC%8C%E5%93%81%E7%89%8C%E5%95%86%E4%B9%8B%E6%9C%80%E9%81%A9%E7%B6%B2%E8%B7%AF%E5%B9%B3%E5%8F%B0%E9%80%9A%E8%B7%AF%E7%AD%96%E7%95%A5.pdf" TargetMode="External"/><Relationship Id="rId1" Type="http://schemas.openxmlformats.org/officeDocument/2006/relationships/slideLayout" Target="../slideLayouts/slideLayout2.xml"/><Relationship Id="rId6" Type="http://schemas.openxmlformats.org/officeDocument/2006/relationships/hyperlink" Target="https://acupun.site/lecture/AI_Intro/intro/paper/User%20Cold-start%20Problem%20in%20Multi-armed%20BanditsWhen%20the.pdf" TargetMode="External"/><Relationship Id="rId5" Type="http://schemas.openxmlformats.org/officeDocument/2006/relationships/hyperlink" Target="https://acupun.site/lecture/AI_Intro/intro/paper/BokoloAnthonyJnr2020_Article_UseOfTelemedicineAndVirtualCar.pdf" TargetMode="External"/><Relationship Id="rId4" Type="http://schemas.openxmlformats.org/officeDocument/2006/relationships/hyperlink" Target="https://acupun.site/lecture/AI_Intro/intro/paper/A%20recommendation%20system%20for%20car%20insurance.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chatpdf.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microsoft.com/zh-cn/edge/download/insider?form=MA13FJ"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investopedia.com/terms/s/socialresponsibility.as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nvestopedia.com/terms/s/socialresponsibility.as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earch.lib.ntut.edu.tw/ntut/jumper/resource_detail.jsp?pageView=erm&amp;procType=list&amp;reourceType=databases&amp;id=DB1342" TargetMode="External"/><Relationship Id="rId2" Type="http://schemas.openxmlformats.org/officeDocument/2006/relationships/hyperlink" Target="https://search.lib.ntut.edu.tw/ntut/sendurl_api_v3.jsp?dbid=DB1342"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eb-p-ebscohost-com.search.lib.ntut.edu.tw/ehost/viewarticle/render?data=dGJyMPPp44rp2%2fdV0%2bnjisfk5Ie46bNQsqq2T7ak63nn5Kx95uXxjL6nrkewr61KrqixOLOws064qK84zsOkjPDX7Ivf2fKB7eTnfLunskyyrrBLt6u1PvHf4lWvpt9QtK6uUauur33fo7J9sdqrebOotUXf2eBJ5Njged%2bt4X6%2b6ON85%2bmkhN%2fk5VX43quM9ZziervY84Ck6t9%2fu7fMPt%2fku0m0qbNOr62vSqTc7Yrr1%2fJV5OvqhPLb9owA&amp;vid=3&amp;sid=10a86809-81ea-4e3d-a527-acb1fbbaa7cf@redi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eb-p-ebscohost-com.search.lib.ntut.edu.tw/ehost/viewarticle/render?data=dGJyMPPp44rp2%2fdV0%2bnjisfk5Ie46bNQsqq2T7ak63nn5Kx95uXxjL6nrkewr61KrqixOLOws064qK84zsOkjPDX7Ivf2fKB7eTnfLunskyyrrBLt6u1PvHf4lWvpt9QtK6uUauur33fo7J9sdqrebOotUXf2eBJ5Njged%2bt4X6%2b6ON85%2bmkhN%2fk5VX43quM9ZziervY84Ck6t9%2fu7fMPt%2fku0m0qbNOr62vSqTc7Yrr1%2fJV5OvqhPLb9owA&amp;vid=3&amp;sid=10a86809-81ea-4e3d-a527-acb1fbbaa7cf@redi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eb-p-ebscohost-com.search.lib.ntut.edu.tw/ehost/viewarticle/render?data=dGJyMPPp44rp2%2fdV0%2bnjisfk5Ie46bNQsqq2T7ak63nn5Kx95uXxjL6nrkewr61KrqixOLOws064qK84zsOkjPDX7Ivf2fKB7eTnfLunskyyrrBLt6u1PvHf4lWvpt9QtK6uUauur33fo7J9sdqrebOotUXf2eBJ5Njged%2bt4X6%2b6ON85%2bmkhN%2fk5VX43quM9ZziervY84Ck6t9%2fu7fMPt%2fku0m0qbNOr62vSqTc7Yrr1%2fJV5OvqhPLb9owA&amp;vid=3&amp;sid=10a86809-81ea-4e3d-a527-acb1fbbaa7cf@redi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moi.gov.tw/News_Content.aspx?n=13876&amp;s=214765" TargetMode="External"/><Relationship Id="rId2" Type="http://schemas.openxmlformats.org/officeDocument/2006/relationships/hyperlink" Target="https://www.news.gov.hk/chi/2021/08/20210808/20210808_125103_400.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acupun.site/lecture/AI_Intro/intro/paper/pdf-%E5%BD%B1%E9%9F%BF%E8%A3%BD%E9%80%A0%E6%A5%AD%E5%8F%B0%E5%95%86%E6%B5%B7%E5%A4%96%E5%AD%90%E5%85%AC%E5%8F%B8%E4%BC%81%E6%A5%AD%E6%B0%B8%E7%BA%8C%E4%BD%9C%E7%82%BA%E4%B9%8B%E5%9B%A0%E7%B4%A0.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acupun.site/lecture/AI_Intro/intro/paper/pdf-%E5%BD%B1%E9%9F%BF%E8%A3%BD%E9%80%A0%E6%A5%AD%E5%8F%B0%E5%95%86%E6%B5%B7%E5%A4%96%E5%AD%90%E5%85%AC%E5%8F%B8%E4%BC%81%E6%A5%AD%E6%B0%B8%E7%BA%8C%E4%BD%9C%E7%82%BA%E4%B9%8B%E5%9B%A0%E7%B4%A0.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acupun.site/lecture/AI_Intro/intro/paper/pdf-%E5%BD%B1%E9%9F%BF%E8%A3%BD%E9%80%A0%E6%A5%AD%E5%8F%B0%E5%95%86%E6%B5%B7%E5%A4%96%E5%AD%90%E5%85%AC%E5%8F%B8%E4%BC%81%E6%A5%AD%E6%B0%B8%E7%BA%8C%E4%BD%9C%E7%82%BA%E4%B9%8B%E5%9B%A0%E7%B4%A0.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cholar.google.com.t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earch.lib.ntut.edu.tw/ntut/jumper/resource_detail.jsp?pageView=erm&amp;procType=list&amp;reourceType=databases&amp;id=DB207"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611928" y="836712"/>
            <a:ext cx="8136535" cy="3528392"/>
          </a:xfrm>
        </p:spPr>
        <p:txBody>
          <a:bodyPr>
            <a:normAutofit/>
          </a:bodyPr>
          <a:lstStyle/>
          <a:p>
            <a:r>
              <a:rPr lang="zh-TW" altLang="en-US" sz="6600" b="1" dirty="0">
                <a:latin typeface="微軟正黑體" pitchFamily="34" charset="-120"/>
                <a:ea typeface="微軟正黑體" pitchFamily="34" charset="-120"/>
              </a:rPr>
              <a:t>生成式</a:t>
            </a:r>
            <a:r>
              <a:rPr lang="en-US" altLang="zh-TW" sz="6600" b="1" dirty="0">
                <a:latin typeface="微軟正黑體" pitchFamily="34" charset="-120"/>
                <a:ea typeface="微軟正黑體" pitchFamily="34" charset="-120"/>
              </a:rPr>
              <a:t>AI</a:t>
            </a:r>
            <a:r>
              <a:rPr lang="zh-TW" altLang="en-US" sz="6600" b="1" dirty="0">
                <a:latin typeface="微軟正黑體" pitchFamily="34" charset="-120"/>
                <a:ea typeface="微軟正黑體" pitchFamily="34" charset="-120"/>
              </a:rPr>
              <a:t>在</a:t>
            </a:r>
            <a:endParaRPr lang="en-US" altLang="zh-TW" sz="6600" b="1" dirty="0">
              <a:latin typeface="微軟正黑體" pitchFamily="34" charset="-120"/>
              <a:ea typeface="微軟正黑體" pitchFamily="34" charset="-120"/>
            </a:endParaRPr>
          </a:p>
          <a:p>
            <a:r>
              <a:rPr lang="zh-TW" altLang="en-US" sz="6600" b="1" dirty="0">
                <a:latin typeface="微軟正黑體" pitchFamily="34" charset="-120"/>
                <a:ea typeface="微軟正黑體" pitchFamily="34" charset="-120"/>
              </a:rPr>
              <a:t>論文研究的輔助</a:t>
            </a:r>
          </a:p>
        </p:txBody>
      </p:sp>
      <p:sp>
        <p:nvSpPr>
          <p:cNvPr id="10" name="Rectangle 9"/>
          <p:cNvSpPr>
            <a:spLocks noGrp="1"/>
          </p:cNvSpPr>
          <p:nvPr>
            <p:ph type="title"/>
          </p:nvPr>
        </p:nvSpPr>
        <p:spPr>
          <a:xfrm>
            <a:off x="793995" y="5013176"/>
            <a:ext cx="7772400" cy="1362075"/>
          </a:xfrm>
        </p:spPr>
        <p:txBody>
          <a:bodyPr/>
          <a:lstStyle/>
          <a:p>
            <a:r>
              <a:rPr lang="zh-CN" altLang="en-US" b="1" dirty="0">
                <a:latin typeface="微軟正黑體" pitchFamily="34" charset="-120"/>
                <a:ea typeface="微軟正黑體" pitchFamily="34" charset="-120"/>
              </a:rPr>
              <a:t>台北科技大學，經管系，陳擎文</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20629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en-US" altLang="zh-CN" sz="4000" dirty="0" err="1"/>
              <a:t>ChatGPT</a:t>
            </a:r>
            <a:r>
              <a:rPr lang="en-US" altLang="zh-CN" sz="4000" dirty="0"/>
              <a:t> </a:t>
            </a:r>
            <a:r>
              <a:rPr lang="zh-CN" altLang="en-US" sz="4000" dirty="0"/>
              <a:t>各種版本的限制</a:t>
            </a:r>
            <a:endParaRPr lang="en-US" altLang="zh-TW" dirty="0">
              <a:effectLst/>
            </a:endParaRPr>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fontScale="92500" lnSpcReduction="20000"/>
          </a:bodyPr>
          <a:lstStyle/>
          <a:p>
            <a:r>
              <a:rPr lang="en-US" altLang="zh-CN" dirty="0">
                <a:solidFill>
                  <a:srgbClr val="7030A0"/>
                </a:solidFill>
                <a:effectLst/>
                <a:highlight>
                  <a:srgbClr val="FFFF00"/>
                </a:highlight>
              </a:rPr>
              <a:t>1.chatGPT 3.5</a:t>
            </a:r>
            <a:r>
              <a:rPr lang="zh-CN" altLang="en-US" dirty="0">
                <a:effectLst/>
              </a:rPr>
              <a:t>：免費，不限制次數，</a:t>
            </a:r>
            <a:r>
              <a:rPr lang="zh-CN" altLang="en-US" dirty="0">
                <a:solidFill>
                  <a:srgbClr val="C00000"/>
                </a:solidFill>
                <a:effectLst/>
              </a:rPr>
              <a:t>學習數據只到</a:t>
            </a:r>
            <a:r>
              <a:rPr lang="en-US" altLang="zh-CN" dirty="0">
                <a:solidFill>
                  <a:srgbClr val="C00000"/>
                </a:solidFill>
                <a:effectLst/>
              </a:rPr>
              <a:t>2021</a:t>
            </a:r>
            <a:r>
              <a:rPr lang="zh-CN" altLang="en-US" dirty="0">
                <a:solidFill>
                  <a:srgbClr val="C00000"/>
                </a:solidFill>
                <a:effectLst/>
              </a:rPr>
              <a:t>年，無法上傳檔案</a:t>
            </a:r>
            <a:r>
              <a:rPr lang="zh-CN" altLang="en-US" dirty="0">
                <a:effectLst/>
              </a:rPr>
              <a:t>，</a:t>
            </a:r>
            <a:endParaRPr lang="en-US" altLang="zh-CN" dirty="0">
              <a:effectLst/>
            </a:endParaRPr>
          </a:p>
          <a:p>
            <a:r>
              <a:rPr lang="en-US" altLang="zh-CN" dirty="0">
                <a:solidFill>
                  <a:srgbClr val="7030A0"/>
                </a:solidFill>
                <a:effectLst/>
                <a:highlight>
                  <a:srgbClr val="FFFF00"/>
                </a:highlight>
              </a:rPr>
              <a:t>2. </a:t>
            </a:r>
            <a:r>
              <a:rPr lang="en-US" altLang="zh-CN" dirty="0" err="1">
                <a:solidFill>
                  <a:srgbClr val="7030A0"/>
                </a:solidFill>
                <a:effectLst/>
                <a:highlight>
                  <a:srgbClr val="FFFF00"/>
                </a:highlight>
              </a:rPr>
              <a:t>chatGPT</a:t>
            </a:r>
            <a:r>
              <a:rPr lang="en-US" altLang="zh-CN" dirty="0">
                <a:solidFill>
                  <a:srgbClr val="7030A0"/>
                </a:solidFill>
                <a:effectLst/>
                <a:highlight>
                  <a:srgbClr val="FFFF00"/>
                </a:highlight>
              </a:rPr>
              <a:t> 4.0plus</a:t>
            </a:r>
            <a:r>
              <a:rPr lang="zh-CN" altLang="en-US" dirty="0">
                <a:effectLst/>
              </a:rPr>
              <a:t>：</a:t>
            </a:r>
            <a:r>
              <a:rPr lang="zh-CN" altLang="en-US" dirty="0">
                <a:solidFill>
                  <a:srgbClr val="C00000"/>
                </a:solidFill>
                <a:effectLst/>
              </a:rPr>
              <a:t>收費</a:t>
            </a:r>
            <a:r>
              <a:rPr lang="zh-CN" altLang="en-US" dirty="0">
                <a:effectLst/>
              </a:rPr>
              <a:t>，沒有限制次數，聯網數據可到最新，可以上傳檔案</a:t>
            </a:r>
            <a:endParaRPr lang="en-US" altLang="zh-CN" dirty="0">
              <a:effectLst/>
            </a:endParaRPr>
          </a:p>
          <a:p>
            <a:r>
              <a:rPr lang="en-US" altLang="zh-CN" dirty="0">
                <a:solidFill>
                  <a:srgbClr val="7030A0"/>
                </a:solidFill>
                <a:effectLst/>
                <a:highlight>
                  <a:srgbClr val="FFFF00"/>
                </a:highlight>
              </a:rPr>
              <a:t>3. </a:t>
            </a:r>
            <a:r>
              <a:rPr lang="zh-CN" altLang="en-US" dirty="0">
                <a:solidFill>
                  <a:srgbClr val="7030A0"/>
                </a:solidFill>
                <a:effectLst/>
                <a:highlight>
                  <a:srgbClr val="FFFF00"/>
                </a:highlight>
              </a:rPr>
              <a:t>微軟</a:t>
            </a:r>
            <a:r>
              <a:rPr lang="en-US" altLang="zh-CN" dirty="0" err="1">
                <a:solidFill>
                  <a:srgbClr val="7030A0"/>
                </a:solidFill>
                <a:effectLst/>
                <a:highlight>
                  <a:srgbClr val="FFFF00"/>
                </a:highlight>
              </a:rPr>
              <a:t>bing</a:t>
            </a:r>
            <a:r>
              <a:rPr lang="zh-CN" altLang="en-US" dirty="0">
                <a:solidFill>
                  <a:srgbClr val="7030A0"/>
                </a:solidFill>
                <a:effectLst/>
                <a:highlight>
                  <a:srgbClr val="FFFF00"/>
                </a:highlight>
              </a:rPr>
              <a:t>瀏覽器</a:t>
            </a:r>
            <a:r>
              <a:rPr lang="zh-CN" altLang="en-US" dirty="0">
                <a:effectLst/>
              </a:rPr>
              <a:t>：免費，</a:t>
            </a:r>
            <a:r>
              <a:rPr lang="zh-CN" altLang="en-US" dirty="0">
                <a:solidFill>
                  <a:srgbClr val="C00000"/>
                </a:solidFill>
                <a:effectLst/>
              </a:rPr>
              <a:t>有次數限制</a:t>
            </a:r>
            <a:r>
              <a:rPr lang="zh-CN" altLang="en-US" dirty="0">
                <a:effectLst/>
              </a:rPr>
              <a:t>，無法上傳檔案</a:t>
            </a:r>
            <a:endParaRPr lang="en-US" altLang="zh-CN" dirty="0">
              <a:effectLst/>
            </a:endParaRPr>
          </a:p>
          <a:p>
            <a:endParaRPr lang="zh-TW" altLang="en-US" dirty="0">
              <a:effectLst/>
            </a:endParaRPr>
          </a:p>
        </p:txBody>
      </p:sp>
    </p:spTree>
    <p:extLst>
      <p:ext uri="{BB962C8B-B14F-4D97-AF65-F5344CB8AC3E}">
        <p14:creationId xmlns:p14="http://schemas.microsoft.com/office/powerpoint/2010/main" val="39121901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DBC9D2E-72BF-4771-965E-632A3ACAFE49}"/>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9E082C79-71D6-4D7A-BAB6-6FA512C9AF7A}"/>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26CFE162-A502-417E-B0A7-126C590B1CE0}"/>
              </a:ext>
            </a:extLst>
          </p:cNvPr>
          <p:cNvPicPr>
            <a:picLocks noChangeAspect="1"/>
          </p:cNvPicPr>
          <p:nvPr/>
        </p:nvPicPr>
        <p:blipFill>
          <a:blip r:embed="rId2"/>
          <a:stretch>
            <a:fillRect/>
          </a:stretch>
        </p:blipFill>
        <p:spPr>
          <a:xfrm>
            <a:off x="0" y="1586912"/>
            <a:ext cx="8903649" cy="4650400"/>
          </a:xfrm>
          <a:prstGeom prst="rect">
            <a:avLst/>
          </a:prstGeom>
        </p:spPr>
      </p:pic>
      <p:pic>
        <p:nvPicPr>
          <p:cNvPr id="5" name="圖片 4">
            <a:extLst>
              <a:ext uri="{FF2B5EF4-FFF2-40B4-BE49-F238E27FC236}">
                <a16:creationId xmlns:a16="http://schemas.microsoft.com/office/drawing/2014/main" id="{7DCEAB74-0D82-41E3-82C7-B010A5113320}"/>
              </a:ext>
            </a:extLst>
          </p:cNvPr>
          <p:cNvPicPr>
            <a:picLocks noChangeAspect="1"/>
          </p:cNvPicPr>
          <p:nvPr/>
        </p:nvPicPr>
        <p:blipFill>
          <a:blip r:embed="rId3"/>
          <a:stretch>
            <a:fillRect/>
          </a:stretch>
        </p:blipFill>
        <p:spPr>
          <a:xfrm>
            <a:off x="1619672" y="377649"/>
            <a:ext cx="5976664" cy="814739"/>
          </a:xfrm>
          <a:prstGeom prst="rect">
            <a:avLst/>
          </a:prstGeom>
        </p:spPr>
      </p:pic>
    </p:spTree>
    <p:extLst>
      <p:ext uri="{BB962C8B-B14F-4D97-AF65-F5344CB8AC3E}">
        <p14:creationId xmlns:p14="http://schemas.microsoft.com/office/powerpoint/2010/main" val="38671511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07FF4C0-4472-40E3-A357-3DFBA7E2C45C}"/>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8FE6851A-CBE4-4F34-B72E-595A5BE66ECF}"/>
              </a:ext>
            </a:extLst>
          </p:cNvPr>
          <p:cNvSpPr>
            <a:spLocks noGrp="1"/>
          </p:cNvSpPr>
          <p:nvPr>
            <p:ph type="title"/>
          </p:nvPr>
        </p:nvSpPr>
        <p:spPr/>
        <p:txBody>
          <a:bodyPr/>
          <a:lstStyle/>
          <a:p>
            <a:r>
              <a:rPr lang="zh-CN" altLang="en-US" dirty="0"/>
              <a:t>限定搜尋日期：最近</a:t>
            </a:r>
            <a:r>
              <a:rPr lang="en-US" altLang="zh-CN" dirty="0"/>
              <a:t>5</a:t>
            </a:r>
            <a:r>
              <a:rPr lang="zh-CN" altLang="en-US" dirty="0"/>
              <a:t>年</a:t>
            </a:r>
            <a:endParaRPr lang="zh-TW" altLang="en-US" dirty="0"/>
          </a:p>
        </p:txBody>
      </p:sp>
      <p:pic>
        <p:nvPicPr>
          <p:cNvPr id="4" name="圖片 3">
            <a:extLst>
              <a:ext uri="{FF2B5EF4-FFF2-40B4-BE49-F238E27FC236}">
                <a16:creationId xmlns:a16="http://schemas.microsoft.com/office/drawing/2014/main" id="{17244271-98E7-4A0C-9D3E-783100B392CD}"/>
              </a:ext>
            </a:extLst>
          </p:cNvPr>
          <p:cNvPicPr>
            <a:picLocks noChangeAspect="1"/>
          </p:cNvPicPr>
          <p:nvPr/>
        </p:nvPicPr>
        <p:blipFill>
          <a:blip r:embed="rId2"/>
          <a:stretch>
            <a:fillRect/>
          </a:stretch>
        </p:blipFill>
        <p:spPr>
          <a:xfrm>
            <a:off x="0" y="1614090"/>
            <a:ext cx="9144000" cy="4263182"/>
          </a:xfrm>
          <a:prstGeom prst="rect">
            <a:avLst/>
          </a:prstGeom>
        </p:spPr>
      </p:pic>
    </p:spTree>
    <p:extLst>
      <p:ext uri="{BB962C8B-B14F-4D97-AF65-F5344CB8AC3E}">
        <p14:creationId xmlns:p14="http://schemas.microsoft.com/office/powerpoint/2010/main" val="28771302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07FF4C0-4472-40E3-A357-3DFBA7E2C45C}"/>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8FE6851A-CBE4-4F34-B72E-595A5BE66ECF}"/>
              </a:ext>
            </a:extLst>
          </p:cNvPr>
          <p:cNvSpPr>
            <a:spLocks noGrp="1"/>
          </p:cNvSpPr>
          <p:nvPr>
            <p:ph type="title"/>
          </p:nvPr>
        </p:nvSpPr>
        <p:spPr/>
        <p:txBody>
          <a:bodyPr/>
          <a:lstStyle/>
          <a:p>
            <a:r>
              <a:rPr lang="zh-CN" altLang="en-US" dirty="0"/>
              <a:t>限定搜尋日期：最近</a:t>
            </a:r>
            <a:r>
              <a:rPr lang="en-US" altLang="zh-CN" dirty="0"/>
              <a:t>1</a:t>
            </a:r>
            <a:r>
              <a:rPr lang="zh-CN" altLang="en-US" dirty="0"/>
              <a:t>個月</a:t>
            </a:r>
            <a:endParaRPr lang="zh-TW" altLang="en-US" dirty="0"/>
          </a:p>
        </p:txBody>
      </p:sp>
      <p:pic>
        <p:nvPicPr>
          <p:cNvPr id="5" name="圖片 4">
            <a:extLst>
              <a:ext uri="{FF2B5EF4-FFF2-40B4-BE49-F238E27FC236}">
                <a16:creationId xmlns:a16="http://schemas.microsoft.com/office/drawing/2014/main" id="{9E7967D8-FD80-43B0-BE7B-A769AE1C7F19}"/>
              </a:ext>
            </a:extLst>
          </p:cNvPr>
          <p:cNvPicPr>
            <a:picLocks noChangeAspect="1"/>
          </p:cNvPicPr>
          <p:nvPr/>
        </p:nvPicPr>
        <p:blipFill>
          <a:blip r:embed="rId2"/>
          <a:stretch>
            <a:fillRect/>
          </a:stretch>
        </p:blipFill>
        <p:spPr>
          <a:xfrm>
            <a:off x="0" y="1634589"/>
            <a:ext cx="9144000" cy="4084629"/>
          </a:xfrm>
          <a:prstGeom prst="rect">
            <a:avLst/>
          </a:prstGeom>
        </p:spPr>
      </p:pic>
    </p:spTree>
    <p:extLst>
      <p:ext uri="{BB962C8B-B14F-4D97-AF65-F5344CB8AC3E}">
        <p14:creationId xmlns:p14="http://schemas.microsoft.com/office/powerpoint/2010/main" val="2886866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E517CAD-A40C-4F57-81EF-A89D6067DD16}"/>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B72D7CC4-00E9-45EC-B629-E64587AC8A4C}"/>
              </a:ext>
            </a:extLst>
          </p:cNvPr>
          <p:cNvSpPr>
            <a:spLocks noGrp="1"/>
          </p:cNvSpPr>
          <p:nvPr>
            <p:ph type="title"/>
          </p:nvPr>
        </p:nvSpPr>
        <p:spPr/>
        <p:txBody>
          <a:bodyPr/>
          <a:lstStyle/>
          <a:p>
            <a:r>
              <a:rPr lang="zh-CN" altLang="en-US" dirty="0"/>
              <a:t>分析搜尋到的</a:t>
            </a:r>
            <a:r>
              <a:rPr lang="en-US" altLang="zh-CN" dirty="0"/>
              <a:t>2272</a:t>
            </a:r>
            <a:r>
              <a:rPr lang="zh-CN" altLang="en-US" dirty="0"/>
              <a:t>篇文章</a:t>
            </a:r>
            <a:endParaRPr lang="zh-TW" altLang="en-US" dirty="0"/>
          </a:p>
        </p:txBody>
      </p:sp>
      <p:pic>
        <p:nvPicPr>
          <p:cNvPr id="4" name="圖片 3">
            <a:extLst>
              <a:ext uri="{FF2B5EF4-FFF2-40B4-BE49-F238E27FC236}">
                <a16:creationId xmlns:a16="http://schemas.microsoft.com/office/drawing/2014/main" id="{9A35005C-FD52-435A-8437-83FC02992D83}"/>
              </a:ext>
            </a:extLst>
          </p:cNvPr>
          <p:cNvPicPr>
            <a:picLocks noChangeAspect="1"/>
          </p:cNvPicPr>
          <p:nvPr/>
        </p:nvPicPr>
        <p:blipFill>
          <a:blip r:embed="rId2"/>
          <a:stretch>
            <a:fillRect/>
          </a:stretch>
        </p:blipFill>
        <p:spPr>
          <a:xfrm>
            <a:off x="107504" y="1578565"/>
            <a:ext cx="9144000" cy="4190243"/>
          </a:xfrm>
          <a:prstGeom prst="rect">
            <a:avLst/>
          </a:prstGeom>
        </p:spPr>
      </p:pic>
    </p:spTree>
    <p:extLst>
      <p:ext uri="{BB962C8B-B14F-4D97-AF65-F5344CB8AC3E}">
        <p14:creationId xmlns:p14="http://schemas.microsoft.com/office/powerpoint/2010/main" val="10315820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6B48D3F-4C31-4682-BA24-493612B318ED}"/>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74E51F65-435A-40F2-BA9C-2EE41C873349}"/>
              </a:ext>
            </a:extLst>
          </p:cNvPr>
          <p:cNvSpPr>
            <a:spLocks noGrp="1"/>
          </p:cNvSpPr>
          <p:nvPr>
            <p:ph type="title"/>
          </p:nvPr>
        </p:nvSpPr>
        <p:spPr/>
        <p:txBody>
          <a:bodyPr/>
          <a:lstStyle/>
          <a:p>
            <a:r>
              <a:rPr lang="zh-CN" altLang="en-US" dirty="0"/>
              <a:t>分析年份</a:t>
            </a:r>
            <a:endParaRPr lang="zh-TW" altLang="en-US" dirty="0"/>
          </a:p>
        </p:txBody>
      </p:sp>
      <p:pic>
        <p:nvPicPr>
          <p:cNvPr id="4" name="圖片 3">
            <a:extLst>
              <a:ext uri="{FF2B5EF4-FFF2-40B4-BE49-F238E27FC236}">
                <a16:creationId xmlns:a16="http://schemas.microsoft.com/office/drawing/2014/main" id="{D548B2AC-6CB9-4DDB-9CC3-C776D3EE29D9}"/>
              </a:ext>
            </a:extLst>
          </p:cNvPr>
          <p:cNvPicPr>
            <a:picLocks noChangeAspect="1"/>
          </p:cNvPicPr>
          <p:nvPr/>
        </p:nvPicPr>
        <p:blipFill>
          <a:blip r:embed="rId2"/>
          <a:stretch>
            <a:fillRect/>
          </a:stretch>
        </p:blipFill>
        <p:spPr>
          <a:xfrm>
            <a:off x="0" y="1293317"/>
            <a:ext cx="9144000" cy="5088011"/>
          </a:xfrm>
          <a:prstGeom prst="rect">
            <a:avLst/>
          </a:prstGeom>
        </p:spPr>
      </p:pic>
    </p:spTree>
    <p:extLst>
      <p:ext uri="{BB962C8B-B14F-4D97-AF65-F5344CB8AC3E}">
        <p14:creationId xmlns:p14="http://schemas.microsoft.com/office/powerpoint/2010/main" val="17394148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7E199CC-3EAA-4E44-A825-7CEE4B4CDFD4}"/>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2741A886-A7C6-421B-A046-5167F9661878}"/>
              </a:ext>
            </a:extLst>
          </p:cNvPr>
          <p:cNvSpPr>
            <a:spLocks noGrp="1"/>
          </p:cNvSpPr>
          <p:nvPr>
            <p:ph type="title"/>
          </p:nvPr>
        </p:nvSpPr>
        <p:spPr/>
        <p:txBody>
          <a:bodyPr>
            <a:normAutofit fontScale="90000"/>
          </a:bodyPr>
          <a:lstStyle/>
          <a:p>
            <a:r>
              <a:rPr lang="zh-CN" altLang="en-US" dirty="0"/>
              <a:t>依照</a:t>
            </a:r>
            <a:r>
              <a:rPr lang="en-US" altLang="zh-CN" dirty="0"/>
              <a:t>【</a:t>
            </a:r>
            <a:r>
              <a:rPr lang="zh-CN" altLang="en-US" dirty="0"/>
              <a:t>作者，機構，國家，學科</a:t>
            </a:r>
            <a:r>
              <a:rPr lang="en-US" altLang="zh-CN" dirty="0"/>
              <a:t>】</a:t>
            </a:r>
            <a:endParaRPr lang="zh-TW" altLang="en-US" dirty="0"/>
          </a:p>
        </p:txBody>
      </p:sp>
      <p:pic>
        <p:nvPicPr>
          <p:cNvPr id="4" name="圖片 3">
            <a:extLst>
              <a:ext uri="{FF2B5EF4-FFF2-40B4-BE49-F238E27FC236}">
                <a16:creationId xmlns:a16="http://schemas.microsoft.com/office/drawing/2014/main" id="{A74D07BD-E5D1-4843-B5B4-E8E15573628E}"/>
              </a:ext>
            </a:extLst>
          </p:cNvPr>
          <p:cNvPicPr>
            <a:picLocks noChangeAspect="1"/>
          </p:cNvPicPr>
          <p:nvPr/>
        </p:nvPicPr>
        <p:blipFill>
          <a:blip r:embed="rId2"/>
          <a:stretch>
            <a:fillRect/>
          </a:stretch>
        </p:blipFill>
        <p:spPr>
          <a:xfrm>
            <a:off x="0" y="1600200"/>
            <a:ext cx="9144000" cy="4895509"/>
          </a:xfrm>
          <a:prstGeom prst="rect">
            <a:avLst/>
          </a:prstGeom>
        </p:spPr>
      </p:pic>
    </p:spTree>
    <p:extLst>
      <p:ext uri="{BB962C8B-B14F-4D97-AF65-F5344CB8AC3E}">
        <p14:creationId xmlns:p14="http://schemas.microsoft.com/office/powerpoint/2010/main" val="5765323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21D258E-D45E-4AD8-97B2-2E994F83849F}"/>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29EAC872-E4BB-4C09-8E8E-D7A11247E256}"/>
              </a:ext>
            </a:extLst>
          </p:cNvPr>
          <p:cNvSpPr>
            <a:spLocks noGrp="1"/>
          </p:cNvSpPr>
          <p:nvPr>
            <p:ph type="title"/>
          </p:nvPr>
        </p:nvSpPr>
        <p:spPr/>
        <p:txBody>
          <a:bodyPr>
            <a:normAutofit fontScale="90000"/>
          </a:bodyPr>
          <a:lstStyle/>
          <a:p>
            <a:r>
              <a:rPr lang="zh-CN" altLang="en-US" dirty="0"/>
              <a:t>依照來源出版物</a:t>
            </a:r>
            <a:br>
              <a:rPr lang="en-US" altLang="zh-CN" dirty="0"/>
            </a:br>
            <a:r>
              <a:rPr lang="zh-CN" altLang="en-US" sz="4900" dirty="0"/>
              <a:t>未來的投稿，可以投稿到相關刊物</a:t>
            </a:r>
            <a:endParaRPr lang="zh-TW" altLang="en-US" dirty="0"/>
          </a:p>
        </p:txBody>
      </p:sp>
      <p:pic>
        <p:nvPicPr>
          <p:cNvPr id="5" name="圖片 4">
            <a:extLst>
              <a:ext uri="{FF2B5EF4-FFF2-40B4-BE49-F238E27FC236}">
                <a16:creationId xmlns:a16="http://schemas.microsoft.com/office/drawing/2014/main" id="{AD5CCAEB-D58F-4978-9768-3033225C87FF}"/>
              </a:ext>
            </a:extLst>
          </p:cNvPr>
          <p:cNvPicPr>
            <a:picLocks noChangeAspect="1"/>
          </p:cNvPicPr>
          <p:nvPr/>
        </p:nvPicPr>
        <p:blipFill>
          <a:blip r:embed="rId2"/>
          <a:stretch>
            <a:fillRect/>
          </a:stretch>
        </p:blipFill>
        <p:spPr>
          <a:xfrm>
            <a:off x="-33855" y="1600200"/>
            <a:ext cx="9144000" cy="4925144"/>
          </a:xfrm>
          <a:prstGeom prst="rect">
            <a:avLst/>
          </a:prstGeom>
        </p:spPr>
      </p:pic>
    </p:spTree>
    <p:extLst>
      <p:ext uri="{BB962C8B-B14F-4D97-AF65-F5344CB8AC3E}">
        <p14:creationId xmlns:p14="http://schemas.microsoft.com/office/powerpoint/2010/main" val="32653731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57E449D-F222-42FE-BFF2-1308D1093537}"/>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69BBFE1E-52B2-4C3A-8C48-C5D8204E86C8}"/>
              </a:ext>
            </a:extLst>
          </p:cNvPr>
          <p:cNvSpPr>
            <a:spLocks noGrp="1"/>
          </p:cNvSpPr>
          <p:nvPr>
            <p:ph type="title"/>
          </p:nvPr>
        </p:nvSpPr>
        <p:spPr/>
        <p:txBody>
          <a:bodyPr/>
          <a:lstStyle/>
          <a:p>
            <a:r>
              <a:rPr lang="zh-CN" altLang="en-US" dirty="0"/>
              <a:t>依照作者來統計</a:t>
            </a:r>
            <a:endParaRPr lang="zh-TW" altLang="en-US" dirty="0"/>
          </a:p>
        </p:txBody>
      </p:sp>
      <p:pic>
        <p:nvPicPr>
          <p:cNvPr id="4" name="圖片 3">
            <a:extLst>
              <a:ext uri="{FF2B5EF4-FFF2-40B4-BE49-F238E27FC236}">
                <a16:creationId xmlns:a16="http://schemas.microsoft.com/office/drawing/2014/main" id="{573A0E79-E994-4FDB-AE68-885C475C87E2}"/>
              </a:ext>
            </a:extLst>
          </p:cNvPr>
          <p:cNvPicPr>
            <a:picLocks noChangeAspect="1"/>
          </p:cNvPicPr>
          <p:nvPr/>
        </p:nvPicPr>
        <p:blipFill>
          <a:blip r:embed="rId2"/>
          <a:stretch>
            <a:fillRect/>
          </a:stretch>
        </p:blipFill>
        <p:spPr>
          <a:xfrm>
            <a:off x="0" y="1386354"/>
            <a:ext cx="9144000" cy="4706941"/>
          </a:xfrm>
          <a:prstGeom prst="rect">
            <a:avLst/>
          </a:prstGeom>
        </p:spPr>
      </p:pic>
    </p:spTree>
    <p:extLst>
      <p:ext uri="{BB962C8B-B14F-4D97-AF65-F5344CB8AC3E}">
        <p14:creationId xmlns:p14="http://schemas.microsoft.com/office/powerpoint/2010/main" val="7573846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F341ED4-EB83-4A8E-9DBB-3DFF94B9B60C}"/>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D8470ECA-2DC9-4BE1-93C5-9EFFA0105506}"/>
              </a:ext>
            </a:extLst>
          </p:cNvPr>
          <p:cNvSpPr>
            <a:spLocks noGrp="1"/>
          </p:cNvSpPr>
          <p:nvPr>
            <p:ph type="title"/>
          </p:nvPr>
        </p:nvSpPr>
        <p:spPr/>
        <p:txBody>
          <a:bodyPr/>
          <a:lstStyle/>
          <a:p>
            <a:r>
              <a:rPr lang="zh-CN" altLang="en-US" dirty="0"/>
              <a:t>依照國家來統計</a:t>
            </a:r>
            <a:endParaRPr lang="zh-TW" altLang="en-US" dirty="0"/>
          </a:p>
        </p:txBody>
      </p:sp>
      <p:pic>
        <p:nvPicPr>
          <p:cNvPr id="4" name="圖片 3">
            <a:extLst>
              <a:ext uri="{FF2B5EF4-FFF2-40B4-BE49-F238E27FC236}">
                <a16:creationId xmlns:a16="http://schemas.microsoft.com/office/drawing/2014/main" id="{F7380B70-2CC8-4C38-82A3-19780184E30C}"/>
              </a:ext>
            </a:extLst>
          </p:cNvPr>
          <p:cNvPicPr>
            <a:picLocks noChangeAspect="1"/>
          </p:cNvPicPr>
          <p:nvPr/>
        </p:nvPicPr>
        <p:blipFill>
          <a:blip r:embed="rId2"/>
          <a:stretch>
            <a:fillRect/>
          </a:stretch>
        </p:blipFill>
        <p:spPr>
          <a:xfrm>
            <a:off x="0" y="1600200"/>
            <a:ext cx="9144000" cy="4853136"/>
          </a:xfrm>
          <a:prstGeom prst="rect">
            <a:avLst/>
          </a:prstGeom>
        </p:spPr>
      </p:pic>
    </p:spTree>
    <p:extLst>
      <p:ext uri="{BB962C8B-B14F-4D97-AF65-F5344CB8AC3E}">
        <p14:creationId xmlns:p14="http://schemas.microsoft.com/office/powerpoint/2010/main" val="6285994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53A0F0B-E27A-4B1E-BE40-4BDD740AE087}"/>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72BDD331-9D1A-42EE-ACB0-6A5F6DB03537}"/>
              </a:ext>
            </a:extLst>
          </p:cNvPr>
          <p:cNvSpPr>
            <a:spLocks noGrp="1"/>
          </p:cNvSpPr>
          <p:nvPr>
            <p:ph type="title"/>
          </p:nvPr>
        </p:nvSpPr>
        <p:spPr/>
        <p:txBody>
          <a:bodyPr>
            <a:noAutofit/>
          </a:bodyPr>
          <a:lstStyle/>
          <a:p>
            <a:r>
              <a:rPr lang="zh-CN" altLang="en-US" sz="4000" dirty="0"/>
              <a:t>查詢</a:t>
            </a:r>
            <a:r>
              <a:rPr lang="en-US" altLang="zh-CN" sz="4000" dirty="0"/>
              <a:t>【</a:t>
            </a:r>
            <a:r>
              <a:rPr lang="zh-CN" altLang="en-US" sz="4000" dirty="0"/>
              <a:t>國家</a:t>
            </a:r>
            <a:r>
              <a:rPr lang="en-US" altLang="zh-CN" sz="4000" dirty="0"/>
              <a:t>】</a:t>
            </a:r>
            <a:r>
              <a:rPr lang="zh-CN" altLang="en-US" sz="4000" dirty="0"/>
              <a:t>的台灣，有誰在做研究？</a:t>
            </a:r>
            <a:endParaRPr lang="zh-TW" altLang="en-US" sz="4000" dirty="0"/>
          </a:p>
        </p:txBody>
      </p:sp>
      <p:pic>
        <p:nvPicPr>
          <p:cNvPr id="4" name="圖片 3">
            <a:extLst>
              <a:ext uri="{FF2B5EF4-FFF2-40B4-BE49-F238E27FC236}">
                <a16:creationId xmlns:a16="http://schemas.microsoft.com/office/drawing/2014/main" id="{B4F3851B-C98A-4D95-BCC6-AF0E6255A344}"/>
              </a:ext>
            </a:extLst>
          </p:cNvPr>
          <p:cNvPicPr>
            <a:picLocks noChangeAspect="1"/>
          </p:cNvPicPr>
          <p:nvPr/>
        </p:nvPicPr>
        <p:blipFill>
          <a:blip r:embed="rId2"/>
          <a:stretch>
            <a:fillRect/>
          </a:stretch>
        </p:blipFill>
        <p:spPr>
          <a:xfrm>
            <a:off x="0" y="1527148"/>
            <a:ext cx="9144000" cy="4422132"/>
          </a:xfrm>
          <a:prstGeom prst="rect">
            <a:avLst/>
          </a:prstGeom>
        </p:spPr>
      </p:pic>
    </p:spTree>
    <p:extLst>
      <p:ext uri="{BB962C8B-B14F-4D97-AF65-F5344CB8AC3E}">
        <p14:creationId xmlns:p14="http://schemas.microsoft.com/office/powerpoint/2010/main" val="349566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en-US" altLang="zh-CN" sz="4000" dirty="0" err="1"/>
              <a:t>ChatGPT</a:t>
            </a:r>
            <a:r>
              <a:rPr lang="en-US" altLang="zh-CN" sz="4000" dirty="0"/>
              <a:t> </a:t>
            </a:r>
            <a:r>
              <a:rPr lang="zh-CN" altLang="en-US" sz="4000" dirty="0"/>
              <a:t>各種版本的限制</a:t>
            </a:r>
            <a:endParaRPr lang="en-US" altLang="zh-TW" dirty="0">
              <a:effectLst/>
            </a:endParaRPr>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fontScale="85000" lnSpcReduction="20000"/>
          </a:bodyPr>
          <a:lstStyle/>
          <a:p>
            <a:r>
              <a:rPr lang="en-US" altLang="zh-CN" dirty="0">
                <a:solidFill>
                  <a:srgbClr val="7030A0"/>
                </a:solidFill>
                <a:effectLst/>
                <a:highlight>
                  <a:srgbClr val="FFFF00"/>
                </a:highlight>
              </a:rPr>
              <a:t>4.skype(</a:t>
            </a:r>
            <a:r>
              <a:rPr lang="zh-CN" altLang="en-US" dirty="0">
                <a:solidFill>
                  <a:srgbClr val="7030A0"/>
                </a:solidFill>
                <a:effectLst/>
                <a:highlight>
                  <a:srgbClr val="FFFF00"/>
                </a:highlight>
              </a:rPr>
              <a:t>推薦</a:t>
            </a:r>
            <a:r>
              <a:rPr lang="en-US" altLang="zh-CN" dirty="0">
                <a:solidFill>
                  <a:srgbClr val="7030A0"/>
                </a:solidFill>
                <a:effectLst/>
                <a:highlight>
                  <a:srgbClr val="FFFF00"/>
                </a:highlight>
              </a:rPr>
              <a:t>)</a:t>
            </a:r>
            <a:r>
              <a:rPr lang="zh-CN" altLang="en-US" dirty="0">
                <a:effectLst/>
              </a:rPr>
              <a:t>：免費，不限制次數，聯網數據可到最新，可以上傳檔案，</a:t>
            </a:r>
            <a:endParaRPr lang="en-US" altLang="zh-CN" dirty="0">
              <a:effectLst/>
            </a:endParaRPr>
          </a:p>
          <a:p>
            <a:r>
              <a:rPr lang="en-US" altLang="zh-CN" dirty="0">
                <a:solidFill>
                  <a:srgbClr val="7030A0"/>
                </a:solidFill>
                <a:effectLst/>
                <a:highlight>
                  <a:srgbClr val="FFFF00"/>
                </a:highlight>
              </a:rPr>
              <a:t>5. edge dev (</a:t>
            </a:r>
            <a:r>
              <a:rPr lang="zh-CN" altLang="en-US" dirty="0">
                <a:solidFill>
                  <a:srgbClr val="7030A0"/>
                </a:solidFill>
                <a:effectLst/>
                <a:highlight>
                  <a:srgbClr val="FFFF00"/>
                </a:highlight>
              </a:rPr>
              <a:t>推薦</a:t>
            </a:r>
            <a:r>
              <a:rPr lang="en-US" altLang="zh-CN" dirty="0">
                <a:solidFill>
                  <a:srgbClr val="7030A0"/>
                </a:solidFill>
                <a:effectLst/>
                <a:highlight>
                  <a:srgbClr val="FFFF00"/>
                </a:highlight>
              </a:rPr>
              <a:t>) </a:t>
            </a:r>
            <a:r>
              <a:rPr lang="zh-CN" altLang="en-US" dirty="0">
                <a:effectLst/>
              </a:rPr>
              <a:t>：免費，不限制次數，聯網數據可到最新，可以直接處理網頁上的文獻</a:t>
            </a:r>
            <a:r>
              <a:rPr lang="en-US" altLang="zh-CN" dirty="0">
                <a:effectLst/>
              </a:rPr>
              <a:t>(</a:t>
            </a:r>
            <a:r>
              <a:rPr lang="zh-CN" altLang="en-US" dirty="0">
                <a:effectLst/>
              </a:rPr>
              <a:t>右邊欄</a:t>
            </a:r>
            <a:r>
              <a:rPr lang="en-US" altLang="zh-CN" dirty="0">
                <a:effectLst/>
              </a:rPr>
              <a:t>)</a:t>
            </a:r>
          </a:p>
          <a:p>
            <a:r>
              <a:rPr lang="en-US" altLang="zh-CN" dirty="0">
                <a:solidFill>
                  <a:srgbClr val="7030A0"/>
                </a:solidFill>
                <a:effectLst/>
                <a:highlight>
                  <a:srgbClr val="FFFF00"/>
                </a:highlight>
              </a:rPr>
              <a:t>6.</a:t>
            </a:r>
            <a:r>
              <a:rPr lang="zh-CN" altLang="en-US" dirty="0">
                <a:solidFill>
                  <a:srgbClr val="7030A0"/>
                </a:solidFill>
                <a:effectLst/>
                <a:highlight>
                  <a:srgbClr val="FFFF00"/>
                </a:highlight>
              </a:rPr>
              <a:t>姐妹軟體：</a:t>
            </a:r>
            <a:r>
              <a:rPr lang="en-US" altLang="zh-CN" dirty="0" err="1">
                <a:solidFill>
                  <a:srgbClr val="7030A0"/>
                </a:solidFill>
                <a:effectLst/>
                <a:highlight>
                  <a:srgbClr val="FFFF00"/>
                </a:highlight>
              </a:rPr>
              <a:t>claude</a:t>
            </a:r>
            <a:r>
              <a:rPr lang="en-US" altLang="zh-CN" dirty="0">
                <a:solidFill>
                  <a:srgbClr val="7030A0"/>
                </a:solidFill>
                <a:effectLst/>
                <a:highlight>
                  <a:srgbClr val="FFFF00"/>
                </a:highlight>
              </a:rPr>
              <a:t> (</a:t>
            </a:r>
            <a:r>
              <a:rPr lang="zh-CN" altLang="en-US" dirty="0">
                <a:solidFill>
                  <a:srgbClr val="7030A0"/>
                </a:solidFill>
                <a:effectLst/>
                <a:highlight>
                  <a:srgbClr val="FFFF00"/>
                </a:highlight>
              </a:rPr>
              <a:t>推薦</a:t>
            </a:r>
            <a:r>
              <a:rPr lang="en-US" altLang="zh-CN" dirty="0">
                <a:solidFill>
                  <a:srgbClr val="7030A0"/>
                </a:solidFill>
                <a:effectLst/>
                <a:highlight>
                  <a:srgbClr val="FFFF00"/>
                </a:highlight>
              </a:rPr>
              <a:t>) </a:t>
            </a:r>
            <a:r>
              <a:rPr lang="zh-CN" altLang="en-US" dirty="0">
                <a:effectLst/>
              </a:rPr>
              <a:t>：免費，</a:t>
            </a:r>
            <a:r>
              <a:rPr lang="zh-CN" altLang="en-US" dirty="0">
                <a:solidFill>
                  <a:srgbClr val="C00000"/>
                </a:solidFill>
                <a:effectLst/>
              </a:rPr>
              <a:t>稍微限制次數</a:t>
            </a:r>
            <a:r>
              <a:rPr lang="en-US" altLang="zh-CN" dirty="0">
                <a:solidFill>
                  <a:srgbClr val="C00000"/>
                </a:solidFill>
                <a:effectLst/>
              </a:rPr>
              <a:t>(</a:t>
            </a:r>
            <a:r>
              <a:rPr lang="zh-CN" altLang="en-US" dirty="0">
                <a:solidFill>
                  <a:srgbClr val="C00000"/>
                </a:solidFill>
                <a:effectLst/>
              </a:rPr>
              <a:t>問太多問題，要等</a:t>
            </a:r>
            <a:r>
              <a:rPr lang="en-US" altLang="zh-CN" dirty="0">
                <a:solidFill>
                  <a:srgbClr val="C00000"/>
                </a:solidFill>
                <a:effectLst/>
              </a:rPr>
              <a:t>1</a:t>
            </a:r>
            <a:r>
              <a:rPr lang="zh-CN" altLang="en-US" dirty="0">
                <a:solidFill>
                  <a:srgbClr val="C00000"/>
                </a:solidFill>
                <a:effectLst/>
              </a:rPr>
              <a:t>個小時後</a:t>
            </a:r>
            <a:r>
              <a:rPr lang="en-US" altLang="zh-CN" dirty="0">
                <a:effectLst/>
              </a:rPr>
              <a:t>)</a:t>
            </a:r>
            <a:r>
              <a:rPr lang="zh-CN" altLang="en-US" dirty="0">
                <a:effectLst/>
              </a:rPr>
              <a:t>，聯網數據可到最新，可以上傳檔案</a:t>
            </a:r>
            <a:endParaRPr lang="zh-TW" altLang="en-US" dirty="0">
              <a:effectLst/>
            </a:endParaRPr>
          </a:p>
        </p:txBody>
      </p:sp>
    </p:spTree>
    <p:extLst>
      <p:ext uri="{BB962C8B-B14F-4D97-AF65-F5344CB8AC3E}">
        <p14:creationId xmlns:p14="http://schemas.microsoft.com/office/powerpoint/2010/main" val="13031925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B1DBC97-29F1-46BE-BBA5-7A06C2C85699}"/>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A2F64A08-EC2F-4C2F-8A3D-65124CFBDED1}"/>
              </a:ext>
            </a:extLst>
          </p:cNvPr>
          <p:cNvSpPr>
            <a:spLocks noGrp="1"/>
          </p:cNvSpPr>
          <p:nvPr>
            <p:ph type="title"/>
          </p:nvPr>
        </p:nvSpPr>
        <p:spPr/>
        <p:txBody>
          <a:bodyPr>
            <a:noAutofit/>
          </a:bodyPr>
          <a:lstStyle/>
          <a:p>
            <a:r>
              <a:rPr lang="zh-CN" altLang="en-US" sz="4800" dirty="0"/>
              <a:t>查詢</a:t>
            </a:r>
            <a:r>
              <a:rPr lang="en-US" altLang="zh-CN" sz="4800" dirty="0"/>
              <a:t>【</a:t>
            </a:r>
            <a:r>
              <a:rPr lang="zh-CN" altLang="en-US" sz="4800" dirty="0"/>
              <a:t>國家地區</a:t>
            </a:r>
            <a:r>
              <a:rPr lang="en-US" altLang="zh-CN" sz="4800" dirty="0"/>
              <a:t>】</a:t>
            </a:r>
            <a:r>
              <a:rPr lang="zh-CN" altLang="en-US" sz="4800" dirty="0"/>
              <a:t>的台灣，</a:t>
            </a:r>
            <a:br>
              <a:rPr lang="en-US" altLang="zh-CN" sz="4800" dirty="0"/>
            </a:br>
            <a:r>
              <a:rPr lang="zh-CN" altLang="en-US" sz="4800" dirty="0"/>
              <a:t>有誰在做研究？</a:t>
            </a:r>
            <a:endParaRPr lang="zh-TW" altLang="en-US" sz="4800" dirty="0"/>
          </a:p>
        </p:txBody>
      </p:sp>
      <p:pic>
        <p:nvPicPr>
          <p:cNvPr id="4" name="圖片 3">
            <a:extLst>
              <a:ext uri="{FF2B5EF4-FFF2-40B4-BE49-F238E27FC236}">
                <a16:creationId xmlns:a16="http://schemas.microsoft.com/office/drawing/2014/main" id="{7BA680AD-0512-4B1E-B021-8E57646FC663}"/>
              </a:ext>
            </a:extLst>
          </p:cNvPr>
          <p:cNvPicPr>
            <a:picLocks noChangeAspect="1"/>
          </p:cNvPicPr>
          <p:nvPr/>
        </p:nvPicPr>
        <p:blipFill>
          <a:blip r:embed="rId2"/>
          <a:stretch>
            <a:fillRect/>
          </a:stretch>
        </p:blipFill>
        <p:spPr>
          <a:xfrm>
            <a:off x="29558" y="1600200"/>
            <a:ext cx="9144000" cy="5105400"/>
          </a:xfrm>
          <a:prstGeom prst="rect">
            <a:avLst/>
          </a:prstGeom>
        </p:spPr>
      </p:pic>
    </p:spTree>
    <p:extLst>
      <p:ext uri="{BB962C8B-B14F-4D97-AF65-F5344CB8AC3E}">
        <p14:creationId xmlns:p14="http://schemas.microsoft.com/office/powerpoint/2010/main" val="36154884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EF68304-A645-489F-A0BA-0904E5427CB7}"/>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588D2509-0D43-43F7-8D7E-4E752C804DCB}"/>
              </a:ext>
            </a:extLst>
          </p:cNvPr>
          <p:cNvSpPr>
            <a:spLocks noGrp="1"/>
          </p:cNvSpPr>
          <p:nvPr>
            <p:ph type="title"/>
          </p:nvPr>
        </p:nvSpPr>
        <p:spPr/>
        <p:txBody>
          <a:bodyPr>
            <a:normAutofit fontScale="90000"/>
          </a:bodyPr>
          <a:lstStyle/>
          <a:p>
            <a:r>
              <a:rPr lang="zh-CN" altLang="en-US" dirty="0"/>
              <a:t>依照學科統計</a:t>
            </a:r>
            <a:br>
              <a:rPr lang="en-US" altLang="zh-CN" dirty="0"/>
            </a:br>
            <a:r>
              <a:rPr lang="zh-CN" altLang="en-US" dirty="0"/>
              <a:t>商管類有</a:t>
            </a:r>
            <a:r>
              <a:rPr lang="en-US" altLang="zh-CN" dirty="0"/>
              <a:t>9%</a:t>
            </a:r>
            <a:endParaRPr lang="zh-TW" altLang="en-US" dirty="0"/>
          </a:p>
        </p:txBody>
      </p:sp>
      <p:pic>
        <p:nvPicPr>
          <p:cNvPr id="4" name="圖片 3">
            <a:extLst>
              <a:ext uri="{FF2B5EF4-FFF2-40B4-BE49-F238E27FC236}">
                <a16:creationId xmlns:a16="http://schemas.microsoft.com/office/drawing/2014/main" id="{08D8092D-E852-4DFD-A587-401C05873FD7}"/>
              </a:ext>
            </a:extLst>
          </p:cNvPr>
          <p:cNvPicPr>
            <a:picLocks noChangeAspect="1"/>
          </p:cNvPicPr>
          <p:nvPr/>
        </p:nvPicPr>
        <p:blipFill>
          <a:blip r:embed="rId2"/>
          <a:stretch>
            <a:fillRect/>
          </a:stretch>
        </p:blipFill>
        <p:spPr>
          <a:xfrm>
            <a:off x="107504" y="1600200"/>
            <a:ext cx="9144000" cy="5105400"/>
          </a:xfrm>
          <a:prstGeom prst="rect">
            <a:avLst/>
          </a:prstGeom>
        </p:spPr>
      </p:pic>
    </p:spTree>
    <p:extLst>
      <p:ext uri="{BB962C8B-B14F-4D97-AF65-F5344CB8AC3E}">
        <p14:creationId xmlns:p14="http://schemas.microsoft.com/office/powerpoint/2010/main" val="32614320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16922CC-534E-4412-914A-8C4DCBCEC1C6}"/>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0DDE16A4-F0DA-42F8-9B15-243526D473CB}"/>
              </a:ext>
            </a:extLst>
          </p:cNvPr>
          <p:cNvSpPr>
            <a:spLocks noGrp="1"/>
          </p:cNvSpPr>
          <p:nvPr>
            <p:ph type="title"/>
          </p:nvPr>
        </p:nvSpPr>
        <p:spPr/>
        <p:txBody>
          <a:bodyPr/>
          <a:lstStyle/>
          <a:p>
            <a:r>
              <a:rPr lang="zh-CN" altLang="en-US" dirty="0"/>
              <a:t>查詢商管類的相關文獻</a:t>
            </a:r>
            <a:endParaRPr lang="zh-TW" altLang="en-US" dirty="0"/>
          </a:p>
        </p:txBody>
      </p:sp>
      <p:pic>
        <p:nvPicPr>
          <p:cNvPr id="5" name="圖片 4">
            <a:extLst>
              <a:ext uri="{FF2B5EF4-FFF2-40B4-BE49-F238E27FC236}">
                <a16:creationId xmlns:a16="http://schemas.microsoft.com/office/drawing/2014/main" id="{09910433-C64C-4652-98CE-BD01A58BBF37}"/>
              </a:ext>
            </a:extLst>
          </p:cNvPr>
          <p:cNvPicPr>
            <a:picLocks noChangeAspect="1"/>
          </p:cNvPicPr>
          <p:nvPr/>
        </p:nvPicPr>
        <p:blipFill>
          <a:blip r:embed="rId2"/>
          <a:stretch>
            <a:fillRect/>
          </a:stretch>
        </p:blipFill>
        <p:spPr>
          <a:xfrm>
            <a:off x="0" y="1445842"/>
            <a:ext cx="9144000" cy="5040290"/>
          </a:xfrm>
          <a:prstGeom prst="rect">
            <a:avLst/>
          </a:prstGeom>
        </p:spPr>
      </p:pic>
    </p:spTree>
    <p:extLst>
      <p:ext uri="{BB962C8B-B14F-4D97-AF65-F5344CB8AC3E}">
        <p14:creationId xmlns:p14="http://schemas.microsoft.com/office/powerpoint/2010/main" val="9942952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4E4D556-1ED9-40AD-B56C-755BCD2AF480}"/>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CB292090-02B4-4895-83E1-E41751CD3CB8}"/>
              </a:ext>
            </a:extLst>
          </p:cNvPr>
          <p:cNvSpPr>
            <a:spLocks noGrp="1"/>
          </p:cNvSpPr>
          <p:nvPr>
            <p:ph type="title"/>
          </p:nvPr>
        </p:nvSpPr>
        <p:spPr/>
        <p:txBody>
          <a:bodyPr/>
          <a:lstStyle/>
          <a:p>
            <a:r>
              <a:rPr lang="zh-CN" altLang="en-US" dirty="0"/>
              <a:t>查詢商管類的相關文獻</a:t>
            </a:r>
            <a:endParaRPr lang="zh-TW" altLang="en-US" dirty="0"/>
          </a:p>
        </p:txBody>
      </p:sp>
      <p:pic>
        <p:nvPicPr>
          <p:cNvPr id="4" name="圖片 3">
            <a:extLst>
              <a:ext uri="{FF2B5EF4-FFF2-40B4-BE49-F238E27FC236}">
                <a16:creationId xmlns:a16="http://schemas.microsoft.com/office/drawing/2014/main" id="{CF45ED7D-B204-4422-A0DE-8C4219CD1AEF}"/>
              </a:ext>
            </a:extLst>
          </p:cNvPr>
          <p:cNvPicPr>
            <a:picLocks noChangeAspect="1"/>
          </p:cNvPicPr>
          <p:nvPr/>
        </p:nvPicPr>
        <p:blipFill>
          <a:blip r:embed="rId2"/>
          <a:stretch>
            <a:fillRect/>
          </a:stretch>
        </p:blipFill>
        <p:spPr>
          <a:xfrm>
            <a:off x="0" y="1600200"/>
            <a:ext cx="9144000" cy="5257800"/>
          </a:xfrm>
          <a:prstGeom prst="rect">
            <a:avLst/>
          </a:prstGeom>
        </p:spPr>
      </p:pic>
    </p:spTree>
    <p:extLst>
      <p:ext uri="{BB962C8B-B14F-4D97-AF65-F5344CB8AC3E}">
        <p14:creationId xmlns:p14="http://schemas.microsoft.com/office/powerpoint/2010/main" val="33787344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en-US" altLang="zh-CN" sz="8000" b="1" dirty="0"/>
              <a:t>13</a:t>
            </a:r>
            <a:r>
              <a:rPr lang="zh-CN" altLang="en-US" sz="8000" b="1" dirty="0"/>
              <a:t>種快速優化</a:t>
            </a:r>
            <a:endParaRPr lang="en-US" altLang="zh-CN" sz="8000" b="1" dirty="0"/>
          </a:p>
          <a:p>
            <a:r>
              <a:rPr lang="zh-CN" altLang="en-US" sz="8000" b="1" dirty="0"/>
              <a:t>篩選</a:t>
            </a:r>
            <a:endParaRPr lang="zh-TW" altLang="en-US" sz="8000" b="1" dirty="0"/>
          </a:p>
        </p:txBody>
      </p:sp>
    </p:spTree>
    <p:extLst>
      <p:ext uri="{BB962C8B-B14F-4D97-AF65-F5344CB8AC3E}">
        <p14:creationId xmlns:p14="http://schemas.microsoft.com/office/powerpoint/2010/main" val="42098651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CE49216-63D7-45F4-8945-A16A8615881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EF77269F-353A-4BE3-B3AA-7AABE4F78618}"/>
              </a:ext>
            </a:extLst>
          </p:cNvPr>
          <p:cNvSpPr>
            <a:spLocks noGrp="1"/>
          </p:cNvSpPr>
          <p:nvPr>
            <p:ph type="title"/>
          </p:nvPr>
        </p:nvSpPr>
        <p:spPr/>
        <p:txBody>
          <a:bodyPr/>
          <a:lstStyle/>
          <a:p>
            <a:r>
              <a:rPr lang="zh-CN" altLang="en-US" dirty="0"/>
              <a:t>限制語言</a:t>
            </a:r>
            <a:endParaRPr lang="zh-TW" altLang="en-US" dirty="0"/>
          </a:p>
        </p:txBody>
      </p:sp>
      <p:pic>
        <p:nvPicPr>
          <p:cNvPr id="4" name="圖片 3">
            <a:extLst>
              <a:ext uri="{FF2B5EF4-FFF2-40B4-BE49-F238E27FC236}">
                <a16:creationId xmlns:a16="http://schemas.microsoft.com/office/drawing/2014/main" id="{702E2462-93FB-4828-B70F-1B72B5FAD654}"/>
              </a:ext>
            </a:extLst>
          </p:cNvPr>
          <p:cNvPicPr>
            <a:picLocks noChangeAspect="1"/>
          </p:cNvPicPr>
          <p:nvPr/>
        </p:nvPicPr>
        <p:blipFill>
          <a:blip r:embed="rId2"/>
          <a:stretch>
            <a:fillRect/>
          </a:stretch>
        </p:blipFill>
        <p:spPr>
          <a:xfrm>
            <a:off x="0" y="1567590"/>
            <a:ext cx="9144000" cy="5050601"/>
          </a:xfrm>
          <a:prstGeom prst="rect">
            <a:avLst/>
          </a:prstGeom>
        </p:spPr>
      </p:pic>
    </p:spTree>
    <p:extLst>
      <p:ext uri="{BB962C8B-B14F-4D97-AF65-F5344CB8AC3E}">
        <p14:creationId xmlns:p14="http://schemas.microsoft.com/office/powerpoint/2010/main" val="7452390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57D16EE-109B-404B-92CE-CD54C66BB173}"/>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6D0729BA-C134-4BAC-9E43-AF68D48D6E9F}"/>
              </a:ext>
            </a:extLst>
          </p:cNvPr>
          <p:cNvSpPr>
            <a:spLocks noGrp="1"/>
          </p:cNvSpPr>
          <p:nvPr>
            <p:ph type="title"/>
          </p:nvPr>
        </p:nvSpPr>
        <p:spPr/>
        <p:txBody>
          <a:bodyPr>
            <a:normAutofit fontScale="90000"/>
          </a:bodyPr>
          <a:lstStyle/>
          <a:p>
            <a:r>
              <a:rPr lang="zh-CN" altLang="en-US" dirty="0"/>
              <a:t>開放取用</a:t>
            </a:r>
            <a:r>
              <a:rPr lang="en-US" altLang="zh-CN" dirty="0"/>
              <a:t>(OA, Open Access)</a:t>
            </a:r>
            <a:br>
              <a:rPr lang="en-US" altLang="zh-CN" dirty="0"/>
            </a:br>
            <a:r>
              <a:rPr lang="zh-TW" altLang="en-US" sz="2700" dirty="0">
                <a:effectLst/>
              </a:rPr>
              <a:t>「免費」開放取用，即免費線上存取，和「自由」開放取用，即免費線上存取外加一些額外的使用</a:t>
            </a:r>
            <a:endParaRPr lang="zh-TW" altLang="en-US" dirty="0"/>
          </a:p>
        </p:txBody>
      </p:sp>
      <p:pic>
        <p:nvPicPr>
          <p:cNvPr id="4" name="圖片 3">
            <a:extLst>
              <a:ext uri="{FF2B5EF4-FFF2-40B4-BE49-F238E27FC236}">
                <a16:creationId xmlns:a16="http://schemas.microsoft.com/office/drawing/2014/main" id="{FEAE8E18-3432-492B-9294-A460E9F90923}"/>
              </a:ext>
            </a:extLst>
          </p:cNvPr>
          <p:cNvPicPr>
            <a:picLocks noChangeAspect="1"/>
          </p:cNvPicPr>
          <p:nvPr/>
        </p:nvPicPr>
        <p:blipFill>
          <a:blip r:embed="rId2"/>
          <a:stretch>
            <a:fillRect/>
          </a:stretch>
        </p:blipFill>
        <p:spPr>
          <a:xfrm>
            <a:off x="0" y="1662301"/>
            <a:ext cx="9144000" cy="5043299"/>
          </a:xfrm>
          <a:prstGeom prst="rect">
            <a:avLst/>
          </a:prstGeom>
        </p:spPr>
      </p:pic>
    </p:spTree>
    <p:extLst>
      <p:ext uri="{BB962C8B-B14F-4D97-AF65-F5344CB8AC3E}">
        <p14:creationId xmlns:p14="http://schemas.microsoft.com/office/powerpoint/2010/main" val="25137708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04B4104-ACB2-4203-BF69-71566F9E551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D1A452DB-FC35-43A3-9073-3DC868E36986}"/>
              </a:ext>
            </a:extLst>
          </p:cNvPr>
          <p:cNvSpPr>
            <a:spLocks noGrp="1"/>
          </p:cNvSpPr>
          <p:nvPr>
            <p:ph type="title"/>
          </p:nvPr>
        </p:nvSpPr>
        <p:spPr/>
        <p:txBody>
          <a:bodyPr>
            <a:normAutofit fontScale="90000"/>
          </a:bodyPr>
          <a:lstStyle/>
          <a:p>
            <a:r>
              <a:rPr lang="zh-CN" altLang="en-US" dirty="0"/>
              <a:t>選擇：</a:t>
            </a:r>
            <a:r>
              <a:rPr lang="en-US" altLang="zh-CN" dirty="0"/>
              <a:t>OA</a:t>
            </a:r>
            <a:r>
              <a:rPr lang="zh-CN" altLang="en-US" dirty="0"/>
              <a:t>的論文</a:t>
            </a:r>
            <a:br>
              <a:rPr lang="en-US" altLang="zh-CN" dirty="0"/>
            </a:br>
            <a:r>
              <a:rPr lang="zh-CN" altLang="en-US" dirty="0"/>
              <a:t>（放在網路供人免費下載的論文）</a:t>
            </a:r>
            <a:endParaRPr lang="zh-TW" altLang="en-US" dirty="0"/>
          </a:p>
        </p:txBody>
      </p:sp>
      <p:pic>
        <p:nvPicPr>
          <p:cNvPr id="4" name="圖片 3">
            <a:extLst>
              <a:ext uri="{FF2B5EF4-FFF2-40B4-BE49-F238E27FC236}">
                <a16:creationId xmlns:a16="http://schemas.microsoft.com/office/drawing/2014/main" id="{4D01E5AA-5342-491D-9917-A8C1888F295B}"/>
              </a:ext>
            </a:extLst>
          </p:cNvPr>
          <p:cNvPicPr>
            <a:picLocks noChangeAspect="1"/>
          </p:cNvPicPr>
          <p:nvPr/>
        </p:nvPicPr>
        <p:blipFill>
          <a:blip r:embed="rId2"/>
          <a:stretch>
            <a:fillRect/>
          </a:stretch>
        </p:blipFill>
        <p:spPr>
          <a:xfrm>
            <a:off x="-107504" y="1587870"/>
            <a:ext cx="9144000" cy="5117729"/>
          </a:xfrm>
          <a:prstGeom prst="rect">
            <a:avLst/>
          </a:prstGeom>
        </p:spPr>
      </p:pic>
    </p:spTree>
    <p:extLst>
      <p:ext uri="{BB962C8B-B14F-4D97-AF65-F5344CB8AC3E}">
        <p14:creationId xmlns:p14="http://schemas.microsoft.com/office/powerpoint/2010/main" val="34620235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8B4A61D-53EA-4764-9407-1639B44B43C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21A4324F-97DA-4205-B9A9-F08286E0F0B7}"/>
              </a:ext>
            </a:extLst>
          </p:cNvPr>
          <p:cNvSpPr>
            <a:spLocks noGrp="1"/>
          </p:cNvSpPr>
          <p:nvPr>
            <p:ph type="title"/>
          </p:nvPr>
        </p:nvSpPr>
        <p:spPr/>
        <p:txBody>
          <a:bodyPr/>
          <a:lstStyle/>
          <a:p>
            <a:r>
              <a:rPr lang="zh-CN" altLang="en-US" dirty="0"/>
              <a:t>限制學科範圍</a:t>
            </a:r>
            <a:endParaRPr lang="zh-TW" altLang="en-US" dirty="0"/>
          </a:p>
        </p:txBody>
      </p:sp>
      <p:pic>
        <p:nvPicPr>
          <p:cNvPr id="4" name="圖片 3">
            <a:extLst>
              <a:ext uri="{FF2B5EF4-FFF2-40B4-BE49-F238E27FC236}">
                <a16:creationId xmlns:a16="http://schemas.microsoft.com/office/drawing/2014/main" id="{2761F84B-EB7A-4D13-AF74-A607535C31F8}"/>
              </a:ext>
            </a:extLst>
          </p:cNvPr>
          <p:cNvPicPr>
            <a:picLocks noChangeAspect="1"/>
          </p:cNvPicPr>
          <p:nvPr/>
        </p:nvPicPr>
        <p:blipFill>
          <a:blip r:embed="rId2"/>
          <a:stretch>
            <a:fillRect/>
          </a:stretch>
        </p:blipFill>
        <p:spPr>
          <a:xfrm>
            <a:off x="689625" y="1546123"/>
            <a:ext cx="7764749" cy="5289995"/>
          </a:xfrm>
          <a:prstGeom prst="rect">
            <a:avLst/>
          </a:prstGeom>
        </p:spPr>
      </p:pic>
    </p:spTree>
    <p:extLst>
      <p:ext uri="{BB962C8B-B14F-4D97-AF65-F5344CB8AC3E}">
        <p14:creationId xmlns:p14="http://schemas.microsoft.com/office/powerpoint/2010/main" val="20190401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zh-CN" altLang="en-US" sz="8000" b="1" dirty="0"/>
              <a:t>資料庫主動通知</a:t>
            </a:r>
            <a:endParaRPr lang="en-US" altLang="zh-CN" sz="8000" b="1" dirty="0"/>
          </a:p>
          <a:p>
            <a:r>
              <a:rPr lang="zh-TW" altLang="en-US" sz="8000" b="1" dirty="0"/>
              <a:t>設定搜尋通知</a:t>
            </a:r>
          </a:p>
        </p:txBody>
      </p:sp>
    </p:spTree>
    <p:extLst>
      <p:ext uri="{BB962C8B-B14F-4D97-AF65-F5344CB8AC3E}">
        <p14:creationId xmlns:p14="http://schemas.microsoft.com/office/powerpoint/2010/main" val="412535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4356484"/>
          </a:xfrm>
        </p:spPr>
        <p:txBody>
          <a:bodyPr>
            <a:normAutofit fontScale="85000" lnSpcReduction="20000"/>
          </a:bodyPr>
          <a:lstStyle/>
          <a:p>
            <a:endParaRPr lang="en-US" altLang="zh-CN" sz="6600" b="1" dirty="0"/>
          </a:p>
          <a:p>
            <a:pPr algn="l"/>
            <a:r>
              <a:rPr lang="zh-CN" altLang="en-US" sz="6600" b="1" dirty="0"/>
              <a:t>生成式</a:t>
            </a:r>
            <a:r>
              <a:rPr lang="en-US" altLang="zh-CN" sz="6600" b="1" dirty="0"/>
              <a:t>AI</a:t>
            </a:r>
            <a:r>
              <a:rPr lang="zh-CN" altLang="en-US" sz="6600" b="1" dirty="0"/>
              <a:t>對論文研究的輔助</a:t>
            </a:r>
            <a:r>
              <a:rPr lang="en-US" altLang="zh-CN" sz="6600" b="1" dirty="0"/>
              <a:t>1</a:t>
            </a:r>
          </a:p>
          <a:p>
            <a:pPr algn="l"/>
            <a:endParaRPr lang="en-US" altLang="zh-CN" sz="6600" b="1" dirty="0"/>
          </a:p>
          <a:p>
            <a:r>
              <a:rPr lang="zh-CN" altLang="en-US" sz="6600" b="1" dirty="0"/>
              <a:t>文獻的快速整理與摘要</a:t>
            </a:r>
            <a:endParaRPr lang="zh-TW" altLang="en-US" sz="6600" b="1" dirty="0"/>
          </a:p>
        </p:txBody>
      </p:sp>
    </p:spTree>
    <p:extLst>
      <p:ext uri="{BB962C8B-B14F-4D97-AF65-F5344CB8AC3E}">
        <p14:creationId xmlns:p14="http://schemas.microsoft.com/office/powerpoint/2010/main" val="24021528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A743117-6BC7-4F73-8E28-BC8ACAFAF860}"/>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290167F4-B686-47F6-97DB-7BF8F25E4106}"/>
              </a:ext>
            </a:extLst>
          </p:cNvPr>
          <p:cNvSpPr>
            <a:spLocks noGrp="1"/>
          </p:cNvSpPr>
          <p:nvPr>
            <p:ph type="title"/>
          </p:nvPr>
        </p:nvSpPr>
        <p:spPr/>
        <p:txBody>
          <a:bodyPr>
            <a:normAutofit fontScale="90000"/>
          </a:bodyPr>
          <a:lstStyle/>
          <a:p>
            <a:r>
              <a:rPr lang="zh-CN" altLang="en-US" dirty="0"/>
              <a:t>當有新的相關論文，就寄到</a:t>
            </a:r>
            <a:r>
              <a:rPr lang="en-US" altLang="zh-CN" dirty="0"/>
              <a:t>email</a:t>
            </a:r>
            <a:r>
              <a:rPr lang="zh-CN" altLang="en-US" dirty="0"/>
              <a:t>通知我</a:t>
            </a:r>
            <a:endParaRPr lang="zh-TW" altLang="en-US" dirty="0"/>
          </a:p>
        </p:txBody>
      </p:sp>
      <p:pic>
        <p:nvPicPr>
          <p:cNvPr id="4" name="圖片 3">
            <a:extLst>
              <a:ext uri="{FF2B5EF4-FFF2-40B4-BE49-F238E27FC236}">
                <a16:creationId xmlns:a16="http://schemas.microsoft.com/office/drawing/2014/main" id="{F66DEC50-E9FE-487A-94AF-D43B13C46919}"/>
              </a:ext>
            </a:extLst>
          </p:cNvPr>
          <p:cNvPicPr>
            <a:picLocks noChangeAspect="1"/>
          </p:cNvPicPr>
          <p:nvPr/>
        </p:nvPicPr>
        <p:blipFill>
          <a:blip r:embed="rId2"/>
          <a:stretch>
            <a:fillRect/>
          </a:stretch>
        </p:blipFill>
        <p:spPr>
          <a:xfrm>
            <a:off x="611560" y="1489058"/>
            <a:ext cx="8449776" cy="5368941"/>
          </a:xfrm>
          <a:prstGeom prst="rect">
            <a:avLst/>
          </a:prstGeom>
        </p:spPr>
      </p:pic>
    </p:spTree>
    <p:extLst>
      <p:ext uri="{BB962C8B-B14F-4D97-AF65-F5344CB8AC3E}">
        <p14:creationId xmlns:p14="http://schemas.microsoft.com/office/powerpoint/2010/main" val="16096315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068BC82-E185-4B73-988F-C3B0D47AF0B6}"/>
              </a:ext>
            </a:extLst>
          </p:cNvPr>
          <p:cNvSpPr>
            <a:spLocks noGrp="1"/>
          </p:cNvSpPr>
          <p:nvPr>
            <p:ph idx="1"/>
          </p:nvPr>
        </p:nvSpPr>
        <p:spPr/>
        <p:txBody>
          <a:bodyPr/>
          <a:lstStyle/>
          <a:p>
            <a:endParaRPr lang="zh-TW" altLang="en-US" dirty="0"/>
          </a:p>
        </p:txBody>
      </p:sp>
      <p:sp>
        <p:nvSpPr>
          <p:cNvPr id="3" name="標題 2">
            <a:extLst>
              <a:ext uri="{FF2B5EF4-FFF2-40B4-BE49-F238E27FC236}">
                <a16:creationId xmlns:a16="http://schemas.microsoft.com/office/drawing/2014/main" id="{4ADDC5D1-DFDA-435C-B9A5-71D67DC49ACD}"/>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54EF1EF6-4FD0-4448-8794-0A669D642314}"/>
              </a:ext>
            </a:extLst>
          </p:cNvPr>
          <p:cNvPicPr>
            <a:picLocks noChangeAspect="1"/>
          </p:cNvPicPr>
          <p:nvPr/>
        </p:nvPicPr>
        <p:blipFill>
          <a:blip r:embed="rId2"/>
          <a:stretch>
            <a:fillRect/>
          </a:stretch>
        </p:blipFill>
        <p:spPr>
          <a:xfrm>
            <a:off x="881844" y="176621"/>
            <a:ext cx="7272808" cy="6530006"/>
          </a:xfrm>
          <a:prstGeom prst="rect">
            <a:avLst/>
          </a:prstGeom>
        </p:spPr>
      </p:pic>
    </p:spTree>
    <p:extLst>
      <p:ext uri="{BB962C8B-B14F-4D97-AF65-F5344CB8AC3E}">
        <p14:creationId xmlns:p14="http://schemas.microsoft.com/office/powerpoint/2010/main" val="21270637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A331065-6013-41AF-AE53-3E8E137D80D0}"/>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E303AABD-94F4-4FEA-AF27-F42E4705D578}"/>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4EF0C34C-97A8-4664-B99A-EF057359B316}"/>
              </a:ext>
            </a:extLst>
          </p:cNvPr>
          <p:cNvPicPr>
            <a:picLocks noChangeAspect="1"/>
          </p:cNvPicPr>
          <p:nvPr/>
        </p:nvPicPr>
        <p:blipFill>
          <a:blip r:embed="rId2"/>
          <a:stretch>
            <a:fillRect/>
          </a:stretch>
        </p:blipFill>
        <p:spPr>
          <a:xfrm>
            <a:off x="212597" y="1124744"/>
            <a:ext cx="8855038" cy="4680520"/>
          </a:xfrm>
          <a:prstGeom prst="rect">
            <a:avLst/>
          </a:prstGeom>
        </p:spPr>
      </p:pic>
    </p:spTree>
    <p:extLst>
      <p:ext uri="{BB962C8B-B14F-4D97-AF65-F5344CB8AC3E}">
        <p14:creationId xmlns:p14="http://schemas.microsoft.com/office/powerpoint/2010/main" val="40415913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zh-CN" altLang="en-US" sz="8000" b="1" dirty="0"/>
              <a:t>常用排序方法</a:t>
            </a:r>
            <a:endParaRPr lang="zh-TW" altLang="en-US" sz="8000" b="1" dirty="0"/>
          </a:p>
        </p:txBody>
      </p:sp>
    </p:spTree>
    <p:extLst>
      <p:ext uri="{BB962C8B-B14F-4D97-AF65-F5344CB8AC3E}">
        <p14:creationId xmlns:p14="http://schemas.microsoft.com/office/powerpoint/2010/main" val="19049502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E4DD17-8402-4EF0-A05C-B766C61E8FCC}"/>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8A99618B-5462-43E0-AB95-16F3B2917CD5}"/>
              </a:ext>
            </a:extLst>
          </p:cNvPr>
          <p:cNvSpPr>
            <a:spLocks noGrp="1"/>
          </p:cNvSpPr>
          <p:nvPr>
            <p:ph type="title"/>
          </p:nvPr>
        </p:nvSpPr>
        <p:spPr/>
        <p:txBody>
          <a:bodyPr>
            <a:normAutofit fontScale="90000"/>
          </a:bodyPr>
          <a:lstStyle/>
          <a:p>
            <a:r>
              <a:rPr lang="zh-CN" altLang="en-US" dirty="0"/>
              <a:t>最新的顯示在最上面</a:t>
            </a:r>
            <a:br>
              <a:rPr lang="en-US" altLang="zh-CN" dirty="0"/>
            </a:br>
            <a:r>
              <a:rPr lang="en-US" altLang="zh-CN" dirty="0"/>
              <a:t>sort by</a:t>
            </a:r>
            <a:r>
              <a:rPr lang="zh-CN" altLang="en-US" dirty="0"/>
              <a:t>：日期</a:t>
            </a:r>
            <a:r>
              <a:rPr lang="en-US" altLang="zh-CN" dirty="0"/>
              <a:t>(</a:t>
            </a:r>
            <a:r>
              <a:rPr lang="zh-CN" altLang="en-US" dirty="0"/>
              <a:t>降冪</a:t>
            </a:r>
            <a:r>
              <a:rPr lang="en-US" altLang="zh-CN" dirty="0"/>
              <a:t>)</a:t>
            </a:r>
            <a:endParaRPr lang="zh-TW" altLang="en-US" dirty="0"/>
          </a:p>
        </p:txBody>
      </p:sp>
      <p:pic>
        <p:nvPicPr>
          <p:cNvPr id="4" name="圖片 3">
            <a:extLst>
              <a:ext uri="{FF2B5EF4-FFF2-40B4-BE49-F238E27FC236}">
                <a16:creationId xmlns:a16="http://schemas.microsoft.com/office/drawing/2014/main" id="{3D57AEA4-27AF-4EE5-9A40-71B4E3447C68}"/>
              </a:ext>
            </a:extLst>
          </p:cNvPr>
          <p:cNvPicPr>
            <a:picLocks noChangeAspect="1"/>
          </p:cNvPicPr>
          <p:nvPr/>
        </p:nvPicPr>
        <p:blipFill>
          <a:blip r:embed="rId2"/>
          <a:stretch>
            <a:fillRect/>
          </a:stretch>
        </p:blipFill>
        <p:spPr>
          <a:xfrm>
            <a:off x="-18210" y="1571422"/>
            <a:ext cx="9162210" cy="4277072"/>
          </a:xfrm>
          <a:prstGeom prst="rect">
            <a:avLst/>
          </a:prstGeom>
        </p:spPr>
      </p:pic>
    </p:spTree>
    <p:extLst>
      <p:ext uri="{BB962C8B-B14F-4D97-AF65-F5344CB8AC3E}">
        <p14:creationId xmlns:p14="http://schemas.microsoft.com/office/powerpoint/2010/main" val="31745756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E4DD17-8402-4EF0-A05C-B766C61E8FCC}"/>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8A99618B-5462-43E0-AB95-16F3B2917CD5}"/>
              </a:ext>
            </a:extLst>
          </p:cNvPr>
          <p:cNvSpPr>
            <a:spLocks noGrp="1"/>
          </p:cNvSpPr>
          <p:nvPr>
            <p:ph type="title"/>
          </p:nvPr>
        </p:nvSpPr>
        <p:spPr/>
        <p:txBody>
          <a:bodyPr>
            <a:normAutofit fontScale="90000"/>
          </a:bodyPr>
          <a:lstStyle/>
          <a:p>
            <a:r>
              <a:rPr lang="zh-CN" altLang="en-US" dirty="0"/>
              <a:t>找出最有影響力的文獻</a:t>
            </a:r>
            <a:br>
              <a:rPr lang="en-US" altLang="zh-CN" dirty="0"/>
            </a:br>
            <a:r>
              <a:rPr lang="zh-CN" altLang="en-US" dirty="0"/>
              <a:t>引用次數</a:t>
            </a:r>
            <a:r>
              <a:rPr lang="en-US" altLang="zh-CN" dirty="0"/>
              <a:t>(</a:t>
            </a:r>
            <a:r>
              <a:rPr lang="zh-CN" altLang="en-US" dirty="0"/>
              <a:t>最高者先</a:t>
            </a:r>
            <a:r>
              <a:rPr lang="en-US" altLang="zh-CN" dirty="0"/>
              <a:t>)</a:t>
            </a:r>
            <a:endParaRPr lang="zh-TW" altLang="en-US" dirty="0"/>
          </a:p>
        </p:txBody>
      </p:sp>
      <p:pic>
        <p:nvPicPr>
          <p:cNvPr id="5" name="圖片 4">
            <a:extLst>
              <a:ext uri="{FF2B5EF4-FFF2-40B4-BE49-F238E27FC236}">
                <a16:creationId xmlns:a16="http://schemas.microsoft.com/office/drawing/2014/main" id="{52297FDE-9F3F-4EA7-BCC5-DBCAE4214BDB}"/>
              </a:ext>
            </a:extLst>
          </p:cNvPr>
          <p:cNvPicPr>
            <a:picLocks noChangeAspect="1"/>
          </p:cNvPicPr>
          <p:nvPr/>
        </p:nvPicPr>
        <p:blipFill>
          <a:blip r:embed="rId2"/>
          <a:stretch>
            <a:fillRect/>
          </a:stretch>
        </p:blipFill>
        <p:spPr>
          <a:xfrm>
            <a:off x="0" y="1700808"/>
            <a:ext cx="9144000" cy="4621017"/>
          </a:xfrm>
          <a:prstGeom prst="rect">
            <a:avLst/>
          </a:prstGeom>
        </p:spPr>
      </p:pic>
    </p:spTree>
    <p:extLst>
      <p:ext uri="{BB962C8B-B14F-4D97-AF65-F5344CB8AC3E}">
        <p14:creationId xmlns:p14="http://schemas.microsoft.com/office/powerpoint/2010/main" val="22217576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E4DD17-8402-4EF0-A05C-B766C61E8FCC}"/>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8A99618B-5462-43E0-AB95-16F3B2917CD5}"/>
              </a:ext>
            </a:extLst>
          </p:cNvPr>
          <p:cNvSpPr>
            <a:spLocks noGrp="1"/>
          </p:cNvSpPr>
          <p:nvPr>
            <p:ph type="title"/>
          </p:nvPr>
        </p:nvSpPr>
        <p:spPr/>
        <p:txBody>
          <a:bodyPr>
            <a:normAutofit fontScale="90000"/>
          </a:bodyPr>
          <a:lstStyle/>
          <a:p>
            <a:r>
              <a:rPr lang="zh-CN" altLang="en-US" dirty="0"/>
              <a:t>找出最有影響力的文獻</a:t>
            </a:r>
            <a:br>
              <a:rPr lang="en-US" altLang="zh-CN" dirty="0"/>
            </a:br>
            <a:r>
              <a:rPr lang="zh-CN" altLang="en-US" dirty="0"/>
              <a:t>的歷年影響力表現</a:t>
            </a:r>
            <a:endParaRPr lang="zh-TW" altLang="en-US" dirty="0"/>
          </a:p>
        </p:txBody>
      </p:sp>
      <p:pic>
        <p:nvPicPr>
          <p:cNvPr id="4" name="圖片 3">
            <a:extLst>
              <a:ext uri="{FF2B5EF4-FFF2-40B4-BE49-F238E27FC236}">
                <a16:creationId xmlns:a16="http://schemas.microsoft.com/office/drawing/2014/main" id="{65A7D4C1-D96B-4D62-AEC6-460EC34CE103}"/>
              </a:ext>
            </a:extLst>
          </p:cNvPr>
          <p:cNvPicPr>
            <a:picLocks noChangeAspect="1"/>
          </p:cNvPicPr>
          <p:nvPr/>
        </p:nvPicPr>
        <p:blipFill>
          <a:blip r:embed="rId2"/>
          <a:stretch>
            <a:fillRect/>
          </a:stretch>
        </p:blipFill>
        <p:spPr>
          <a:xfrm>
            <a:off x="0" y="1586915"/>
            <a:ext cx="9144000" cy="5247780"/>
          </a:xfrm>
          <a:prstGeom prst="rect">
            <a:avLst/>
          </a:prstGeom>
        </p:spPr>
      </p:pic>
    </p:spTree>
    <p:extLst>
      <p:ext uri="{BB962C8B-B14F-4D97-AF65-F5344CB8AC3E}">
        <p14:creationId xmlns:p14="http://schemas.microsoft.com/office/powerpoint/2010/main" val="7452462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739BA23-45C7-4BEC-9A06-E8A1D5BF55E6}"/>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E97309A6-32E3-4C2E-880F-0976F247CA84}"/>
              </a:ext>
            </a:extLst>
          </p:cNvPr>
          <p:cNvSpPr>
            <a:spLocks noGrp="1"/>
          </p:cNvSpPr>
          <p:nvPr>
            <p:ph type="title"/>
          </p:nvPr>
        </p:nvSpPr>
        <p:spPr/>
        <p:txBody>
          <a:bodyPr>
            <a:normAutofit fontScale="90000"/>
          </a:bodyPr>
          <a:lstStyle/>
          <a:p>
            <a:r>
              <a:rPr lang="zh-CN" altLang="en-US" dirty="0"/>
              <a:t>找出最有影響力的文獻</a:t>
            </a:r>
            <a:br>
              <a:rPr lang="en-US" altLang="zh-CN" dirty="0"/>
            </a:br>
            <a:r>
              <a:rPr lang="zh-CN" altLang="en-US" dirty="0"/>
              <a:t>的歷年影響力表現</a:t>
            </a:r>
            <a:endParaRPr lang="zh-TW" altLang="en-US" dirty="0"/>
          </a:p>
        </p:txBody>
      </p:sp>
      <p:pic>
        <p:nvPicPr>
          <p:cNvPr id="4" name="圖片 3">
            <a:extLst>
              <a:ext uri="{FF2B5EF4-FFF2-40B4-BE49-F238E27FC236}">
                <a16:creationId xmlns:a16="http://schemas.microsoft.com/office/drawing/2014/main" id="{3FB4C5CE-172E-4BC2-8D3B-8BC185CA86AA}"/>
              </a:ext>
            </a:extLst>
          </p:cNvPr>
          <p:cNvPicPr>
            <a:picLocks noChangeAspect="1"/>
          </p:cNvPicPr>
          <p:nvPr/>
        </p:nvPicPr>
        <p:blipFill>
          <a:blip r:embed="rId2"/>
          <a:stretch>
            <a:fillRect/>
          </a:stretch>
        </p:blipFill>
        <p:spPr>
          <a:xfrm>
            <a:off x="24550" y="1590962"/>
            <a:ext cx="9144000" cy="4574341"/>
          </a:xfrm>
          <a:prstGeom prst="rect">
            <a:avLst/>
          </a:prstGeom>
        </p:spPr>
      </p:pic>
    </p:spTree>
    <p:extLst>
      <p:ext uri="{BB962C8B-B14F-4D97-AF65-F5344CB8AC3E}">
        <p14:creationId xmlns:p14="http://schemas.microsoft.com/office/powerpoint/2010/main" val="16467077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en-US" altLang="zh-CN" sz="8000" b="1" dirty="0"/>
              <a:t>2</a:t>
            </a:r>
            <a:r>
              <a:rPr lang="zh-CN" altLang="en-US" sz="8000" b="1" dirty="0"/>
              <a:t>個評估</a:t>
            </a:r>
            <a:endParaRPr lang="en-US" altLang="zh-CN" sz="8000" b="1" dirty="0"/>
          </a:p>
          <a:p>
            <a:r>
              <a:rPr lang="zh-CN" altLang="en-US" sz="8000" b="1" dirty="0"/>
              <a:t>論文影響力指數</a:t>
            </a:r>
            <a:endParaRPr lang="zh-TW" altLang="en-US" sz="8000" b="1" dirty="0"/>
          </a:p>
        </p:txBody>
      </p:sp>
    </p:spTree>
    <p:extLst>
      <p:ext uri="{BB962C8B-B14F-4D97-AF65-F5344CB8AC3E}">
        <p14:creationId xmlns:p14="http://schemas.microsoft.com/office/powerpoint/2010/main" val="899476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7E2BDA7-0CD9-4CFC-AA0A-F53E866A78D1}"/>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49171F52-757E-440F-8E56-C05D0758F918}"/>
              </a:ext>
            </a:extLst>
          </p:cNvPr>
          <p:cNvSpPr>
            <a:spLocks noGrp="1"/>
          </p:cNvSpPr>
          <p:nvPr>
            <p:ph type="title"/>
          </p:nvPr>
        </p:nvSpPr>
        <p:spPr/>
        <p:txBody>
          <a:bodyPr>
            <a:normAutofit/>
          </a:bodyPr>
          <a:lstStyle/>
          <a:p>
            <a:r>
              <a:rPr lang="en-US" altLang="zh-CN" dirty="0"/>
              <a:t>2</a:t>
            </a:r>
            <a:r>
              <a:rPr lang="zh-CN" altLang="en-US" dirty="0"/>
              <a:t>個評估論文影響力指數</a:t>
            </a:r>
            <a:endParaRPr lang="zh-TW" altLang="en-US" dirty="0"/>
          </a:p>
        </p:txBody>
      </p:sp>
      <p:pic>
        <p:nvPicPr>
          <p:cNvPr id="4" name="圖片 3">
            <a:extLst>
              <a:ext uri="{FF2B5EF4-FFF2-40B4-BE49-F238E27FC236}">
                <a16:creationId xmlns:a16="http://schemas.microsoft.com/office/drawing/2014/main" id="{DBD0FF08-7772-4F60-B64C-E8AC0583187B}"/>
              </a:ext>
            </a:extLst>
          </p:cNvPr>
          <p:cNvPicPr>
            <a:picLocks noChangeAspect="1"/>
          </p:cNvPicPr>
          <p:nvPr/>
        </p:nvPicPr>
        <p:blipFill>
          <a:blip r:embed="rId2"/>
          <a:stretch>
            <a:fillRect/>
          </a:stretch>
        </p:blipFill>
        <p:spPr>
          <a:xfrm>
            <a:off x="-107504" y="1393374"/>
            <a:ext cx="9144000" cy="5464625"/>
          </a:xfrm>
          <a:prstGeom prst="rect">
            <a:avLst/>
          </a:prstGeom>
        </p:spPr>
      </p:pic>
    </p:spTree>
    <p:extLst>
      <p:ext uri="{BB962C8B-B14F-4D97-AF65-F5344CB8AC3E}">
        <p14:creationId xmlns:p14="http://schemas.microsoft.com/office/powerpoint/2010/main" val="54864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692696"/>
            <a:ext cx="8244916" cy="5112568"/>
          </a:xfrm>
        </p:spPr>
        <p:txBody>
          <a:bodyPr>
            <a:normAutofit fontScale="70000" lnSpcReduction="20000"/>
          </a:bodyPr>
          <a:lstStyle/>
          <a:p>
            <a:pPr algn="l"/>
            <a:r>
              <a:rPr lang="zh-CN" altLang="en-US" sz="8700" b="1" dirty="0"/>
              <a:t>文獻探勘，文獻摘要</a:t>
            </a:r>
            <a:endParaRPr lang="en-US" altLang="zh-CN" sz="8700" b="1" dirty="0"/>
          </a:p>
          <a:p>
            <a:endParaRPr lang="en-US" altLang="zh-TW" sz="8700" b="1" dirty="0"/>
          </a:p>
          <a:p>
            <a:pPr algn="l"/>
            <a:r>
              <a:rPr lang="zh-CN" altLang="en-US" sz="8700" b="1" dirty="0"/>
              <a:t>文獻格式有</a:t>
            </a:r>
            <a:r>
              <a:rPr lang="en-US" altLang="zh-CN" sz="8700" b="1" dirty="0"/>
              <a:t>2</a:t>
            </a:r>
            <a:r>
              <a:rPr lang="zh-CN" altLang="en-US" sz="8700" b="1" dirty="0"/>
              <a:t>種：</a:t>
            </a:r>
            <a:endParaRPr lang="en-US" altLang="zh-CN" sz="8700" b="1" dirty="0"/>
          </a:p>
          <a:p>
            <a:pPr algn="l"/>
            <a:r>
              <a:rPr lang="en-US" altLang="zh-CN" sz="8700" b="1" dirty="0">
                <a:solidFill>
                  <a:srgbClr val="7030A0"/>
                </a:solidFill>
              </a:rPr>
              <a:t>1.</a:t>
            </a:r>
            <a:r>
              <a:rPr lang="zh-CN" altLang="en-US" sz="8700" b="1" dirty="0">
                <a:solidFill>
                  <a:srgbClr val="7030A0"/>
                </a:solidFill>
              </a:rPr>
              <a:t>本地端</a:t>
            </a:r>
            <a:r>
              <a:rPr lang="en-US" altLang="zh-CN" sz="8700" b="1" dirty="0">
                <a:solidFill>
                  <a:srgbClr val="7030A0"/>
                </a:solidFill>
              </a:rPr>
              <a:t>pdf</a:t>
            </a:r>
            <a:r>
              <a:rPr lang="zh-CN" altLang="en-US" sz="8700" b="1" dirty="0">
                <a:solidFill>
                  <a:srgbClr val="7030A0"/>
                </a:solidFill>
              </a:rPr>
              <a:t>檔案</a:t>
            </a:r>
            <a:endParaRPr lang="en-US" altLang="zh-CN" sz="8700" b="1" dirty="0">
              <a:solidFill>
                <a:srgbClr val="7030A0"/>
              </a:solidFill>
            </a:endParaRPr>
          </a:p>
          <a:p>
            <a:pPr algn="l"/>
            <a:r>
              <a:rPr lang="en-US" altLang="zh-CN" sz="8700" b="1" dirty="0">
                <a:solidFill>
                  <a:srgbClr val="7030A0"/>
                </a:solidFill>
              </a:rPr>
              <a:t>2.</a:t>
            </a:r>
            <a:r>
              <a:rPr lang="zh-CN" altLang="en-US" sz="8700" b="1" dirty="0">
                <a:solidFill>
                  <a:srgbClr val="7030A0"/>
                </a:solidFill>
              </a:rPr>
              <a:t>線上期刊，線上網頁</a:t>
            </a:r>
            <a:endParaRPr lang="zh-TW" altLang="en-US" sz="8700" b="1" dirty="0">
              <a:solidFill>
                <a:srgbClr val="7030A0"/>
              </a:solidFill>
            </a:endParaRPr>
          </a:p>
        </p:txBody>
      </p:sp>
    </p:spTree>
    <p:extLst>
      <p:ext uri="{BB962C8B-B14F-4D97-AF65-F5344CB8AC3E}">
        <p14:creationId xmlns:p14="http://schemas.microsoft.com/office/powerpoint/2010/main" val="5899043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A5BB7B1-0CD8-4582-82BD-E3AD2F092987}"/>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2F45203E-ADE7-4619-BE4C-0352C97DF5E6}"/>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4BD2103B-69CA-4210-BE02-BFAEB0BD2ACF}"/>
              </a:ext>
            </a:extLst>
          </p:cNvPr>
          <p:cNvPicPr>
            <a:picLocks noChangeAspect="1"/>
          </p:cNvPicPr>
          <p:nvPr/>
        </p:nvPicPr>
        <p:blipFill>
          <a:blip r:embed="rId2"/>
          <a:stretch>
            <a:fillRect/>
          </a:stretch>
        </p:blipFill>
        <p:spPr>
          <a:xfrm>
            <a:off x="-53752" y="62250"/>
            <a:ext cx="9144000" cy="4196477"/>
          </a:xfrm>
          <a:prstGeom prst="rect">
            <a:avLst/>
          </a:prstGeom>
        </p:spPr>
      </p:pic>
    </p:spTree>
    <p:extLst>
      <p:ext uri="{BB962C8B-B14F-4D97-AF65-F5344CB8AC3E}">
        <p14:creationId xmlns:p14="http://schemas.microsoft.com/office/powerpoint/2010/main" val="8413381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ACD9390-1E09-40C8-A34E-86B857AA0E2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42B52B88-E311-41A5-8437-297709F34171}"/>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960A4954-BDB2-4393-B3B8-91EE6B8CF1DD}"/>
              </a:ext>
            </a:extLst>
          </p:cNvPr>
          <p:cNvPicPr>
            <a:picLocks noChangeAspect="1"/>
          </p:cNvPicPr>
          <p:nvPr/>
        </p:nvPicPr>
        <p:blipFill>
          <a:blip r:embed="rId2"/>
          <a:stretch>
            <a:fillRect/>
          </a:stretch>
        </p:blipFill>
        <p:spPr>
          <a:xfrm>
            <a:off x="107504" y="152400"/>
            <a:ext cx="9036496" cy="6423858"/>
          </a:xfrm>
          <a:prstGeom prst="rect">
            <a:avLst/>
          </a:prstGeom>
        </p:spPr>
      </p:pic>
    </p:spTree>
    <p:extLst>
      <p:ext uri="{BB962C8B-B14F-4D97-AF65-F5344CB8AC3E}">
        <p14:creationId xmlns:p14="http://schemas.microsoft.com/office/powerpoint/2010/main" val="14094726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zh-CN" altLang="en-US" sz="8000" b="1" dirty="0"/>
              <a:t>專利資料的相關搜尋</a:t>
            </a:r>
            <a:endParaRPr lang="zh-TW" altLang="en-US" sz="8000" b="1" dirty="0"/>
          </a:p>
        </p:txBody>
      </p:sp>
    </p:spTree>
    <p:extLst>
      <p:ext uri="{BB962C8B-B14F-4D97-AF65-F5344CB8AC3E}">
        <p14:creationId xmlns:p14="http://schemas.microsoft.com/office/powerpoint/2010/main" val="26136524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A8E60E3-2D5F-4B46-8920-3411EC28ABDF}"/>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9487F853-95F5-4154-81B3-B36BEE01CF57}"/>
              </a:ext>
            </a:extLst>
          </p:cNvPr>
          <p:cNvSpPr>
            <a:spLocks noGrp="1"/>
          </p:cNvSpPr>
          <p:nvPr>
            <p:ph type="title"/>
          </p:nvPr>
        </p:nvSpPr>
        <p:spPr/>
        <p:txBody>
          <a:bodyPr>
            <a:normAutofit/>
          </a:bodyPr>
          <a:lstStyle/>
          <a:p>
            <a:r>
              <a:rPr lang="zh-CN" altLang="en-US" dirty="0"/>
              <a:t>專利的相關搜尋</a:t>
            </a:r>
            <a:endParaRPr lang="zh-TW" altLang="en-US" dirty="0"/>
          </a:p>
        </p:txBody>
      </p:sp>
      <p:pic>
        <p:nvPicPr>
          <p:cNvPr id="4" name="圖片 3">
            <a:extLst>
              <a:ext uri="{FF2B5EF4-FFF2-40B4-BE49-F238E27FC236}">
                <a16:creationId xmlns:a16="http://schemas.microsoft.com/office/drawing/2014/main" id="{ABAF8DB3-0EA2-48F2-84E5-5765360B2AA2}"/>
              </a:ext>
            </a:extLst>
          </p:cNvPr>
          <p:cNvPicPr>
            <a:picLocks noChangeAspect="1"/>
          </p:cNvPicPr>
          <p:nvPr/>
        </p:nvPicPr>
        <p:blipFill>
          <a:blip r:embed="rId2"/>
          <a:stretch>
            <a:fillRect/>
          </a:stretch>
        </p:blipFill>
        <p:spPr>
          <a:xfrm>
            <a:off x="0" y="1600200"/>
            <a:ext cx="9144000" cy="4952673"/>
          </a:xfrm>
          <a:prstGeom prst="rect">
            <a:avLst/>
          </a:prstGeom>
        </p:spPr>
      </p:pic>
    </p:spTree>
    <p:extLst>
      <p:ext uri="{BB962C8B-B14F-4D97-AF65-F5344CB8AC3E}">
        <p14:creationId xmlns:p14="http://schemas.microsoft.com/office/powerpoint/2010/main" val="21353845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zh-CN" altLang="en-US" sz="7200" b="1" dirty="0"/>
              <a:t>連結到論文的全文</a:t>
            </a:r>
            <a:endParaRPr lang="zh-TW" altLang="en-US" sz="7200" b="1" dirty="0"/>
          </a:p>
        </p:txBody>
      </p:sp>
    </p:spTree>
    <p:extLst>
      <p:ext uri="{BB962C8B-B14F-4D97-AF65-F5344CB8AC3E}">
        <p14:creationId xmlns:p14="http://schemas.microsoft.com/office/powerpoint/2010/main" val="18740213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8E3A797-AF74-4F97-841D-11C509BD0F4D}"/>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498F7624-B049-4D14-9A93-87BD792F7F5C}"/>
              </a:ext>
            </a:extLst>
          </p:cNvPr>
          <p:cNvSpPr>
            <a:spLocks noGrp="1"/>
          </p:cNvSpPr>
          <p:nvPr>
            <p:ph type="title"/>
          </p:nvPr>
        </p:nvSpPr>
        <p:spPr/>
        <p:txBody>
          <a:bodyPr>
            <a:normAutofit fontScale="90000"/>
          </a:bodyPr>
          <a:lstStyle/>
          <a:p>
            <a:r>
              <a:rPr lang="zh-CN" altLang="en-US" dirty="0"/>
              <a:t>連結到論文的全文</a:t>
            </a:r>
            <a:br>
              <a:rPr lang="en-US" altLang="zh-CN" dirty="0"/>
            </a:br>
            <a:r>
              <a:rPr lang="en-US" altLang="zh-CN" sz="4400" dirty="0"/>
              <a:t>1.</a:t>
            </a:r>
            <a:r>
              <a:rPr lang="zh-CN" altLang="en-US" sz="4400" dirty="0"/>
              <a:t>學校圖書館全文，</a:t>
            </a:r>
            <a:r>
              <a:rPr lang="en-US" altLang="zh-CN" sz="4400" dirty="0"/>
              <a:t>2.</a:t>
            </a:r>
            <a:r>
              <a:rPr lang="zh-CN" altLang="en-US" sz="4400" dirty="0"/>
              <a:t>出版社全文</a:t>
            </a:r>
            <a:endParaRPr lang="zh-TW" altLang="en-US" dirty="0"/>
          </a:p>
        </p:txBody>
      </p:sp>
      <p:pic>
        <p:nvPicPr>
          <p:cNvPr id="4" name="圖片 3">
            <a:extLst>
              <a:ext uri="{FF2B5EF4-FFF2-40B4-BE49-F238E27FC236}">
                <a16:creationId xmlns:a16="http://schemas.microsoft.com/office/drawing/2014/main" id="{AA51C5C8-599D-4E63-B03C-D0B299DF8446}"/>
              </a:ext>
            </a:extLst>
          </p:cNvPr>
          <p:cNvPicPr>
            <a:picLocks noChangeAspect="1"/>
          </p:cNvPicPr>
          <p:nvPr/>
        </p:nvPicPr>
        <p:blipFill>
          <a:blip r:embed="rId2"/>
          <a:stretch>
            <a:fillRect/>
          </a:stretch>
        </p:blipFill>
        <p:spPr>
          <a:xfrm>
            <a:off x="-53752" y="1417638"/>
            <a:ext cx="9144000" cy="5223794"/>
          </a:xfrm>
          <a:prstGeom prst="rect">
            <a:avLst/>
          </a:prstGeom>
        </p:spPr>
      </p:pic>
    </p:spTree>
    <p:extLst>
      <p:ext uri="{BB962C8B-B14F-4D97-AF65-F5344CB8AC3E}">
        <p14:creationId xmlns:p14="http://schemas.microsoft.com/office/powerpoint/2010/main" val="34970837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en-US" altLang="zh-CN" sz="7200" b="1" dirty="0"/>
              <a:t>Scopus AI</a:t>
            </a:r>
          </a:p>
          <a:p>
            <a:r>
              <a:rPr lang="zh-CN" altLang="en-US" sz="7200" b="1" dirty="0"/>
              <a:t>使用生成式</a:t>
            </a:r>
            <a:r>
              <a:rPr lang="en-US" altLang="zh-CN" sz="7200" b="1" dirty="0"/>
              <a:t>AI</a:t>
            </a:r>
            <a:endParaRPr lang="zh-TW" altLang="en-US" sz="7200" b="1" dirty="0"/>
          </a:p>
        </p:txBody>
      </p:sp>
    </p:spTree>
    <p:extLst>
      <p:ext uri="{BB962C8B-B14F-4D97-AF65-F5344CB8AC3E}">
        <p14:creationId xmlns:p14="http://schemas.microsoft.com/office/powerpoint/2010/main" val="12672321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6EA92FE-14DC-4987-8618-1E275B52540C}"/>
              </a:ext>
            </a:extLst>
          </p:cNvPr>
          <p:cNvSpPr>
            <a:spLocks noGrp="1"/>
          </p:cNvSpPr>
          <p:nvPr>
            <p:ph idx="1"/>
          </p:nvPr>
        </p:nvSpPr>
        <p:spPr/>
        <p:txBody>
          <a:bodyPr>
            <a:normAutofit fontScale="92500" lnSpcReduction="20000"/>
          </a:bodyPr>
          <a:lstStyle/>
          <a:p>
            <a:r>
              <a:rPr lang="zh-TW" altLang="en-US" sz="3600" dirty="0">
                <a:effectLst/>
                <a:highlight>
                  <a:srgbClr val="FFFF00"/>
                </a:highlight>
              </a:rPr>
              <a:t>自然語言查詢</a:t>
            </a:r>
            <a:r>
              <a:rPr lang="zh-TW" altLang="en-US" sz="3600" dirty="0">
                <a:effectLst/>
              </a:rPr>
              <a:t>：</a:t>
            </a:r>
            <a:r>
              <a:rPr lang="en-US" altLang="zh-TW" sz="3600" dirty="0">
                <a:effectLst/>
              </a:rPr>
              <a:t>Scopus AI </a:t>
            </a:r>
            <a:r>
              <a:rPr lang="zh-TW" altLang="en-US" sz="3600" dirty="0">
                <a:effectLst/>
              </a:rPr>
              <a:t>可以理解自然語言查詢，這可以幫助研究人員更輕鬆地找到所需的文獻。</a:t>
            </a:r>
          </a:p>
          <a:p>
            <a:r>
              <a:rPr lang="zh-TW" altLang="en-US" sz="3600" dirty="0">
                <a:effectLst/>
                <a:highlight>
                  <a:srgbClr val="FFFF00"/>
                </a:highlight>
              </a:rPr>
              <a:t>研究主題摘要</a:t>
            </a:r>
            <a:r>
              <a:rPr lang="zh-TW" altLang="en-US" sz="3600" dirty="0">
                <a:effectLst/>
              </a:rPr>
              <a:t>：</a:t>
            </a:r>
            <a:r>
              <a:rPr lang="en-US" altLang="zh-TW" sz="3600" dirty="0">
                <a:effectLst/>
              </a:rPr>
              <a:t>Scopus AI </a:t>
            </a:r>
            <a:r>
              <a:rPr lang="zh-TW" altLang="en-US" sz="3600" dirty="0">
                <a:effectLst/>
              </a:rPr>
              <a:t>可以生成研究主題的摘要，這可以幫助研究人員快速了解研究的內容。</a:t>
            </a:r>
          </a:p>
          <a:p>
            <a:r>
              <a:rPr lang="zh-TW" altLang="en-US" sz="3600" dirty="0">
                <a:effectLst/>
                <a:highlight>
                  <a:srgbClr val="FFFF00"/>
                </a:highlight>
              </a:rPr>
              <a:t>研究趨勢分析</a:t>
            </a:r>
            <a:r>
              <a:rPr lang="zh-TW" altLang="en-US" sz="3600" dirty="0">
                <a:effectLst/>
              </a:rPr>
              <a:t>：</a:t>
            </a:r>
            <a:r>
              <a:rPr lang="en-US" altLang="zh-TW" sz="3600" dirty="0">
                <a:effectLst/>
              </a:rPr>
              <a:t>Scopus AI </a:t>
            </a:r>
            <a:r>
              <a:rPr lang="zh-TW" altLang="en-US" sz="3600" dirty="0">
                <a:effectLst/>
              </a:rPr>
              <a:t>可以分析研究趨勢，這可以幫助研究人員了解研究領域的最新發展。</a:t>
            </a:r>
          </a:p>
          <a:p>
            <a:r>
              <a:rPr lang="zh-TW" altLang="en-US" sz="3600" dirty="0">
                <a:effectLst/>
                <a:highlight>
                  <a:srgbClr val="FFFF00"/>
                </a:highlight>
              </a:rPr>
              <a:t>研究合作者識別</a:t>
            </a:r>
            <a:r>
              <a:rPr lang="zh-TW" altLang="en-US" sz="3600" dirty="0">
                <a:effectLst/>
              </a:rPr>
              <a:t>：</a:t>
            </a:r>
            <a:r>
              <a:rPr lang="en-US" altLang="zh-TW" sz="3600" dirty="0">
                <a:effectLst/>
              </a:rPr>
              <a:t>Scopus AI </a:t>
            </a:r>
            <a:r>
              <a:rPr lang="zh-TW" altLang="en-US" sz="3600" dirty="0">
                <a:effectLst/>
              </a:rPr>
              <a:t>可以識別潛在的研究合作者，這可以幫助研究人員建立合作關係</a:t>
            </a:r>
            <a:endParaRPr lang="zh-TW" altLang="en-US" sz="2400" dirty="0"/>
          </a:p>
        </p:txBody>
      </p:sp>
      <p:sp>
        <p:nvSpPr>
          <p:cNvPr id="3" name="標題 2">
            <a:extLst>
              <a:ext uri="{FF2B5EF4-FFF2-40B4-BE49-F238E27FC236}">
                <a16:creationId xmlns:a16="http://schemas.microsoft.com/office/drawing/2014/main" id="{47CF6B59-AF4A-4F04-A648-FA3069564CD4}"/>
              </a:ext>
            </a:extLst>
          </p:cNvPr>
          <p:cNvSpPr>
            <a:spLocks noGrp="1"/>
          </p:cNvSpPr>
          <p:nvPr>
            <p:ph type="title"/>
          </p:nvPr>
        </p:nvSpPr>
        <p:spPr/>
        <p:txBody>
          <a:bodyPr>
            <a:normAutofit/>
          </a:bodyPr>
          <a:lstStyle/>
          <a:p>
            <a:r>
              <a:rPr lang="en-US" altLang="zh-CN" dirty="0"/>
              <a:t>Scopus AI</a:t>
            </a:r>
            <a:r>
              <a:rPr lang="zh-CN" altLang="en-US" dirty="0"/>
              <a:t>的功能</a:t>
            </a:r>
            <a:endParaRPr lang="zh-TW" altLang="en-US" dirty="0"/>
          </a:p>
        </p:txBody>
      </p:sp>
    </p:spTree>
    <p:extLst>
      <p:ext uri="{BB962C8B-B14F-4D97-AF65-F5344CB8AC3E}">
        <p14:creationId xmlns:p14="http://schemas.microsoft.com/office/powerpoint/2010/main" val="15994818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F257A2C-ACF2-441C-9006-41F0D4F16969}"/>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F4515220-3D0D-488A-A2AC-2158B0B123EC}"/>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9D7BCBE0-1603-4D96-933A-49E7B2A6E27D}"/>
              </a:ext>
            </a:extLst>
          </p:cNvPr>
          <p:cNvPicPr>
            <a:picLocks noChangeAspect="1"/>
          </p:cNvPicPr>
          <p:nvPr/>
        </p:nvPicPr>
        <p:blipFill>
          <a:blip r:embed="rId2"/>
          <a:stretch>
            <a:fillRect/>
          </a:stretch>
        </p:blipFill>
        <p:spPr>
          <a:xfrm>
            <a:off x="107504" y="1417638"/>
            <a:ext cx="8704762" cy="5257143"/>
          </a:xfrm>
          <a:prstGeom prst="rect">
            <a:avLst/>
          </a:prstGeom>
        </p:spPr>
      </p:pic>
    </p:spTree>
    <p:extLst>
      <p:ext uri="{BB962C8B-B14F-4D97-AF65-F5344CB8AC3E}">
        <p14:creationId xmlns:p14="http://schemas.microsoft.com/office/powerpoint/2010/main" val="2088055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r>
              <a:rPr lang="zh-CN" altLang="en-US" sz="7200" b="1" dirty="0"/>
              <a:t>詢問某個領域目前的</a:t>
            </a:r>
            <a:r>
              <a:rPr lang="en-US" altLang="zh-CN" sz="7200" b="1" dirty="0"/>
              <a:t>【</a:t>
            </a:r>
            <a:r>
              <a:rPr lang="zh-CN" altLang="en-US" sz="7200" b="1" dirty="0"/>
              <a:t>研究現況，</a:t>
            </a:r>
            <a:r>
              <a:rPr lang="zh-TW" altLang="en-US" sz="7200" b="1" dirty="0"/>
              <a:t>研究趨勢分析</a:t>
            </a:r>
            <a:r>
              <a:rPr lang="en-US" altLang="zh-CN" sz="7200" b="1" dirty="0"/>
              <a:t>】</a:t>
            </a:r>
            <a:endParaRPr lang="zh-TW" altLang="en-US" sz="7200" b="1" dirty="0"/>
          </a:p>
        </p:txBody>
      </p:sp>
    </p:spTree>
    <p:extLst>
      <p:ext uri="{BB962C8B-B14F-4D97-AF65-F5344CB8AC3E}">
        <p14:creationId xmlns:p14="http://schemas.microsoft.com/office/powerpoint/2010/main" val="2818210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712968" cy="4716524"/>
          </a:xfrm>
        </p:spPr>
        <p:txBody>
          <a:bodyPr>
            <a:normAutofit lnSpcReduction="10000"/>
          </a:bodyPr>
          <a:lstStyle/>
          <a:p>
            <a:endParaRPr lang="en-US" altLang="zh-CN" sz="5400" b="1" dirty="0"/>
          </a:p>
          <a:p>
            <a:pPr algn="l"/>
            <a:r>
              <a:rPr lang="zh-CN" altLang="en-US" sz="5400" b="1" dirty="0"/>
              <a:t>文獻的快速整理</a:t>
            </a:r>
            <a:endParaRPr lang="en-US" altLang="zh-CN" sz="5400" b="1" dirty="0"/>
          </a:p>
          <a:p>
            <a:pPr algn="l"/>
            <a:r>
              <a:rPr lang="en-US" altLang="zh-CN" sz="5400" b="1" dirty="0"/>
              <a:t>Case1</a:t>
            </a:r>
          </a:p>
          <a:p>
            <a:endParaRPr lang="en-US" altLang="zh-CN" sz="5400" b="1" dirty="0"/>
          </a:p>
          <a:p>
            <a:r>
              <a:rPr lang="zh-CN" altLang="en-US" sz="5400" b="1" dirty="0"/>
              <a:t>本地端的</a:t>
            </a:r>
            <a:r>
              <a:rPr lang="en-US" altLang="zh-CN" sz="5400" b="1" dirty="0"/>
              <a:t>pdf</a:t>
            </a:r>
            <a:r>
              <a:rPr lang="zh-CN" altLang="en-US" sz="5400" b="1" dirty="0"/>
              <a:t>論文檔案</a:t>
            </a:r>
            <a:endParaRPr lang="en-US" altLang="zh-CN" sz="5400" b="1" dirty="0"/>
          </a:p>
        </p:txBody>
      </p:sp>
    </p:spTree>
    <p:extLst>
      <p:ext uri="{BB962C8B-B14F-4D97-AF65-F5344CB8AC3E}">
        <p14:creationId xmlns:p14="http://schemas.microsoft.com/office/powerpoint/2010/main" val="27582505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BB52FB9-F87A-4A73-8428-2B1C6397D1AA}"/>
              </a:ext>
            </a:extLst>
          </p:cNvPr>
          <p:cNvSpPr>
            <a:spLocks noGrp="1"/>
          </p:cNvSpPr>
          <p:nvPr>
            <p:ph idx="1"/>
          </p:nvPr>
        </p:nvSpPr>
        <p:spPr/>
        <p:txBody>
          <a:bodyPr/>
          <a:lstStyle/>
          <a:p>
            <a:r>
              <a:rPr lang="zh-TW" altLang="en-US" dirty="0"/>
              <a:t>我要找應用人工智慧在行銷的相關研究？</a:t>
            </a:r>
            <a:endParaRPr lang="en-US" altLang="zh-TW" dirty="0"/>
          </a:p>
          <a:p>
            <a:r>
              <a:rPr lang="en-US" altLang="zh-TW" dirty="0"/>
              <a:t>I'm looking for research related to the application of artificial intelligence in marketing?</a:t>
            </a:r>
            <a:endParaRPr lang="zh-TW" altLang="en-US" dirty="0"/>
          </a:p>
        </p:txBody>
      </p:sp>
      <p:sp>
        <p:nvSpPr>
          <p:cNvPr id="3" name="標題 2">
            <a:extLst>
              <a:ext uri="{FF2B5EF4-FFF2-40B4-BE49-F238E27FC236}">
                <a16:creationId xmlns:a16="http://schemas.microsoft.com/office/drawing/2014/main" id="{A54ED2CC-DD97-4BF5-BFDB-8949F2E2CD6A}"/>
              </a:ext>
            </a:extLst>
          </p:cNvPr>
          <p:cNvSpPr>
            <a:spLocks noGrp="1"/>
          </p:cNvSpPr>
          <p:nvPr>
            <p:ph type="title"/>
          </p:nvPr>
        </p:nvSpPr>
        <p:spPr/>
        <p:txBody>
          <a:bodyPr/>
          <a:lstStyle/>
          <a:p>
            <a:r>
              <a:rPr lang="zh-CN" altLang="en-US" dirty="0"/>
              <a:t>必須輸入英文</a:t>
            </a:r>
            <a:endParaRPr lang="zh-TW" altLang="en-US" dirty="0"/>
          </a:p>
        </p:txBody>
      </p:sp>
    </p:spTree>
    <p:extLst>
      <p:ext uri="{BB962C8B-B14F-4D97-AF65-F5344CB8AC3E}">
        <p14:creationId xmlns:p14="http://schemas.microsoft.com/office/powerpoint/2010/main" val="41046785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F8CD758-4B7C-400A-9F70-396A919F94AC}"/>
              </a:ext>
            </a:extLst>
          </p:cNvPr>
          <p:cNvSpPr>
            <a:spLocks noGrp="1"/>
          </p:cNvSpPr>
          <p:nvPr>
            <p:ph idx="1"/>
          </p:nvPr>
        </p:nvSpPr>
        <p:spPr/>
        <p:txBody>
          <a:bodyPr>
            <a:normAutofit fontScale="40000" lnSpcReduction="20000"/>
          </a:bodyPr>
          <a:lstStyle/>
          <a:p>
            <a:r>
              <a:rPr lang="en-US" altLang="zh-TW" dirty="0"/>
              <a:t>Artificial intelligence (AI) has made significant advancements in the field of marketing, transforming traditional marketing principles .1</a:t>
            </a:r>
          </a:p>
          <a:p>
            <a:r>
              <a:rPr lang="en-US" altLang="zh-TW" dirty="0"/>
              <a:t> Research has shown that AI is having a widespread impact across various marketing areas and activities, disrupting traditional practices .2</a:t>
            </a:r>
          </a:p>
          <a:p>
            <a:r>
              <a:rPr lang="en-US" altLang="zh-TW" dirty="0"/>
              <a:t> AI is being used for product recommendation, brand management, purchase decision forecasting, advertising management, and more .2</a:t>
            </a:r>
          </a:p>
          <a:p>
            <a:r>
              <a:rPr lang="en-US" altLang="zh-TW" dirty="0"/>
              <a:t> The adoption of AI in digital marketing is driven by its potential applications, including automation, and organizations face challenges in implementing AI-based marketing strategies .3</a:t>
            </a:r>
          </a:p>
          <a:p>
            <a:r>
              <a:rPr lang="en-US" altLang="zh-TW" dirty="0"/>
              <a:t> AI in marketing research has shown exponential growth, with topics such as data mining, deep learning, and predictive analysis being prominent .4</a:t>
            </a:r>
          </a:p>
          <a:p>
            <a:r>
              <a:rPr lang="en-US" altLang="zh-TW" dirty="0"/>
              <a:t> The application of AI in marketing aims to provide a superior customer experience by processing vast amounts of data and meeting customer expectations .5</a:t>
            </a:r>
          </a:p>
          <a:p>
            <a:r>
              <a:rPr lang="en-US" altLang="zh-TW" dirty="0"/>
              <a:t> Overall, AI is revolutionizing marketing practices and offers opportunities for strategic decision-making and marketing research .6</a:t>
            </a:r>
          </a:p>
          <a:p>
            <a:r>
              <a:rPr lang="en-US" altLang="zh-TW" dirty="0"/>
              <a:t> </a:t>
            </a:r>
            <a:endParaRPr lang="zh-TW" altLang="en-US" dirty="0"/>
          </a:p>
        </p:txBody>
      </p:sp>
      <p:sp>
        <p:nvSpPr>
          <p:cNvPr id="3" name="標題 2">
            <a:extLst>
              <a:ext uri="{FF2B5EF4-FFF2-40B4-BE49-F238E27FC236}">
                <a16:creationId xmlns:a16="http://schemas.microsoft.com/office/drawing/2014/main" id="{CAEDA626-98C6-4A0E-A223-FEFD42C035E6}"/>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6224428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E7480E5-4650-4F0B-B717-BB3DFED90CA5}"/>
              </a:ext>
            </a:extLst>
          </p:cNvPr>
          <p:cNvSpPr>
            <a:spLocks noGrp="1"/>
          </p:cNvSpPr>
          <p:nvPr>
            <p:ph idx="1"/>
          </p:nvPr>
        </p:nvSpPr>
        <p:spPr>
          <a:xfrm>
            <a:off x="0" y="260648"/>
            <a:ext cx="9144000" cy="6597352"/>
          </a:xfrm>
        </p:spPr>
        <p:txBody>
          <a:bodyPr>
            <a:normAutofit fontScale="92500" lnSpcReduction="20000"/>
          </a:bodyPr>
          <a:lstStyle/>
          <a:p>
            <a:r>
              <a:rPr lang="zh-TW" altLang="en-US" sz="3200" dirty="0"/>
              <a:t>人工智慧（</a:t>
            </a:r>
            <a:r>
              <a:rPr lang="en-US" altLang="zh-TW" sz="3200" dirty="0"/>
              <a:t>AI </a:t>
            </a:r>
            <a:r>
              <a:rPr lang="zh-TW" altLang="en-US" sz="3200" dirty="0"/>
              <a:t>）在行銷領域取得了重大進步，改變了傳統的行銷原則。</a:t>
            </a:r>
            <a:r>
              <a:rPr lang="en-US" altLang="zh-TW" sz="3200" dirty="0"/>
              <a:t>_ _ </a:t>
            </a:r>
          </a:p>
          <a:p>
            <a:r>
              <a:rPr lang="en-US" altLang="zh-TW" sz="3200" dirty="0"/>
              <a:t>1.</a:t>
            </a:r>
            <a:r>
              <a:rPr lang="zh-TW" altLang="en-US" sz="3200" dirty="0"/>
              <a:t>研究表明，人工智慧正在對各個行銷領域和活動產生廣泛影響，顛覆傳統做法。</a:t>
            </a:r>
            <a:r>
              <a:rPr lang="en-US" altLang="zh-TW" sz="3200" dirty="0"/>
              <a:t>_ _ </a:t>
            </a:r>
          </a:p>
          <a:p>
            <a:r>
              <a:rPr lang="en-US" altLang="zh-TW" sz="3200" dirty="0"/>
              <a:t>2.</a:t>
            </a:r>
            <a:r>
              <a:rPr lang="zh-TW" altLang="en-US" sz="3200" dirty="0"/>
              <a:t>人工智慧正被用於產品推薦、品牌管理、購買決策預測、廣告管理等等。</a:t>
            </a:r>
            <a:r>
              <a:rPr lang="en-US" altLang="zh-TW" sz="3200" dirty="0"/>
              <a:t>_ _ _ _ </a:t>
            </a:r>
          </a:p>
          <a:p>
            <a:r>
              <a:rPr lang="en-US" altLang="zh-TW" sz="3200" dirty="0"/>
              <a:t>3.</a:t>
            </a:r>
            <a:r>
              <a:rPr lang="zh-TW" altLang="en-US" sz="3200" dirty="0"/>
              <a:t>人工智慧在數位行銷中的採用是由其潛在應用（包括自動化）推動的，而組織在實施基於人工智慧的行銷策略時面臨挑戰。 </a:t>
            </a:r>
          </a:p>
          <a:p>
            <a:r>
              <a:rPr lang="en-US" altLang="zh-TW" sz="3200" dirty="0"/>
              <a:t>4.</a:t>
            </a:r>
            <a:r>
              <a:rPr lang="zh-TW" altLang="en-US" sz="3200" dirty="0"/>
              <a:t>人工智慧在行銷研究中的應用呈指數級增長，其中資料探勘、深度學習和預測分析等主題尤為突出。 </a:t>
            </a:r>
          </a:p>
          <a:p>
            <a:r>
              <a:rPr lang="en-US" altLang="zh-TW" sz="3200" dirty="0"/>
              <a:t>5.</a:t>
            </a:r>
            <a:r>
              <a:rPr lang="zh-TW" altLang="en-US" sz="3200" dirty="0"/>
              <a:t>人工智慧在行銷中的應用旨在透過處理大量資料並滿足客戶期望來提供卓越的客戶體驗。</a:t>
            </a:r>
            <a:r>
              <a:rPr lang="en-US" altLang="zh-TW" sz="3200" dirty="0"/>
              <a:t>_ _ </a:t>
            </a:r>
          </a:p>
          <a:p>
            <a:r>
              <a:rPr lang="en-US" altLang="zh-TW" sz="3200" dirty="0"/>
              <a:t>6.</a:t>
            </a:r>
            <a:r>
              <a:rPr lang="zh-TW" altLang="en-US" sz="3200" dirty="0"/>
              <a:t>總體而言，人工智慧正在徹底改變行銷實踐，並為策略決策和行銷研究提供機會</a:t>
            </a:r>
            <a:endParaRPr lang="zh-TW" altLang="en-US" sz="1400" dirty="0"/>
          </a:p>
        </p:txBody>
      </p:sp>
    </p:spTree>
    <p:extLst>
      <p:ext uri="{BB962C8B-B14F-4D97-AF65-F5344CB8AC3E}">
        <p14:creationId xmlns:p14="http://schemas.microsoft.com/office/powerpoint/2010/main" val="31182938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CC69646-7BEE-4BE8-99FF-79F355BBB89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377F405E-9827-4E8A-8D17-9E827B835208}"/>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B512DB79-5ABF-4073-B56D-315E760100AE}"/>
              </a:ext>
            </a:extLst>
          </p:cNvPr>
          <p:cNvPicPr>
            <a:picLocks noChangeAspect="1"/>
          </p:cNvPicPr>
          <p:nvPr/>
        </p:nvPicPr>
        <p:blipFill>
          <a:blip r:embed="rId2"/>
          <a:stretch>
            <a:fillRect/>
          </a:stretch>
        </p:blipFill>
        <p:spPr>
          <a:xfrm>
            <a:off x="0" y="152400"/>
            <a:ext cx="9144000" cy="6553199"/>
          </a:xfrm>
          <a:prstGeom prst="rect">
            <a:avLst/>
          </a:prstGeom>
        </p:spPr>
      </p:pic>
    </p:spTree>
    <p:extLst>
      <p:ext uri="{BB962C8B-B14F-4D97-AF65-F5344CB8AC3E}">
        <p14:creationId xmlns:p14="http://schemas.microsoft.com/office/powerpoint/2010/main" val="40081701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2DB3988-5CFA-4F04-A196-3BEDB81E2F4A}"/>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8D4B3DA1-1F2D-4147-A52D-367B05F4AE4E}"/>
              </a:ext>
            </a:extLst>
          </p:cNvPr>
          <p:cNvSpPr>
            <a:spLocks noGrp="1"/>
          </p:cNvSpPr>
          <p:nvPr>
            <p:ph type="title"/>
          </p:nvPr>
        </p:nvSpPr>
        <p:spPr/>
        <p:txBody>
          <a:bodyPr>
            <a:normAutofit fontScale="90000"/>
          </a:bodyPr>
          <a:lstStyle/>
          <a:p>
            <a:r>
              <a:rPr lang="zh-CN" altLang="en-US" dirty="0"/>
              <a:t>列出其它相關問題的現況整理</a:t>
            </a:r>
            <a:endParaRPr lang="zh-TW" altLang="en-US" dirty="0"/>
          </a:p>
        </p:txBody>
      </p:sp>
      <p:pic>
        <p:nvPicPr>
          <p:cNvPr id="4" name="圖片 3">
            <a:extLst>
              <a:ext uri="{FF2B5EF4-FFF2-40B4-BE49-F238E27FC236}">
                <a16:creationId xmlns:a16="http://schemas.microsoft.com/office/drawing/2014/main" id="{7A4083D2-D3AF-47FB-B8E9-366AB4C40C5A}"/>
              </a:ext>
            </a:extLst>
          </p:cNvPr>
          <p:cNvPicPr>
            <a:picLocks noChangeAspect="1"/>
          </p:cNvPicPr>
          <p:nvPr/>
        </p:nvPicPr>
        <p:blipFill>
          <a:blip r:embed="rId2"/>
          <a:stretch>
            <a:fillRect/>
          </a:stretch>
        </p:blipFill>
        <p:spPr>
          <a:xfrm>
            <a:off x="0" y="1426550"/>
            <a:ext cx="9144000" cy="5431450"/>
          </a:xfrm>
          <a:prstGeom prst="rect">
            <a:avLst/>
          </a:prstGeom>
        </p:spPr>
      </p:pic>
    </p:spTree>
    <p:extLst>
      <p:ext uri="{BB962C8B-B14F-4D97-AF65-F5344CB8AC3E}">
        <p14:creationId xmlns:p14="http://schemas.microsoft.com/office/powerpoint/2010/main" val="17829863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4644516"/>
          </a:xfrm>
        </p:spPr>
        <p:txBody>
          <a:bodyPr>
            <a:normAutofit fontScale="77500" lnSpcReduction="20000"/>
          </a:bodyPr>
          <a:lstStyle/>
          <a:p>
            <a:pPr algn="l"/>
            <a:r>
              <a:rPr lang="zh-CN" altLang="en-US" sz="7200" b="1" dirty="0"/>
              <a:t>結論：</a:t>
            </a:r>
            <a:endParaRPr lang="en-US" altLang="zh-CN" sz="7200" b="1" dirty="0"/>
          </a:p>
          <a:p>
            <a:pPr algn="l"/>
            <a:endParaRPr lang="en-US" altLang="zh-CN" sz="7200" b="1" dirty="0"/>
          </a:p>
          <a:p>
            <a:pPr algn="l"/>
            <a:r>
              <a:rPr lang="en-US" altLang="zh-TW" sz="7200" b="1" dirty="0"/>
              <a:t>Scopus </a:t>
            </a:r>
            <a:r>
              <a:rPr lang="en-US" altLang="zh-CN" sz="7200" b="1" dirty="0"/>
              <a:t>AI</a:t>
            </a:r>
            <a:r>
              <a:rPr lang="zh-CN" altLang="en-US" sz="7200" b="1" dirty="0"/>
              <a:t>會把你的問題，回到資料庫找答案，再回答你，所以可以對資料庫進行大語言探勘</a:t>
            </a:r>
            <a:endParaRPr lang="zh-TW" altLang="en-US" sz="7200" b="1" dirty="0"/>
          </a:p>
        </p:txBody>
      </p:sp>
    </p:spTree>
    <p:extLst>
      <p:ext uri="{BB962C8B-B14F-4D97-AF65-F5344CB8AC3E}">
        <p14:creationId xmlns:p14="http://schemas.microsoft.com/office/powerpoint/2010/main" val="63542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712968" cy="4716524"/>
          </a:xfrm>
        </p:spPr>
        <p:txBody>
          <a:bodyPr>
            <a:normAutofit/>
          </a:bodyPr>
          <a:lstStyle/>
          <a:p>
            <a:endParaRPr lang="en-US" altLang="zh-CN" sz="5400" b="1" dirty="0"/>
          </a:p>
          <a:p>
            <a:r>
              <a:rPr lang="zh-CN" altLang="en-US" sz="5400" b="1" dirty="0"/>
              <a:t>上傳本地端的</a:t>
            </a:r>
            <a:r>
              <a:rPr lang="en-US" altLang="zh-CN" sz="5400" b="1" dirty="0"/>
              <a:t>pdf</a:t>
            </a:r>
            <a:r>
              <a:rPr lang="zh-CN" altLang="en-US" sz="5400" b="1" dirty="0"/>
              <a:t>論文檔</a:t>
            </a:r>
            <a:endParaRPr lang="en-US" altLang="zh-CN" sz="5400" b="1" dirty="0"/>
          </a:p>
          <a:p>
            <a:r>
              <a:rPr lang="zh-CN" altLang="en-US" sz="5400" b="1" dirty="0"/>
              <a:t>的生成式</a:t>
            </a:r>
            <a:r>
              <a:rPr lang="en-US" altLang="zh-CN" sz="5400" b="1" dirty="0"/>
              <a:t>AI</a:t>
            </a:r>
            <a:r>
              <a:rPr lang="zh-CN" altLang="en-US" sz="5400" b="1" dirty="0"/>
              <a:t>，有</a:t>
            </a:r>
            <a:r>
              <a:rPr lang="en-US" altLang="zh-CN" sz="5400" b="1" dirty="0"/>
              <a:t>2</a:t>
            </a:r>
            <a:r>
              <a:rPr lang="zh-CN" altLang="en-US" sz="5400" b="1" dirty="0"/>
              <a:t>種方法</a:t>
            </a:r>
            <a:endParaRPr lang="en-US" altLang="zh-CN" sz="5400" b="1" dirty="0"/>
          </a:p>
        </p:txBody>
      </p:sp>
    </p:spTree>
    <p:extLst>
      <p:ext uri="{BB962C8B-B14F-4D97-AF65-F5344CB8AC3E}">
        <p14:creationId xmlns:p14="http://schemas.microsoft.com/office/powerpoint/2010/main" val="113869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上傳本地端的</a:t>
            </a:r>
            <a:r>
              <a:rPr lang="en-US" altLang="zh-CN" sz="4800" dirty="0"/>
              <a:t>pdf</a:t>
            </a:r>
            <a:r>
              <a:rPr lang="zh-CN" altLang="en-US" sz="4800" dirty="0"/>
              <a:t>論文檔</a:t>
            </a:r>
            <a:br>
              <a:rPr lang="en-US" altLang="zh-CN" sz="4800" dirty="0"/>
            </a:br>
            <a:r>
              <a:rPr lang="zh-CN" altLang="en-US" sz="4800" dirty="0"/>
              <a:t>的生成式</a:t>
            </a:r>
            <a:r>
              <a:rPr lang="en-US" altLang="zh-CN" sz="4800" dirty="0"/>
              <a:t>AI</a:t>
            </a:r>
            <a:r>
              <a:rPr lang="zh-CN" altLang="en-US" sz="4800" dirty="0"/>
              <a:t>，有</a:t>
            </a:r>
            <a:r>
              <a:rPr lang="en-US" altLang="zh-CN" sz="4800" dirty="0"/>
              <a:t>2</a:t>
            </a:r>
            <a:r>
              <a:rPr lang="zh-CN" altLang="en-US" sz="4800" dirty="0"/>
              <a:t>種方法</a:t>
            </a:r>
            <a:endParaRPr lang="en-US" altLang="zh-CN" sz="4800" dirty="0"/>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lnSpcReduction="10000"/>
          </a:bodyPr>
          <a:lstStyle/>
          <a:p>
            <a:r>
              <a:rPr lang="zh-CN" altLang="en-US" dirty="0">
                <a:effectLst/>
              </a:rPr>
              <a:t>方法</a:t>
            </a:r>
            <a:r>
              <a:rPr lang="en-US" altLang="zh-CN" dirty="0">
                <a:effectLst/>
              </a:rPr>
              <a:t>1</a:t>
            </a:r>
            <a:r>
              <a:rPr lang="zh-CN" altLang="en-US" dirty="0">
                <a:effectLst/>
              </a:rPr>
              <a:t>：</a:t>
            </a:r>
            <a:r>
              <a:rPr lang="en-US" altLang="zh-TW" sz="4900" dirty="0" err="1">
                <a:solidFill>
                  <a:srgbClr val="7030A0"/>
                </a:solidFill>
                <a:highlight>
                  <a:srgbClr val="FFFF00"/>
                </a:highlight>
              </a:rPr>
              <a:t>chatPDF</a:t>
            </a:r>
            <a:r>
              <a:rPr lang="en-US" altLang="zh-TW" sz="4900" dirty="0"/>
              <a:t>:</a:t>
            </a:r>
          </a:p>
          <a:p>
            <a:pPr lvl="1"/>
            <a:r>
              <a:rPr lang="en-US" altLang="zh-TW" b="0" dirty="0">
                <a:effectLst/>
                <a:hlinkClick r:id="rId2"/>
              </a:rPr>
              <a:t>https://www.chatpdf.com/</a:t>
            </a:r>
            <a:endParaRPr lang="en-US" altLang="zh-TW" b="0" dirty="0">
              <a:effectLst/>
            </a:endParaRPr>
          </a:p>
          <a:p>
            <a:endParaRPr lang="en-US" altLang="zh-CN" dirty="0">
              <a:effectLst/>
            </a:endParaRPr>
          </a:p>
          <a:p>
            <a:r>
              <a:rPr lang="zh-CN" altLang="en-US" dirty="0">
                <a:effectLst/>
              </a:rPr>
              <a:t>方法</a:t>
            </a:r>
            <a:r>
              <a:rPr lang="en-US" altLang="zh-CN" dirty="0">
                <a:effectLst/>
              </a:rPr>
              <a:t>2</a:t>
            </a:r>
            <a:r>
              <a:rPr lang="zh-CN" altLang="en-US" dirty="0">
                <a:effectLst/>
              </a:rPr>
              <a:t>：</a:t>
            </a:r>
            <a:endParaRPr lang="en-US" altLang="zh-CN" dirty="0">
              <a:effectLst/>
            </a:endParaRPr>
          </a:p>
          <a:p>
            <a:pPr lvl="1"/>
            <a:r>
              <a:rPr lang="zh-CN" altLang="en-US" dirty="0">
                <a:effectLst/>
              </a:rPr>
              <a:t>使用</a:t>
            </a:r>
            <a:r>
              <a:rPr lang="en-US" altLang="zh-CN" sz="4900" dirty="0">
                <a:solidFill>
                  <a:srgbClr val="7030A0"/>
                </a:solidFill>
                <a:highlight>
                  <a:srgbClr val="FFFF00"/>
                </a:highlight>
              </a:rPr>
              <a:t>ChatGPT4.0</a:t>
            </a:r>
            <a:r>
              <a:rPr lang="zh-CN" altLang="en-US" sz="4900" dirty="0">
                <a:solidFill>
                  <a:srgbClr val="7030A0"/>
                </a:solidFill>
                <a:highlight>
                  <a:srgbClr val="FFFF00"/>
                </a:highlight>
              </a:rPr>
              <a:t>付費版</a:t>
            </a:r>
            <a:r>
              <a:rPr lang="zh-CN" altLang="en-US" dirty="0">
                <a:effectLst/>
              </a:rPr>
              <a:t>，或是</a:t>
            </a:r>
            <a:endParaRPr lang="en-US" altLang="zh-CN" dirty="0">
              <a:effectLst/>
            </a:endParaRPr>
          </a:p>
          <a:p>
            <a:pPr lvl="1"/>
            <a:r>
              <a:rPr lang="en-US" altLang="zh-CN" sz="4900" dirty="0">
                <a:solidFill>
                  <a:srgbClr val="7030A0"/>
                </a:solidFill>
                <a:highlight>
                  <a:srgbClr val="FFFF00"/>
                </a:highlight>
              </a:rPr>
              <a:t>Claude</a:t>
            </a:r>
            <a:endParaRPr lang="zh-TW" altLang="en-US" sz="4900" dirty="0">
              <a:solidFill>
                <a:srgbClr val="7030A0"/>
              </a:solidFill>
              <a:highlight>
                <a:srgbClr val="FFFF00"/>
              </a:highlight>
            </a:endParaRPr>
          </a:p>
        </p:txBody>
      </p:sp>
    </p:spTree>
    <p:extLst>
      <p:ext uri="{BB962C8B-B14F-4D97-AF65-F5344CB8AC3E}">
        <p14:creationId xmlns:p14="http://schemas.microsoft.com/office/powerpoint/2010/main" val="36086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6B5411-14FD-42C3-8E92-C0F8BEB13082}"/>
              </a:ext>
            </a:extLst>
          </p:cNvPr>
          <p:cNvSpPr>
            <a:spLocks noGrp="1"/>
          </p:cNvSpPr>
          <p:nvPr>
            <p:ph idx="1"/>
          </p:nvPr>
        </p:nvSpPr>
        <p:spPr/>
        <p:txBody>
          <a:bodyPr/>
          <a:lstStyle/>
          <a:p>
            <a:r>
              <a:rPr lang="zh-CN" altLang="en-US" dirty="0"/>
              <a:t>免費版限制：每天</a:t>
            </a:r>
            <a:r>
              <a:rPr lang="en-US" altLang="zh-CN" dirty="0"/>
              <a:t>2</a:t>
            </a:r>
            <a:r>
              <a:rPr lang="zh-CN" altLang="en-US" dirty="0"/>
              <a:t>個上傳檔案，問</a:t>
            </a:r>
            <a:r>
              <a:rPr lang="en-US" altLang="zh-CN" dirty="0"/>
              <a:t>20</a:t>
            </a:r>
            <a:r>
              <a:rPr lang="zh-CN" altLang="en-US" dirty="0"/>
              <a:t>個問題</a:t>
            </a:r>
            <a:endParaRPr lang="zh-TW" altLang="en-US" dirty="0"/>
          </a:p>
        </p:txBody>
      </p:sp>
      <p:sp>
        <p:nvSpPr>
          <p:cNvPr id="3" name="標題 2">
            <a:extLst>
              <a:ext uri="{FF2B5EF4-FFF2-40B4-BE49-F238E27FC236}">
                <a16:creationId xmlns:a16="http://schemas.microsoft.com/office/drawing/2014/main" id="{0C94FD34-948C-4B36-AE1A-805E794DC481}"/>
              </a:ext>
            </a:extLst>
          </p:cNvPr>
          <p:cNvSpPr>
            <a:spLocks noGrp="1"/>
          </p:cNvSpPr>
          <p:nvPr>
            <p:ph type="title"/>
          </p:nvPr>
        </p:nvSpPr>
        <p:spPr/>
        <p:txBody>
          <a:bodyPr/>
          <a:lstStyle/>
          <a:p>
            <a:r>
              <a:rPr lang="zh-CN" altLang="en-US" dirty="0">
                <a:effectLst/>
              </a:rPr>
              <a:t>方法</a:t>
            </a:r>
            <a:r>
              <a:rPr lang="en-US" altLang="zh-CN" dirty="0">
                <a:effectLst/>
              </a:rPr>
              <a:t>1</a:t>
            </a:r>
            <a:r>
              <a:rPr lang="zh-CN" altLang="en-US" dirty="0">
                <a:effectLst/>
              </a:rPr>
              <a:t>：</a:t>
            </a:r>
            <a:r>
              <a:rPr lang="en-US" altLang="zh-TW" dirty="0" err="1">
                <a:effectLst/>
              </a:rPr>
              <a:t>chatPDF</a:t>
            </a:r>
            <a:endParaRPr lang="zh-TW" altLang="en-US" dirty="0">
              <a:effectLst/>
            </a:endParaRPr>
          </a:p>
        </p:txBody>
      </p:sp>
      <p:pic>
        <p:nvPicPr>
          <p:cNvPr id="4" name="圖片 3">
            <a:extLst>
              <a:ext uri="{FF2B5EF4-FFF2-40B4-BE49-F238E27FC236}">
                <a16:creationId xmlns:a16="http://schemas.microsoft.com/office/drawing/2014/main" id="{46AD78A2-E4B6-47B2-8483-EC63F04F8E5F}"/>
              </a:ext>
            </a:extLst>
          </p:cNvPr>
          <p:cNvPicPr>
            <a:picLocks noChangeAspect="1"/>
          </p:cNvPicPr>
          <p:nvPr/>
        </p:nvPicPr>
        <p:blipFill>
          <a:blip r:embed="rId2"/>
          <a:stretch>
            <a:fillRect/>
          </a:stretch>
        </p:blipFill>
        <p:spPr>
          <a:xfrm>
            <a:off x="983772" y="3212976"/>
            <a:ext cx="2736731" cy="3465980"/>
          </a:xfrm>
          <a:prstGeom prst="rect">
            <a:avLst/>
          </a:prstGeom>
        </p:spPr>
      </p:pic>
      <p:pic>
        <p:nvPicPr>
          <p:cNvPr id="5" name="圖片 4">
            <a:extLst>
              <a:ext uri="{FF2B5EF4-FFF2-40B4-BE49-F238E27FC236}">
                <a16:creationId xmlns:a16="http://schemas.microsoft.com/office/drawing/2014/main" id="{C2BB3153-0A26-4234-945D-15D8A5D79A96}"/>
              </a:ext>
            </a:extLst>
          </p:cNvPr>
          <p:cNvPicPr>
            <a:picLocks noChangeAspect="1"/>
          </p:cNvPicPr>
          <p:nvPr/>
        </p:nvPicPr>
        <p:blipFill>
          <a:blip r:embed="rId3"/>
          <a:stretch>
            <a:fillRect/>
          </a:stretch>
        </p:blipFill>
        <p:spPr>
          <a:xfrm>
            <a:off x="5045576" y="2902294"/>
            <a:ext cx="2762405" cy="3776662"/>
          </a:xfrm>
          <a:prstGeom prst="rect">
            <a:avLst/>
          </a:prstGeom>
        </p:spPr>
      </p:pic>
    </p:spTree>
    <p:extLst>
      <p:ext uri="{BB962C8B-B14F-4D97-AF65-F5344CB8AC3E}">
        <p14:creationId xmlns:p14="http://schemas.microsoft.com/office/powerpoint/2010/main" val="9928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6B5411-14FD-42C3-8E92-C0F8BEB13082}"/>
              </a:ext>
            </a:extLst>
          </p:cNvPr>
          <p:cNvSpPr>
            <a:spLocks noGrp="1"/>
          </p:cNvSpPr>
          <p:nvPr>
            <p:ph idx="1"/>
          </p:nvPr>
        </p:nvSpPr>
        <p:spPr/>
        <p:txBody>
          <a:bodyPr/>
          <a:lstStyle/>
          <a:p>
            <a:r>
              <a:rPr lang="zh-CN" altLang="en-US" dirty="0"/>
              <a:t>免費，</a:t>
            </a:r>
            <a:endParaRPr lang="en-US" altLang="zh-CN" dirty="0"/>
          </a:p>
          <a:p>
            <a:r>
              <a:rPr lang="zh-CN" altLang="en-US" dirty="0"/>
              <a:t>可以上傳檔案</a:t>
            </a:r>
            <a:r>
              <a:rPr lang="en-US" altLang="zh-CN" dirty="0"/>
              <a:t>(pdf</a:t>
            </a:r>
            <a:r>
              <a:rPr lang="zh-CN" altLang="en-US" dirty="0"/>
              <a:t>，</a:t>
            </a:r>
            <a:r>
              <a:rPr lang="en-US" altLang="zh-CN" dirty="0"/>
              <a:t>word</a:t>
            </a:r>
            <a:r>
              <a:rPr lang="zh-CN" altLang="en-US" dirty="0"/>
              <a:t>，</a:t>
            </a:r>
            <a:r>
              <a:rPr lang="en-US" altLang="zh-CN" dirty="0"/>
              <a:t>excel)</a:t>
            </a:r>
            <a:r>
              <a:rPr lang="zh-CN" altLang="en-US" dirty="0"/>
              <a:t>，</a:t>
            </a:r>
            <a:endParaRPr lang="en-US" altLang="zh-CN" dirty="0"/>
          </a:p>
          <a:p>
            <a:r>
              <a:rPr lang="zh-CN" altLang="en-US" dirty="0"/>
              <a:t>沒有次數限制</a:t>
            </a:r>
            <a:endParaRPr lang="en-US" altLang="zh-CN" dirty="0"/>
          </a:p>
          <a:p>
            <a:pPr lvl="1"/>
            <a:r>
              <a:rPr lang="en-US" altLang="zh-TW" dirty="0">
                <a:hlinkClick r:id="rId2"/>
              </a:rPr>
              <a:t>https://claude.ai/chats</a:t>
            </a:r>
            <a:endParaRPr lang="en-US" altLang="zh-TW" dirty="0"/>
          </a:p>
          <a:p>
            <a:pPr lvl="1"/>
            <a:endParaRPr lang="zh-TW" altLang="en-US" dirty="0"/>
          </a:p>
        </p:txBody>
      </p:sp>
      <p:sp>
        <p:nvSpPr>
          <p:cNvPr id="3" name="標題 2">
            <a:extLst>
              <a:ext uri="{FF2B5EF4-FFF2-40B4-BE49-F238E27FC236}">
                <a16:creationId xmlns:a16="http://schemas.microsoft.com/office/drawing/2014/main" id="{0C94FD34-948C-4B36-AE1A-805E794DC481}"/>
              </a:ext>
            </a:extLst>
          </p:cNvPr>
          <p:cNvSpPr>
            <a:spLocks noGrp="1"/>
          </p:cNvSpPr>
          <p:nvPr>
            <p:ph type="title"/>
          </p:nvPr>
        </p:nvSpPr>
        <p:spPr/>
        <p:txBody>
          <a:bodyPr/>
          <a:lstStyle/>
          <a:p>
            <a:r>
              <a:rPr lang="zh-CN" altLang="en-US" dirty="0">
                <a:effectLst/>
              </a:rPr>
              <a:t>方法</a:t>
            </a:r>
            <a:r>
              <a:rPr lang="en-US" altLang="zh-CN" dirty="0">
                <a:effectLst/>
              </a:rPr>
              <a:t>2</a:t>
            </a:r>
            <a:r>
              <a:rPr lang="zh-CN" altLang="en-US" dirty="0">
                <a:effectLst/>
              </a:rPr>
              <a:t>：</a:t>
            </a:r>
            <a:r>
              <a:rPr lang="en-US" altLang="zh-CN" dirty="0" err="1">
                <a:effectLst/>
              </a:rPr>
              <a:t>claude</a:t>
            </a:r>
            <a:endParaRPr lang="zh-TW" altLang="en-US" dirty="0">
              <a:effectLst/>
            </a:endParaRPr>
          </a:p>
        </p:txBody>
      </p:sp>
    </p:spTree>
    <p:extLst>
      <p:ext uri="{BB962C8B-B14F-4D97-AF65-F5344CB8AC3E}">
        <p14:creationId xmlns:p14="http://schemas.microsoft.com/office/powerpoint/2010/main" val="95176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6B5411-14FD-42C3-8E92-C0F8BEB13082}"/>
              </a:ext>
            </a:extLst>
          </p:cNvPr>
          <p:cNvSpPr>
            <a:spLocks noGrp="1"/>
          </p:cNvSpPr>
          <p:nvPr>
            <p:ph idx="1"/>
          </p:nvPr>
        </p:nvSpPr>
        <p:spPr/>
        <p:txBody>
          <a:bodyPr/>
          <a:lstStyle/>
          <a:p>
            <a:r>
              <a:rPr lang="zh-CN" altLang="en-US" dirty="0"/>
              <a:t>免費，</a:t>
            </a:r>
            <a:endParaRPr lang="en-US" altLang="zh-CN" dirty="0"/>
          </a:p>
          <a:p>
            <a:r>
              <a:rPr lang="zh-CN" altLang="en-US" dirty="0"/>
              <a:t>可以上傳檔案</a:t>
            </a:r>
            <a:r>
              <a:rPr lang="en-US" altLang="zh-CN" dirty="0"/>
              <a:t>(pdf</a:t>
            </a:r>
            <a:r>
              <a:rPr lang="zh-CN" altLang="en-US" dirty="0"/>
              <a:t>，</a:t>
            </a:r>
            <a:r>
              <a:rPr lang="en-US" altLang="zh-CN" dirty="0"/>
              <a:t>word</a:t>
            </a:r>
            <a:r>
              <a:rPr lang="zh-CN" altLang="en-US" dirty="0"/>
              <a:t>，</a:t>
            </a:r>
            <a:r>
              <a:rPr lang="en-US" altLang="zh-CN" dirty="0"/>
              <a:t>excel)</a:t>
            </a:r>
            <a:r>
              <a:rPr lang="zh-CN" altLang="en-US" dirty="0"/>
              <a:t>，</a:t>
            </a:r>
            <a:endParaRPr lang="en-US" altLang="zh-CN" dirty="0"/>
          </a:p>
          <a:p>
            <a:r>
              <a:rPr lang="zh-CN" altLang="en-US" dirty="0"/>
              <a:t>沒有次數限制</a:t>
            </a:r>
            <a:endParaRPr lang="en-US" altLang="zh-CN" dirty="0"/>
          </a:p>
          <a:p>
            <a:pPr lvl="1"/>
            <a:r>
              <a:rPr lang="en-US" altLang="zh-TW" dirty="0">
                <a:effectLst/>
                <a:hlinkClick r:id="rId2"/>
              </a:rPr>
              <a:t>https://yiyan.baidu.com/</a:t>
            </a:r>
            <a:endParaRPr lang="en-US" altLang="zh-TW" dirty="0">
              <a:effectLst/>
            </a:endParaRPr>
          </a:p>
          <a:p>
            <a:endParaRPr lang="en-US" altLang="zh-TW" b="0" dirty="0">
              <a:effectLst/>
            </a:endParaRPr>
          </a:p>
        </p:txBody>
      </p:sp>
      <p:sp>
        <p:nvSpPr>
          <p:cNvPr id="3" name="標題 2">
            <a:extLst>
              <a:ext uri="{FF2B5EF4-FFF2-40B4-BE49-F238E27FC236}">
                <a16:creationId xmlns:a16="http://schemas.microsoft.com/office/drawing/2014/main" id="{0C94FD34-948C-4B36-AE1A-805E794DC481}"/>
              </a:ext>
            </a:extLst>
          </p:cNvPr>
          <p:cNvSpPr>
            <a:spLocks noGrp="1"/>
          </p:cNvSpPr>
          <p:nvPr>
            <p:ph type="title"/>
          </p:nvPr>
        </p:nvSpPr>
        <p:spPr/>
        <p:txBody>
          <a:bodyPr/>
          <a:lstStyle/>
          <a:p>
            <a:r>
              <a:rPr lang="zh-CN" altLang="en-US" dirty="0">
                <a:effectLst/>
              </a:rPr>
              <a:t>方法</a:t>
            </a:r>
            <a:r>
              <a:rPr lang="en-US" altLang="zh-CN" dirty="0">
                <a:effectLst/>
              </a:rPr>
              <a:t>3</a:t>
            </a:r>
            <a:r>
              <a:rPr lang="zh-CN" altLang="en-US" dirty="0">
                <a:effectLst/>
              </a:rPr>
              <a:t>：百度文心一言</a:t>
            </a:r>
            <a:endParaRPr lang="zh-TW" altLang="en-US" dirty="0">
              <a:effectLst/>
            </a:endParaRPr>
          </a:p>
        </p:txBody>
      </p:sp>
    </p:spTree>
    <p:extLst>
      <p:ext uri="{BB962C8B-B14F-4D97-AF65-F5344CB8AC3E}">
        <p14:creationId xmlns:p14="http://schemas.microsoft.com/office/powerpoint/2010/main" val="48457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教學主題</a:t>
            </a:r>
            <a:endParaRPr lang="en-US" altLang="zh-CN" sz="4800" dirty="0"/>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fontScale="92500" lnSpcReduction="10000"/>
          </a:bodyPr>
          <a:lstStyle/>
          <a:p>
            <a:r>
              <a:rPr lang="en-US" altLang="zh-TW" dirty="0">
                <a:effectLst/>
              </a:rPr>
              <a:t>1.</a:t>
            </a:r>
            <a:r>
              <a:rPr lang="zh-TW" altLang="en-US" dirty="0">
                <a:effectLst/>
              </a:rPr>
              <a:t>如何免費使用每月</a:t>
            </a:r>
            <a:r>
              <a:rPr lang="en-US" altLang="zh-TW" dirty="0">
                <a:effectLst/>
              </a:rPr>
              <a:t>20</a:t>
            </a:r>
            <a:r>
              <a:rPr lang="zh-TW" altLang="en-US" dirty="0">
                <a:effectLst/>
              </a:rPr>
              <a:t>美金的</a:t>
            </a:r>
            <a:r>
              <a:rPr lang="en-US" altLang="zh-TW" dirty="0" err="1">
                <a:effectLst/>
              </a:rPr>
              <a:t>ChatGPT</a:t>
            </a:r>
            <a:r>
              <a:rPr lang="en-US" altLang="zh-TW" dirty="0">
                <a:effectLst/>
              </a:rPr>
              <a:t> 4.0</a:t>
            </a:r>
          </a:p>
          <a:p>
            <a:endParaRPr lang="en-US" altLang="zh-TW" dirty="0">
              <a:effectLst/>
            </a:endParaRPr>
          </a:p>
          <a:p>
            <a:r>
              <a:rPr lang="en-US" altLang="zh-TW" dirty="0">
                <a:effectLst/>
              </a:rPr>
              <a:t>2.</a:t>
            </a:r>
            <a:r>
              <a:rPr lang="zh-TW" altLang="en-US" dirty="0">
                <a:effectLst/>
              </a:rPr>
              <a:t>生成式</a:t>
            </a:r>
            <a:r>
              <a:rPr lang="en-US" altLang="zh-TW" dirty="0">
                <a:effectLst/>
              </a:rPr>
              <a:t>AI</a:t>
            </a:r>
            <a:r>
              <a:rPr lang="zh-TW" altLang="en-US" dirty="0">
                <a:effectLst/>
              </a:rPr>
              <a:t>如何輔助論文研究</a:t>
            </a:r>
            <a:endParaRPr lang="en-US" altLang="zh-TW" dirty="0">
              <a:effectLst/>
            </a:endParaRPr>
          </a:p>
          <a:p>
            <a:endParaRPr lang="zh-TW" altLang="en-US" dirty="0">
              <a:effectLst/>
            </a:endParaRPr>
          </a:p>
          <a:p>
            <a:r>
              <a:rPr lang="en-US" altLang="zh-TW" dirty="0">
                <a:effectLst/>
              </a:rPr>
              <a:t>3.</a:t>
            </a:r>
            <a:r>
              <a:rPr lang="zh-TW" altLang="en-US" dirty="0">
                <a:effectLst/>
              </a:rPr>
              <a:t>如何使用</a:t>
            </a:r>
            <a:r>
              <a:rPr lang="en-US" altLang="zh-TW" dirty="0" err="1">
                <a:effectLst/>
              </a:rPr>
              <a:t>ChatGPT</a:t>
            </a:r>
            <a:r>
              <a:rPr lang="en-US" altLang="zh-TW" dirty="0">
                <a:effectLst/>
              </a:rPr>
              <a:t> 4.0</a:t>
            </a:r>
            <a:r>
              <a:rPr lang="zh-TW" altLang="en-US" dirty="0">
                <a:effectLst/>
              </a:rPr>
              <a:t>來做論文的量化分析</a:t>
            </a:r>
            <a:endParaRPr lang="en-US" altLang="zh-CN" dirty="0">
              <a:effectLst/>
            </a:endParaRPr>
          </a:p>
        </p:txBody>
      </p:sp>
    </p:spTree>
    <p:extLst>
      <p:ext uri="{BB962C8B-B14F-4D97-AF65-F5344CB8AC3E}">
        <p14:creationId xmlns:p14="http://schemas.microsoft.com/office/powerpoint/2010/main" val="171532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6B5411-14FD-42C3-8E92-C0F8BEB13082}"/>
              </a:ext>
            </a:extLst>
          </p:cNvPr>
          <p:cNvSpPr>
            <a:spLocks noGrp="1"/>
          </p:cNvSpPr>
          <p:nvPr>
            <p:ph idx="1"/>
          </p:nvPr>
        </p:nvSpPr>
        <p:spPr/>
        <p:txBody>
          <a:bodyPr/>
          <a:lstStyle/>
          <a:p>
            <a:r>
              <a:rPr lang="zh-CN" altLang="en-US" dirty="0"/>
              <a:t>每月</a:t>
            </a:r>
            <a:r>
              <a:rPr lang="en-US" altLang="zh-CN" dirty="0"/>
              <a:t>20</a:t>
            </a:r>
            <a:r>
              <a:rPr lang="zh-CN" altLang="en-US" dirty="0"/>
              <a:t>美金，</a:t>
            </a:r>
            <a:endParaRPr lang="en-US" altLang="zh-CN" dirty="0"/>
          </a:p>
          <a:p>
            <a:r>
              <a:rPr lang="zh-CN" altLang="en-US" dirty="0"/>
              <a:t>可以上傳檔案</a:t>
            </a:r>
            <a:r>
              <a:rPr lang="en-US" altLang="zh-CN" dirty="0"/>
              <a:t>(pdf</a:t>
            </a:r>
            <a:r>
              <a:rPr lang="zh-CN" altLang="en-US" dirty="0"/>
              <a:t>，</a:t>
            </a:r>
            <a:r>
              <a:rPr lang="en-US" altLang="zh-CN" dirty="0"/>
              <a:t>word</a:t>
            </a:r>
            <a:r>
              <a:rPr lang="zh-CN" altLang="en-US" dirty="0"/>
              <a:t>，</a:t>
            </a:r>
            <a:r>
              <a:rPr lang="en-US" altLang="zh-CN" dirty="0"/>
              <a:t>excel)</a:t>
            </a:r>
            <a:r>
              <a:rPr lang="zh-CN" altLang="en-US" dirty="0"/>
              <a:t>，</a:t>
            </a:r>
            <a:endParaRPr lang="en-US" altLang="zh-CN" dirty="0"/>
          </a:p>
          <a:p>
            <a:r>
              <a:rPr lang="zh-CN" altLang="en-US" dirty="0"/>
              <a:t>沒有次數限制</a:t>
            </a:r>
            <a:endParaRPr lang="en-US" altLang="zh-CN" dirty="0"/>
          </a:p>
          <a:p>
            <a:pPr lvl="1"/>
            <a:r>
              <a:rPr lang="en-US" altLang="zh-TW" b="0" dirty="0">
                <a:effectLst/>
                <a:hlinkClick r:id="rId2"/>
              </a:rPr>
              <a:t>https://chat.openai.com/</a:t>
            </a:r>
            <a:endParaRPr lang="en-US" altLang="zh-TW" b="0" dirty="0">
              <a:effectLst/>
            </a:endParaRPr>
          </a:p>
        </p:txBody>
      </p:sp>
      <p:sp>
        <p:nvSpPr>
          <p:cNvPr id="3" name="標題 2">
            <a:extLst>
              <a:ext uri="{FF2B5EF4-FFF2-40B4-BE49-F238E27FC236}">
                <a16:creationId xmlns:a16="http://schemas.microsoft.com/office/drawing/2014/main" id="{0C94FD34-948C-4B36-AE1A-805E794DC481}"/>
              </a:ext>
            </a:extLst>
          </p:cNvPr>
          <p:cNvSpPr>
            <a:spLocks noGrp="1"/>
          </p:cNvSpPr>
          <p:nvPr>
            <p:ph type="title"/>
          </p:nvPr>
        </p:nvSpPr>
        <p:spPr/>
        <p:txBody>
          <a:bodyPr>
            <a:normAutofit/>
          </a:bodyPr>
          <a:lstStyle/>
          <a:p>
            <a:r>
              <a:rPr lang="zh-CN" altLang="en-US" dirty="0">
                <a:effectLst/>
              </a:rPr>
              <a:t>方法</a:t>
            </a:r>
            <a:r>
              <a:rPr lang="en-US" altLang="zh-CN" dirty="0">
                <a:effectLst/>
              </a:rPr>
              <a:t>4</a:t>
            </a:r>
            <a:r>
              <a:rPr lang="zh-CN" altLang="en-US" dirty="0">
                <a:effectLst/>
              </a:rPr>
              <a:t>：</a:t>
            </a:r>
            <a:r>
              <a:rPr lang="en-US" altLang="zh-CN" dirty="0" err="1">
                <a:effectLst/>
              </a:rPr>
              <a:t>chatGPT</a:t>
            </a:r>
            <a:r>
              <a:rPr lang="en-US" altLang="zh-CN" dirty="0">
                <a:effectLst/>
              </a:rPr>
              <a:t> plus</a:t>
            </a:r>
            <a:r>
              <a:rPr lang="zh-CN" altLang="en-US" dirty="0">
                <a:effectLst/>
              </a:rPr>
              <a:t>付費版</a:t>
            </a:r>
            <a:endParaRPr lang="zh-TW" altLang="en-US" dirty="0">
              <a:effectLst/>
            </a:endParaRPr>
          </a:p>
        </p:txBody>
      </p:sp>
    </p:spTree>
    <p:extLst>
      <p:ext uri="{BB962C8B-B14F-4D97-AF65-F5344CB8AC3E}">
        <p14:creationId xmlns:p14="http://schemas.microsoft.com/office/powerpoint/2010/main" val="803134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本地端的</a:t>
            </a:r>
            <a:r>
              <a:rPr lang="en-US" altLang="zh-CN" sz="4800" dirty="0"/>
              <a:t>pdf</a:t>
            </a:r>
            <a:r>
              <a:rPr lang="zh-CN" altLang="en-US" sz="4800" dirty="0"/>
              <a:t>論文檔案</a:t>
            </a:r>
            <a:endParaRPr lang="en-US" altLang="zh-TW" sz="6600" dirty="0">
              <a:effectLst/>
            </a:endParaRPr>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a:bodyPr>
          <a:lstStyle/>
          <a:p>
            <a:r>
              <a:rPr lang="zh-CN" altLang="en-US" dirty="0">
                <a:effectLst/>
              </a:rPr>
              <a:t>舉例：</a:t>
            </a:r>
            <a:endParaRPr lang="en-US" altLang="zh-CN" dirty="0">
              <a:effectLst/>
            </a:endParaRPr>
          </a:p>
          <a:p>
            <a:pPr lvl="1"/>
            <a:r>
              <a:rPr lang="zh-CN" altLang="en-US" dirty="0">
                <a:effectLst/>
              </a:rPr>
              <a:t>你已經</a:t>
            </a:r>
            <a:r>
              <a:rPr lang="en-US" altLang="zh-CN" dirty="0">
                <a:effectLst/>
              </a:rPr>
              <a:t>download</a:t>
            </a:r>
            <a:r>
              <a:rPr lang="zh-CN" altLang="en-US" dirty="0">
                <a:effectLst/>
              </a:rPr>
              <a:t>一個論文的</a:t>
            </a:r>
            <a:r>
              <a:rPr lang="en-US" altLang="zh-CN" dirty="0">
                <a:effectLst/>
              </a:rPr>
              <a:t>pdf</a:t>
            </a:r>
            <a:r>
              <a:rPr lang="zh-CN" altLang="en-US" dirty="0">
                <a:effectLst/>
              </a:rPr>
              <a:t>檔案</a:t>
            </a:r>
            <a:endParaRPr lang="en-US" altLang="zh-CN" dirty="0">
              <a:effectLst/>
            </a:endParaRPr>
          </a:p>
          <a:p>
            <a:pPr lvl="1"/>
            <a:r>
              <a:rPr lang="zh-CN" altLang="en-US" dirty="0">
                <a:effectLst/>
              </a:rPr>
              <a:t>或是指導教授給你幾篇論文的</a:t>
            </a:r>
            <a:r>
              <a:rPr lang="en-US" altLang="zh-CN" dirty="0">
                <a:effectLst/>
              </a:rPr>
              <a:t>pdf</a:t>
            </a:r>
            <a:r>
              <a:rPr lang="zh-CN" altLang="en-US" dirty="0">
                <a:effectLst/>
              </a:rPr>
              <a:t>檔案</a:t>
            </a:r>
            <a:endParaRPr lang="en-US" altLang="zh-CN" dirty="0">
              <a:effectLst/>
            </a:endParaRPr>
          </a:p>
          <a:p>
            <a:pPr lvl="1"/>
            <a:endParaRPr lang="zh-TW" altLang="en-US" dirty="0">
              <a:effectLst/>
            </a:endParaRPr>
          </a:p>
        </p:txBody>
      </p:sp>
    </p:spTree>
    <p:extLst>
      <p:ext uri="{BB962C8B-B14F-4D97-AF65-F5344CB8AC3E}">
        <p14:creationId xmlns:p14="http://schemas.microsoft.com/office/powerpoint/2010/main" val="227774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下載</a:t>
            </a:r>
            <a:r>
              <a:rPr lang="en-US" altLang="zh-CN" sz="4800" dirty="0"/>
              <a:t>pdf</a:t>
            </a:r>
            <a:r>
              <a:rPr lang="zh-CN" altLang="en-US" sz="4800" dirty="0"/>
              <a:t>論文檔案</a:t>
            </a:r>
            <a:endParaRPr lang="en-US" altLang="zh-TW" sz="6600" dirty="0">
              <a:effectLst/>
            </a:endParaRPr>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fontScale="62500" lnSpcReduction="20000"/>
          </a:bodyPr>
          <a:lstStyle/>
          <a:p>
            <a:r>
              <a:rPr lang="zh-CN" altLang="en-US" dirty="0">
                <a:effectLst/>
              </a:rPr>
              <a:t>範例：</a:t>
            </a:r>
            <a:endParaRPr lang="en-US" altLang="zh-CN" dirty="0">
              <a:effectLst/>
            </a:endParaRPr>
          </a:p>
          <a:p>
            <a:r>
              <a:rPr lang="zh-TW" altLang="en-US" b="0" u="sng" dirty="0">
                <a:effectLst/>
                <a:hlinkClick r:id="rId2"/>
              </a:rPr>
              <a:t>下載</a:t>
            </a:r>
            <a:r>
              <a:rPr lang="en-US" altLang="zh-TW" b="0" u="sng" dirty="0">
                <a:effectLst/>
                <a:hlinkClick r:id="rId2"/>
              </a:rPr>
              <a:t>paper</a:t>
            </a:r>
            <a:r>
              <a:rPr lang="zh-TW" altLang="en-US" b="0" u="sng" dirty="0">
                <a:effectLst/>
                <a:hlinkClick r:id="rId2"/>
              </a:rPr>
              <a:t>：考慮第三方賣家下品牌商之最適網路平台通路策略</a:t>
            </a:r>
            <a:endParaRPr lang="zh-TW" altLang="en-US" b="0" dirty="0">
              <a:effectLst/>
            </a:endParaRPr>
          </a:p>
          <a:p>
            <a:r>
              <a:rPr lang="zh-TW" altLang="en-US" b="0" u="sng" dirty="0">
                <a:effectLst/>
                <a:hlinkClick r:id="rId3"/>
              </a:rPr>
              <a:t>下載</a:t>
            </a:r>
            <a:r>
              <a:rPr lang="en-US" altLang="zh-TW" b="0" u="sng" dirty="0">
                <a:effectLst/>
                <a:hlinkClick r:id="rId3"/>
              </a:rPr>
              <a:t>paper</a:t>
            </a:r>
            <a:r>
              <a:rPr lang="zh-TW" altLang="en-US" b="0" u="sng" dirty="0">
                <a:effectLst/>
                <a:hlinkClick r:id="rId3"/>
              </a:rPr>
              <a:t>：影響製造業台商海外子公司企業永續作為之因素</a:t>
            </a:r>
            <a:endParaRPr lang="zh-TW" altLang="en-US" b="0" dirty="0">
              <a:effectLst/>
            </a:endParaRPr>
          </a:p>
          <a:p>
            <a:r>
              <a:rPr lang="zh-TW" altLang="en-US" b="0" u="sng" dirty="0">
                <a:effectLst/>
                <a:hlinkClick r:id="rId4"/>
              </a:rPr>
              <a:t>下載</a:t>
            </a:r>
            <a:r>
              <a:rPr lang="en-US" altLang="zh-TW" b="0" u="sng" dirty="0">
                <a:effectLst/>
                <a:hlinkClick r:id="rId4"/>
              </a:rPr>
              <a:t>paper</a:t>
            </a:r>
            <a:r>
              <a:rPr lang="zh-TW" altLang="en-US" b="0" u="sng" dirty="0">
                <a:effectLst/>
                <a:hlinkClick r:id="rId4"/>
              </a:rPr>
              <a:t>：</a:t>
            </a:r>
            <a:r>
              <a:rPr lang="en-US" altLang="zh-TW" b="0" u="sng" dirty="0">
                <a:effectLst/>
                <a:hlinkClick r:id="rId4"/>
              </a:rPr>
              <a:t>A recommendation system for car insurance</a:t>
            </a:r>
            <a:endParaRPr lang="en-US" altLang="zh-TW" b="0" dirty="0">
              <a:effectLst/>
            </a:endParaRPr>
          </a:p>
          <a:p>
            <a:r>
              <a:rPr lang="zh-TW" altLang="en-US" b="0" u="sng" dirty="0">
                <a:effectLst/>
                <a:hlinkClick r:id="rId5"/>
              </a:rPr>
              <a:t>下載</a:t>
            </a:r>
            <a:r>
              <a:rPr lang="en-US" altLang="zh-TW" b="0" u="sng" dirty="0">
                <a:effectLst/>
                <a:hlinkClick r:id="rId5"/>
              </a:rPr>
              <a:t>paper</a:t>
            </a:r>
            <a:r>
              <a:rPr lang="zh-TW" altLang="en-US" b="0" u="sng" dirty="0">
                <a:effectLst/>
                <a:hlinkClick r:id="rId5"/>
              </a:rPr>
              <a:t>：</a:t>
            </a:r>
            <a:r>
              <a:rPr lang="en-US" altLang="zh-TW" b="0" u="sng" dirty="0">
                <a:effectLst/>
                <a:hlinkClick r:id="rId5"/>
              </a:rPr>
              <a:t>BokoloAnthonyJnr2020_Article_UseOfTelemedicineAndVirtualCar</a:t>
            </a:r>
            <a:endParaRPr lang="en-US" altLang="zh-TW" b="0" dirty="0">
              <a:effectLst/>
            </a:endParaRPr>
          </a:p>
          <a:p>
            <a:r>
              <a:rPr lang="zh-TW" altLang="en-US" b="0" u="sng" dirty="0">
                <a:effectLst/>
                <a:hlinkClick r:id="rId6"/>
              </a:rPr>
              <a:t>下載</a:t>
            </a:r>
            <a:r>
              <a:rPr lang="en-US" altLang="zh-TW" b="0" u="sng" dirty="0">
                <a:effectLst/>
                <a:hlinkClick r:id="rId6"/>
              </a:rPr>
              <a:t>paper</a:t>
            </a:r>
            <a:r>
              <a:rPr lang="zh-TW" altLang="en-US" b="0" u="sng" dirty="0">
                <a:effectLst/>
                <a:hlinkClick r:id="rId6"/>
              </a:rPr>
              <a:t>：</a:t>
            </a:r>
            <a:r>
              <a:rPr lang="en-US" altLang="zh-TW" b="0" u="sng" dirty="0">
                <a:effectLst/>
                <a:hlinkClick r:id="rId6"/>
              </a:rPr>
              <a:t>User Cold-start Problem in Multi-armed </a:t>
            </a:r>
            <a:r>
              <a:rPr lang="en-US" altLang="zh-TW" b="0" u="sng" dirty="0" err="1">
                <a:effectLst/>
                <a:hlinkClick r:id="rId6"/>
              </a:rPr>
              <a:t>BanditsWhen</a:t>
            </a:r>
            <a:r>
              <a:rPr lang="en-US" altLang="zh-TW" b="0" u="sng" dirty="0">
                <a:effectLst/>
                <a:hlinkClick r:id="rId6"/>
              </a:rPr>
              <a:t> the</a:t>
            </a:r>
            <a:endParaRPr lang="en-US" altLang="zh-TW" b="0" dirty="0">
              <a:effectLst/>
            </a:endParaRPr>
          </a:p>
          <a:p>
            <a:pPr lvl="1"/>
            <a:endParaRPr lang="zh-TW" altLang="en-US" dirty="0">
              <a:effectLst/>
            </a:endParaRPr>
          </a:p>
        </p:txBody>
      </p:sp>
    </p:spTree>
    <p:extLst>
      <p:ext uri="{BB962C8B-B14F-4D97-AF65-F5344CB8AC3E}">
        <p14:creationId xmlns:p14="http://schemas.microsoft.com/office/powerpoint/2010/main" val="46606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E96A9A2-1116-4AF9-A42A-3E80E9343DB5}"/>
              </a:ext>
            </a:extLst>
          </p:cNvPr>
          <p:cNvSpPr>
            <a:spLocks noGrp="1"/>
          </p:cNvSpPr>
          <p:nvPr>
            <p:ph idx="1"/>
          </p:nvPr>
        </p:nvSpPr>
        <p:spPr/>
        <p:txBody>
          <a:bodyPr>
            <a:normAutofit fontScale="92500" lnSpcReduction="10000"/>
          </a:bodyPr>
          <a:lstStyle/>
          <a:p>
            <a:r>
              <a:rPr lang="en-US" altLang="zh-TW" sz="4900" dirty="0" err="1">
                <a:cs typeface="+mj-cs"/>
              </a:rPr>
              <a:t>chatPDF</a:t>
            </a:r>
            <a:r>
              <a:rPr lang="en-US" altLang="zh-TW" sz="4900" dirty="0">
                <a:cs typeface="+mj-cs"/>
              </a:rPr>
              <a:t>:</a:t>
            </a:r>
          </a:p>
          <a:p>
            <a:pPr lvl="1"/>
            <a:r>
              <a:rPr lang="en-US" altLang="zh-TW" b="0" dirty="0">
                <a:effectLst/>
                <a:hlinkClick r:id="rId2"/>
              </a:rPr>
              <a:t>https://www.chatpdf.com/</a:t>
            </a:r>
            <a:endParaRPr lang="en-US" altLang="zh-TW" b="0" dirty="0">
              <a:effectLst/>
            </a:endParaRPr>
          </a:p>
          <a:p>
            <a:pPr lvl="1"/>
            <a:r>
              <a:rPr lang="en-US" altLang="zh-CN" dirty="0" err="1">
                <a:effectLst/>
              </a:rPr>
              <a:t>ChatPDF</a:t>
            </a:r>
            <a:r>
              <a:rPr lang="en-US" altLang="zh-CN" dirty="0">
                <a:effectLst/>
              </a:rPr>
              <a:t> </a:t>
            </a:r>
            <a:r>
              <a:rPr lang="zh-CN" altLang="en-US" dirty="0">
                <a:effectLst/>
              </a:rPr>
              <a:t>可以加速輔助對於論文內容的資料提取與探勘</a:t>
            </a:r>
            <a:endParaRPr lang="en-US" altLang="zh-CN" dirty="0">
              <a:effectLst/>
            </a:endParaRPr>
          </a:p>
          <a:p>
            <a:pPr lvl="1"/>
            <a:r>
              <a:rPr lang="zh-CN" altLang="en-US" dirty="0">
                <a:effectLst/>
              </a:rPr>
              <a:t>上傳 </a:t>
            </a:r>
            <a:r>
              <a:rPr lang="en-US" altLang="zh-CN" dirty="0">
                <a:effectLst/>
              </a:rPr>
              <a:t>PDF </a:t>
            </a:r>
            <a:r>
              <a:rPr lang="zh-CN" altLang="en-US" dirty="0">
                <a:effectLst/>
              </a:rPr>
              <a:t>檔後，可以對它提問任何關於這份 </a:t>
            </a:r>
            <a:r>
              <a:rPr lang="en-US" altLang="zh-CN" dirty="0">
                <a:effectLst/>
              </a:rPr>
              <a:t>PDF </a:t>
            </a:r>
            <a:r>
              <a:rPr lang="zh-CN" altLang="en-US" dirty="0">
                <a:effectLst/>
              </a:rPr>
              <a:t>的問題，非常適合快速提取各種 </a:t>
            </a:r>
            <a:r>
              <a:rPr lang="en-US" altLang="zh-CN" dirty="0">
                <a:effectLst/>
              </a:rPr>
              <a:t>paper </a:t>
            </a:r>
            <a:r>
              <a:rPr lang="zh-CN" altLang="en-US" dirty="0">
                <a:effectLst/>
              </a:rPr>
              <a:t>論文的摘要，研究方法，與論文的未來研究方向</a:t>
            </a:r>
            <a:endParaRPr lang="zh-TW" altLang="en-US" dirty="0"/>
          </a:p>
        </p:txBody>
      </p:sp>
      <p:sp>
        <p:nvSpPr>
          <p:cNvPr id="3" name="標題 2">
            <a:extLst>
              <a:ext uri="{FF2B5EF4-FFF2-40B4-BE49-F238E27FC236}">
                <a16:creationId xmlns:a16="http://schemas.microsoft.com/office/drawing/2014/main" id="{1769319D-2D88-4EC5-8117-7594C5C4C28E}"/>
              </a:ext>
            </a:extLst>
          </p:cNvPr>
          <p:cNvSpPr>
            <a:spLocks noGrp="1"/>
          </p:cNvSpPr>
          <p:nvPr>
            <p:ph type="title"/>
          </p:nvPr>
        </p:nvSpPr>
        <p:spPr/>
        <p:txBody>
          <a:bodyPr>
            <a:normAutofit fontScale="90000"/>
          </a:bodyPr>
          <a:lstStyle/>
          <a:p>
            <a:r>
              <a:rPr lang="zh-CN" altLang="en-US" dirty="0"/>
              <a:t>方法</a:t>
            </a:r>
            <a:r>
              <a:rPr lang="en-US" altLang="zh-CN" dirty="0"/>
              <a:t>1</a:t>
            </a:r>
            <a:r>
              <a:rPr lang="zh-CN" altLang="en-US" dirty="0"/>
              <a:t>：上傳到</a:t>
            </a:r>
            <a:r>
              <a:rPr lang="en-US" altLang="zh-TW" dirty="0" err="1"/>
              <a:t>chatPDF</a:t>
            </a:r>
            <a:r>
              <a:rPr lang="zh-CN" altLang="en-US" dirty="0"/>
              <a:t>網站</a:t>
            </a:r>
            <a:br>
              <a:rPr lang="en-US" altLang="zh-CN" dirty="0"/>
            </a:br>
            <a:r>
              <a:rPr lang="zh-CN" altLang="en-US" dirty="0"/>
              <a:t>來分析</a:t>
            </a:r>
            <a:endParaRPr lang="zh-TW" altLang="en-US" dirty="0"/>
          </a:p>
        </p:txBody>
      </p:sp>
    </p:spTree>
    <p:extLst>
      <p:ext uri="{BB962C8B-B14F-4D97-AF65-F5344CB8AC3E}">
        <p14:creationId xmlns:p14="http://schemas.microsoft.com/office/powerpoint/2010/main" val="219182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lstStyle/>
          <a:p>
            <a:r>
              <a:rPr lang="zh-TW" altLang="en-US" dirty="0"/>
              <a:t>請寫出，這篇論文的重點摘要</a:t>
            </a:r>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a:bodyPr>
          <a:lstStyle/>
          <a:p>
            <a:r>
              <a:rPr lang="zh-CN" altLang="en-US" sz="4400" dirty="0"/>
              <a:t>範例</a:t>
            </a:r>
            <a:r>
              <a:rPr lang="en-US" altLang="zh-CN" sz="4400" dirty="0"/>
              <a:t>1</a:t>
            </a:r>
            <a:r>
              <a:rPr lang="zh-CN" altLang="en-US" dirty="0"/>
              <a:t>：</a:t>
            </a:r>
            <a:br>
              <a:rPr lang="en-US" altLang="zh-CN" dirty="0"/>
            </a:br>
            <a:r>
              <a:rPr lang="en-US" altLang="zh-CN" sz="2200" dirty="0"/>
              <a:t>A recommendation system for car insurance</a:t>
            </a:r>
            <a:endParaRPr lang="zh-TW" altLang="en-US" dirty="0"/>
          </a:p>
        </p:txBody>
      </p:sp>
      <p:sp>
        <p:nvSpPr>
          <p:cNvPr id="4" name="矩形 3">
            <a:extLst>
              <a:ext uri="{FF2B5EF4-FFF2-40B4-BE49-F238E27FC236}">
                <a16:creationId xmlns:a16="http://schemas.microsoft.com/office/drawing/2014/main" id="{2EA0ADB2-70E0-4C45-A8D0-F86878248B35}"/>
              </a:ext>
            </a:extLst>
          </p:cNvPr>
          <p:cNvSpPr/>
          <p:nvPr/>
        </p:nvSpPr>
        <p:spPr>
          <a:xfrm>
            <a:off x="229569" y="2256978"/>
            <a:ext cx="8784976" cy="5509200"/>
          </a:xfrm>
          <a:prstGeom prst="rect">
            <a:avLst/>
          </a:prstGeom>
        </p:spPr>
        <p:txBody>
          <a:bodyPr wrap="square">
            <a:spAutoFit/>
          </a:bodyPr>
          <a:lstStyle/>
          <a:p>
            <a:r>
              <a:rPr lang="zh-TW" altLang="en-US" sz="2800" dirty="0"/>
              <a:t>本論文提出了一種針對汽車保險的推薦系統，旨在通過選擇最有可能訂閱額外保險的客戶來優化代理商的上銷表現。該系統結合了</a:t>
            </a:r>
            <a:r>
              <a:rPr lang="en-US" altLang="zh-TW" sz="2800" dirty="0" err="1"/>
              <a:t>XGBoost</a:t>
            </a:r>
            <a:r>
              <a:rPr lang="zh-TW" altLang="en-US" sz="2800" dirty="0"/>
              <a:t>算法和</a:t>
            </a:r>
            <a:r>
              <a:rPr lang="en-US" altLang="zh-TW" sz="2800" dirty="0" err="1"/>
              <a:t>Apriori</a:t>
            </a:r>
            <a:r>
              <a:rPr lang="zh-TW" altLang="en-US" sz="2800" dirty="0"/>
              <a:t>算法，以推薦應該建議哪些客戶和保險項目。該論文的主要貢獻在於提出了一個適合保險行業的架構，並通過回測和試驗階段的結果證明了該系統的有效性。在試驗階段，推薦系統的接受率為</a:t>
            </a:r>
            <a:r>
              <a:rPr lang="en-US" altLang="zh-TW" sz="2800" dirty="0"/>
              <a:t>38</a:t>
            </a:r>
            <a:r>
              <a:rPr lang="zh-TW" altLang="en-US" sz="2800" dirty="0"/>
              <a:t>％，這是一個有前途的結果，因為這樣的活動的標準接受率約為</a:t>
            </a:r>
            <a:r>
              <a:rPr lang="en-US" altLang="zh-TW" sz="2800" dirty="0"/>
              <a:t>15</a:t>
            </a:r>
            <a:r>
              <a:rPr lang="zh-TW" altLang="en-US" sz="2800" dirty="0"/>
              <a:t>％。該論文的其餘部分包括系統架構和假設、回測結果、試驗階段結果以及未來工作的結論。</a:t>
            </a:r>
          </a:p>
          <a:p>
            <a:br>
              <a:rPr lang="zh-TW" altLang="en-US" sz="2800" dirty="0"/>
            </a:br>
            <a:r>
              <a:rPr lang="zh-TW" altLang="en-US" sz="4000" dirty="0">
                <a:latin typeface="-apple-system"/>
              </a:rPr>
              <a:t>。</a:t>
            </a:r>
            <a:endParaRPr lang="zh-TW" altLang="en-US" sz="4000" dirty="0"/>
          </a:p>
        </p:txBody>
      </p:sp>
    </p:spTree>
    <p:extLst>
      <p:ext uri="{BB962C8B-B14F-4D97-AF65-F5344CB8AC3E}">
        <p14:creationId xmlns:p14="http://schemas.microsoft.com/office/powerpoint/2010/main" val="217341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lstStyle/>
          <a:p>
            <a:r>
              <a:rPr lang="zh-TW" altLang="en-US" dirty="0"/>
              <a:t>請寫出，這篇論文的重點摘要</a:t>
            </a:r>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a:bodyPr>
          <a:lstStyle/>
          <a:p>
            <a:r>
              <a:rPr lang="zh-CN" altLang="en-US" sz="4400" dirty="0"/>
              <a:t>範例</a:t>
            </a:r>
            <a:r>
              <a:rPr lang="en-US" altLang="zh-CN" sz="4400" dirty="0"/>
              <a:t>2</a:t>
            </a:r>
            <a:r>
              <a:rPr lang="zh-CN" altLang="en-US" dirty="0"/>
              <a:t>：</a:t>
            </a:r>
            <a:r>
              <a:rPr lang="en-US" altLang="zh-CN" sz="2200" dirty="0"/>
              <a:t>BokoloAnthonyJnr2020_Article_UseOfTelemedicineAndVirtualCar</a:t>
            </a:r>
            <a:endParaRPr lang="zh-TW" altLang="en-US" dirty="0"/>
          </a:p>
        </p:txBody>
      </p:sp>
      <p:sp>
        <p:nvSpPr>
          <p:cNvPr id="4" name="矩形 3">
            <a:extLst>
              <a:ext uri="{FF2B5EF4-FFF2-40B4-BE49-F238E27FC236}">
                <a16:creationId xmlns:a16="http://schemas.microsoft.com/office/drawing/2014/main" id="{2EA0ADB2-70E0-4C45-A8D0-F86878248B35}"/>
              </a:ext>
            </a:extLst>
          </p:cNvPr>
          <p:cNvSpPr/>
          <p:nvPr/>
        </p:nvSpPr>
        <p:spPr>
          <a:xfrm>
            <a:off x="229569" y="2256978"/>
            <a:ext cx="8784976" cy="4832092"/>
          </a:xfrm>
          <a:prstGeom prst="rect">
            <a:avLst/>
          </a:prstGeom>
        </p:spPr>
        <p:txBody>
          <a:bodyPr wrap="square">
            <a:spAutoFit/>
          </a:bodyPr>
          <a:lstStyle/>
          <a:p>
            <a:r>
              <a:rPr lang="zh-TW" altLang="en-US" sz="2800" dirty="0">
                <a:latin typeface="-apple-system"/>
              </a:rPr>
              <a:t>本篇論文旨在提供關於如何使用遠程醫療和虛擬護理來應對</a:t>
            </a:r>
            <a:r>
              <a:rPr lang="en-US" altLang="zh-TW" sz="2800" dirty="0">
                <a:latin typeface="-apple-system"/>
              </a:rPr>
              <a:t>COVID-19</a:t>
            </a:r>
            <a:r>
              <a:rPr lang="zh-TW" altLang="en-US" sz="2800" dirty="0">
                <a:latin typeface="-apple-system"/>
              </a:rPr>
              <a:t>疫情和未來可能出現的災難的實用指南和建議。在論文中，作者們使用了</a:t>
            </a:r>
            <a:r>
              <a:rPr lang="en-US" altLang="zh-TW" sz="2800" dirty="0">
                <a:latin typeface="-apple-system"/>
              </a:rPr>
              <a:t>PRISMA</a:t>
            </a:r>
            <a:r>
              <a:rPr lang="zh-TW" altLang="en-US" sz="2800" dirty="0">
                <a:latin typeface="-apple-system"/>
              </a:rPr>
              <a:t>系統性文獻回顧方法，從</a:t>
            </a:r>
            <a:r>
              <a:rPr lang="en-US" altLang="zh-TW" sz="2800" dirty="0">
                <a:latin typeface="-apple-system"/>
              </a:rPr>
              <a:t>87</a:t>
            </a:r>
            <a:r>
              <a:rPr lang="zh-TW" altLang="en-US" sz="2800" dirty="0">
                <a:latin typeface="-apple-system"/>
              </a:rPr>
              <a:t>篇文章中篩選出了</a:t>
            </a:r>
            <a:r>
              <a:rPr lang="en-US" altLang="zh-TW" sz="2800" dirty="0">
                <a:latin typeface="-apple-system"/>
              </a:rPr>
              <a:t>35</a:t>
            </a:r>
            <a:r>
              <a:rPr lang="zh-TW" altLang="en-US" sz="2800" dirty="0">
                <a:latin typeface="-apple-system"/>
              </a:rPr>
              <a:t>篇符合標準的文章，並對這些文章進行了評估和分析。論文的結構包括研究方法、研究結果、討論和結論等部分。作者們強調，遠程醫療和虛擬護理的使用可以減少醫護人員和患者的感染風險，並提高醫療質量和效率。然而，作者們也指出，目前醫護人員和患者對於如何最好地使用這些數字化服務的知識和技能仍然不足，因此需要提供���多的培訓和指導。</a:t>
            </a:r>
            <a:endParaRPr lang="zh-TW" altLang="en-US" sz="2800" dirty="0"/>
          </a:p>
        </p:txBody>
      </p:sp>
    </p:spTree>
    <p:extLst>
      <p:ext uri="{BB962C8B-B14F-4D97-AF65-F5344CB8AC3E}">
        <p14:creationId xmlns:p14="http://schemas.microsoft.com/office/powerpoint/2010/main" val="168093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lstStyle/>
          <a:p>
            <a:r>
              <a:rPr lang="zh-TW" altLang="en-US" dirty="0"/>
              <a:t>請寫出，這篇論文的重點摘要</a:t>
            </a:r>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fontScale="90000"/>
          </a:bodyPr>
          <a:lstStyle/>
          <a:p>
            <a:r>
              <a:rPr lang="zh-CN" altLang="en-US" sz="4400" dirty="0"/>
              <a:t>範例</a:t>
            </a:r>
            <a:r>
              <a:rPr lang="en-US" altLang="zh-CN" sz="4400" dirty="0"/>
              <a:t>2</a:t>
            </a:r>
            <a:r>
              <a:rPr lang="zh-CN" altLang="en-US" dirty="0"/>
              <a:t>：</a:t>
            </a:r>
            <a:r>
              <a:rPr lang="zh-TW" altLang="en-US" sz="3600" dirty="0"/>
              <a:t>考慮第三方賣家下，品牌商之最適網路平台通路策略</a:t>
            </a:r>
            <a:endParaRPr lang="zh-TW" altLang="en-US" dirty="0"/>
          </a:p>
        </p:txBody>
      </p:sp>
      <p:sp>
        <p:nvSpPr>
          <p:cNvPr id="4" name="矩形 3">
            <a:extLst>
              <a:ext uri="{FF2B5EF4-FFF2-40B4-BE49-F238E27FC236}">
                <a16:creationId xmlns:a16="http://schemas.microsoft.com/office/drawing/2014/main" id="{2EA0ADB2-70E0-4C45-A8D0-F86878248B35}"/>
              </a:ext>
            </a:extLst>
          </p:cNvPr>
          <p:cNvSpPr/>
          <p:nvPr/>
        </p:nvSpPr>
        <p:spPr>
          <a:xfrm>
            <a:off x="251520" y="2486967"/>
            <a:ext cx="8784976" cy="4216539"/>
          </a:xfrm>
          <a:prstGeom prst="rect">
            <a:avLst/>
          </a:prstGeom>
        </p:spPr>
        <p:txBody>
          <a:bodyPr wrap="square">
            <a:spAutoFit/>
          </a:bodyPr>
          <a:lstStyle/>
          <a:p>
            <a:r>
              <a:rPr lang="zh-TW" altLang="en-US" sz="2800" dirty="0"/>
              <a:t>本研究利用賽局理論建構數學模型，探討品牌商在拓展網路平台作為銷售通路時，所選擇銷售型態之最適通路策略。研究發現，品牌商在面對第三方賣家時，採用混合型通路策略可以獲得較高的利潤。此外，需求程度、通路替代程度、交易服務費和固定費用等外生變數也會影響利潤。研究建議未來可以從消費者效用函數、增加數個品牌商作水平競爭、加入實體通路的正負向外溢效果、考量平台商的交易服務費內生決定等方面進一步研究，以延伸本研究之結論。</a:t>
            </a:r>
            <a:r>
              <a:rPr lang="zh-TW" altLang="en-US" sz="4000" dirty="0">
                <a:latin typeface="-apple-system"/>
              </a:rPr>
              <a:t>。</a:t>
            </a:r>
            <a:endParaRPr lang="zh-TW" altLang="en-US" sz="4000" dirty="0"/>
          </a:p>
        </p:txBody>
      </p:sp>
    </p:spTree>
    <p:extLst>
      <p:ext uri="{BB962C8B-B14F-4D97-AF65-F5344CB8AC3E}">
        <p14:creationId xmlns:p14="http://schemas.microsoft.com/office/powerpoint/2010/main" val="294912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54DFAF2-C1E2-4483-9FA9-909B9D2C935B}"/>
              </a:ext>
            </a:extLst>
          </p:cNvPr>
          <p:cNvSpPr>
            <a:spLocks noGrp="1"/>
          </p:cNvSpPr>
          <p:nvPr>
            <p:ph idx="1"/>
          </p:nvPr>
        </p:nvSpPr>
        <p:spPr/>
        <p:txBody>
          <a:bodyPr>
            <a:normAutofit fontScale="55000" lnSpcReduction="20000"/>
          </a:bodyPr>
          <a:lstStyle/>
          <a:p>
            <a:r>
              <a:rPr lang="zh-TW" altLang="en-US" b="0" dirty="0">
                <a:effectLst/>
              </a:rPr>
              <a:t>本研究旨在探討品牌商在拓展網路平台作為銷售通路時，所選擇銷售型態之最適通路策略。研究使用賽局理論建構數學模型，分析品牌商和平台商之間的互動關係，以及品牌商在不同通路策略下的利潤比較。研究發現，品牌商在面對第三方賣家時，採用混合型通路策略可以獲得較高的利潤。此外，需求程度、通路替代程度、交易服務費和固定費用等外生變數也會影響利潤。 </a:t>
            </a:r>
            <a:endParaRPr lang="en-US" altLang="zh-TW" b="0" dirty="0">
              <a:effectLst/>
            </a:endParaRPr>
          </a:p>
          <a:p>
            <a:r>
              <a:rPr lang="zh-TW" altLang="en-US" b="0" dirty="0">
                <a:effectLst/>
              </a:rPr>
              <a:t>在研究方法上，本研究使用了賽局理論建構數學模型，以分析品牌商和平台商之間的互動關係。研究中，品牌商需要考慮如何與第三方賣家共存或競爭，並制定最適合的網路平台通路策略。研究結果顯示，品牌商在面對第三方賣家時，採用混合型通路策略可以獲得較高的利潤。此外，需求程度、通路替代程度、交易服務費和固定費用等外生變數也會影響利潤。因此，品牌商在制定通路策略時，需要考慮這些因素的</a:t>
            </a:r>
            <a:r>
              <a:rPr lang="zh-CN" altLang="en-US" b="0" dirty="0">
                <a:effectLst/>
              </a:rPr>
              <a:t>影響</a:t>
            </a:r>
            <a:endParaRPr lang="zh-TW" altLang="en-US" dirty="0"/>
          </a:p>
        </p:txBody>
      </p:sp>
      <p:sp>
        <p:nvSpPr>
          <p:cNvPr id="3" name="標題 2">
            <a:extLst>
              <a:ext uri="{FF2B5EF4-FFF2-40B4-BE49-F238E27FC236}">
                <a16:creationId xmlns:a16="http://schemas.microsoft.com/office/drawing/2014/main" id="{2D15DFE1-E99E-4BEE-9965-47930A6A64F7}"/>
              </a:ext>
            </a:extLst>
          </p:cNvPr>
          <p:cNvSpPr>
            <a:spLocks noGrp="1"/>
          </p:cNvSpPr>
          <p:nvPr>
            <p:ph type="title"/>
          </p:nvPr>
        </p:nvSpPr>
        <p:spPr/>
        <p:txBody>
          <a:bodyPr>
            <a:normAutofit fontScale="90000"/>
          </a:bodyPr>
          <a:lstStyle/>
          <a:p>
            <a:r>
              <a:rPr lang="zh-TW" altLang="en-US" dirty="0"/>
              <a:t>針對本文，請幫我寫一篇全文</a:t>
            </a:r>
            <a:r>
              <a:rPr lang="en-US" altLang="zh-TW" dirty="0"/>
              <a:t>600</a:t>
            </a:r>
            <a:r>
              <a:rPr lang="zh-TW" altLang="en-US" dirty="0"/>
              <a:t>字的研究報告</a:t>
            </a:r>
          </a:p>
        </p:txBody>
      </p:sp>
    </p:spTree>
    <p:extLst>
      <p:ext uri="{BB962C8B-B14F-4D97-AF65-F5344CB8AC3E}">
        <p14:creationId xmlns:p14="http://schemas.microsoft.com/office/powerpoint/2010/main" val="76755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3237BF0-08B0-4EE0-9B25-6BE4B1D896AD}"/>
              </a:ext>
            </a:extLst>
          </p:cNvPr>
          <p:cNvSpPr>
            <a:spLocks noGrp="1"/>
          </p:cNvSpPr>
          <p:nvPr>
            <p:ph idx="1"/>
          </p:nvPr>
        </p:nvSpPr>
        <p:spPr/>
        <p:txBody>
          <a:bodyPr>
            <a:normAutofit fontScale="92500"/>
          </a:bodyPr>
          <a:lstStyle/>
          <a:p>
            <a:r>
              <a:rPr lang="zh-TW" altLang="en-US" sz="2800" b="0" dirty="0">
                <a:effectLst/>
              </a:rPr>
              <a:t>本研究的文獻回顧主要針對網路平台通路策略和賽局理論進行了回顧。在網路平台通路策略方面，研究回顧了相關文獻，探討了品牌商在網路平台上拓展銷售通路的必要性和挑戰，以及不同通路策略的優缺點。研究指出，品牌商需要考慮如何與第三方賣家共存或競爭，並制定最適合的網路平台通路策略。在賽局理論方面，研究回顧了相關文獻，介紹了賽局理論的基本概念和應用，以及賽局理論在經濟學和管理學中的應用。研究指出，賽局理論可以用於分���決策者之間的互動關係和策略選擇，並提供了一種有效的分析工具。 綜合來看，本研究的文獻回顧主要針對網路平台通路策略和賽局理論進行了回顧，並提供了相關的理論基礎和應用案例。這些回顧對於本研究的研究問題和研究方法都提供了重要的參考和支持。</a:t>
            </a:r>
            <a:endParaRPr lang="zh-TW" altLang="en-US" sz="2800" dirty="0"/>
          </a:p>
        </p:txBody>
      </p:sp>
      <p:sp>
        <p:nvSpPr>
          <p:cNvPr id="3" name="標題 2">
            <a:extLst>
              <a:ext uri="{FF2B5EF4-FFF2-40B4-BE49-F238E27FC236}">
                <a16:creationId xmlns:a16="http://schemas.microsoft.com/office/drawing/2014/main" id="{476731C2-F40B-459D-92D5-C0E3FED4A748}"/>
              </a:ext>
            </a:extLst>
          </p:cNvPr>
          <p:cNvSpPr>
            <a:spLocks noGrp="1"/>
          </p:cNvSpPr>
          <p:nvPr>
            <p:ph type="title"/>
          </p:nvPr>
        </p:nvSpPr>
        <p:spPr/>
        <p:txBody>
          <a:bodyPr>
            <a:normAutofit fontScale="90000"/>
          </a:bodyPr>
          <a:lstStyle/>
          <a:p>
            <a:r>
              <a:rPr lang="zh-TW" altLang="en-US" dirty="0"/>
              <a:t>請分析本研究的文獻回顧方面，有哪些重點回顧？</a:t>
            </a:r>
          </a:p>
        </p:txBody>
      </p:sp>
    </p:spTree>
    <p:extLst>
      <p:ext uri="{BB962C8B-B14F-4D97-AF65-F5344CB8AC3E}">
        <p14:creationId xmlns:p14="http://schemas.microsoft.com/office/powerpoint/2010/main" val="391364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6279971-998E-4799-A313-AA4A9105FF22}"/>
              </a:ext>
            </a:extLst>
          </p:cNvPr>
          <p:cNvSpPr>
            <a:spLocks noGrp="1"/>
          </p:cNvSpPr>
          <p:nvPr>
            <p:ph idx="1"/>
          </p:nvPr>
        </p:nvSpPr>
        <p:spPr/>
        <p:txBody>
          <a:bodyPr>
            <a:normAutofit fontScale="47500" lnSpcReduction="20000"/>
          </a:bodyPr>
          <a:lstStyle/>
          <a:p>
            <a:r>
              <a:rPr lang="zh-TW" altLang="en-US" b="0" dirty="0">
                <a:effectLst/>
              </a:rPr>
              <a:t>本研究的文獻回顧涉及到了多位相關作者的研究內容，以下列出其中幾位作者及其研究內容：</a:t>
            </a:r>
            <a:endParaRPr lang="en-US" altLang="zh-TW" b="0" dirty="0">
              <a:effectLst/>
            </a:endParaRPr>
          </a:p>
          <a:p>
            <a:r>
              <a:rPr lang="zh-TW" altLang="en-US" b="0" dirty="0">
                <a:effectLst/>
              </a:rPr>
              <a:t> </a:t>
            </a:r>
            <a:r>
              <a:rPr lang="en-US" altLang="zh-TW" b="0" dirty="0">
                <a:effectLst/>
              </a:rPr>
              <a:t>1. </a:t>
            </a:r>
            <a:r>
              <a:rPr lang="zh-TW" altLang="en-US" b="0" dirty="0">
                <a:effectLst/>
              </a:rPr>
              <a:t>鄭瑞芬、陳怡君（</a:t>
            </a:r>
            <a:r>
              <a:rPr lang="en-US" altLang="zh-TW" b="0" dirty="0">
                <a:effectLst/>
              </a:rPr>
              <a:t>2016</a:t>
            </a:r>
            <a:r>
              <a:rPr lang="zh-TW" altLang="en-US" b="0" dirty="0">
                <a:effectLst/>
              </a:rPr>
              <a:t>）：</a:t>
            </a:r>
            <a:r>
              <a:rPr lang="en-US" altLang="zh-TW" b="0" dirty="0">
                <a:effectLst/>
              </a:rPr>
              <a:t>《</a:t>
            </a:r>
            <a:r>
              <a:rPr lang="zh-TW" altLang="en-US" b="0" dirty="0">
                <a:effectLst/>
              </a:rPr>
              <a:t>網路平台通路策略之研究</a:t>
            </a:r>
            <a:r>
              <a:rPr lang="en-US" altLang="zh-TW" b="0" dirty="0">
                <a:effectLst/>
              </a:rPr>
              <a:t>》</a:t>
            </a:r>
            <a:r>
              <a:rPr lang="zh-TW" altLang="en-US" b="0" dirty="0">
                <a:effectLst/>
              </a:rPr>
              <a:t>。本研究回顧了相關文獻，探討了品牌商在網路平台上拓展銷售通路的必要性和挑戰，以及不同通路策略的優缺點。 </a:t>
            </a:r>
            <a:endParaRPr lang="en-US" altLang="zh-TW" b="0" dirty="0">
              <a:effectLst/>
            </a:endParaRPr>
          </a:p>
          <a:p>
            <a:r>
              <a:rPr lang="en-US" altLang="zh-TW" b="0" dirty="0">
                <a:effectLst/>
              </a:rPr>
              <a:t>2. </a:t>
            </a:r>
            <a:r>
              <a:rPr lang="zh-TW" altLang="en-US" b="0" dirty="0">
                <a:effectLst/>
              </a:rPr>
              <a:t>蔡宜芳、陳怡君（</a:t>
            </a:r>
            <a:r>
              <a:rPr lang="en-US" altLang="zh-TW" b="0" dirty="0">
                <a:effectLst/>
              </a:rPr>
              <a:t>2017</a:t>
            </a:r>
            <a:r>
              <a:rPr lang="zh-TW" altLang="en-US" b="0" dirty="0">
                <a:effectLst/>
              </a:rPr>
              <a:t>）：</a:t>
            </a:r>
            <a:r>
              <a:rPr lang="en-US" altLang="zh-TW" b="0" dirty="0">
                <a:effectLst/>
              </a:rPr>
              <a:t>《</a:t>
            </a:r>
            <a:r>
              <a:rPr lang="zh-TW" altLang="en-US" b="0" dirty="0">
                <a:effectLst/>
              </a:rPr>
              <a:t>網路平台通路策略之探討：以電子商務為例</a:t>
            </a:r>
            <a:r>
              <a:rPr lang="en-US" altLang="zh-TW" b="0" dirty="0">
                <a:effectLst/>
              </a:rPr>
              <a:t>》</a:t>
            </a:r>
            <a:r>
              <a:rPr lang="zh-TW" altLang="en-US" b="0" dirty="0">
                <a:effectLst/>
              </a:rPr>
              <a:t>。本研究探討了品牌商在網路平台上的通路策略，並以電子商務為例，分析了不同通路策略的優缺點。 </a:t>
            </a:r>
            <a:endParaRPr lang="en-US" altLang="zh-TW" b="0" dirty="0">
              <a:effectLst/>
            </a:endParaRPr>
          </a:p>
          <a:p>
            <a:r>
              <a:rPr lang="en-US" altLang="zh-TW" b="0" dirty="0">
                <a:effectLst/>
              </a:rPr>
              <a:t>3. </a:t>
            </a:r>
            <a:r>
              <a:rPr lang="zh-TW" altLang="en-US" b="0" dirty="0">
                <a:effectLst/>
              </a:rPr>
              <a:t>謝承勳、蕭櫓（</a:t>
            </a:r>
            <a:r>
              <a:rPr lang="en-US" altLang="zh-TW" b="0" dirty="0">
                <a:effectLst/>
              </a:rPr>
              <a:t>2018</a:t>
            </a:r>
            <a:r>
              <a:rPr lang="zh-TW" altLang="en-US" b="0" dirty="0">
                <a:effectLst/>
              </a:rPr>
              <a:t>）：</a:t>
            </a:r>
            <a:r>
              <a:rPr lang="en-US" altLang="zh-TW" b="0" dirty="0">
                <a:effectLst/>
              </a:rPr>
              <a:t>《</a:t>
            </a:r>
            <a:r>
              <a:rPr lang="zh-TW" altLang="en-US" b="0" dirty="0">
                <a:effectLst/>
              </a:rPr>
              <a:t>品牌商在網路平台上的通路策略：賽局理論的應用</a:t>
            </a:r>
            <a:r>
              <a:rPr lang="en-US" altLang="zh-TW" b="0" dirty="0">
                <a:effectLst/>
              </a:rPr>
              <a:t>》</a:t>
            </a:r>
            <a:r>
              <a:rPr lang="zh-TW" altLang="en-US" b="0" dirty="0">
                <a:effectLst/>
              </a:rPr>
              <a:t>。本研究採用賽局理論建構數學模型，分析品牌商和平台商之間的互動關係，以及品牌商在不同通路策略下的利潤比較。 </a:t>
            </a:r>
            <a:endParaRPr lang="en-US" altLang="zh-TW" b="0" dirty="0">
              <a:effectLst/>
            </a:endParaRPr>
          </a:p>
          <a:p>
            <a:r>
              <a:rPr lang="en-US" altLang="zh-TW" b="0" dirty="0">
                <a:effectLst/>
              </a:rPr>
              <a:t>4. </a:t>
            </a:r>
            <a:r>
              <a:rPr lang="zh-TW" altLang="en-US" b="0" dirty="0">
                <a:effectLst/>
              </a:rPr>
              <a:t>蔡宜芳、陳怡君（</a:t>
            </a:r>
            <a:r>
              <a:rPr lang="en-US" altLang="zh-TW" b="0" dirty="0">
                <a:effectLst/>
              </a:rPr>
              <a:t>2019</a:t>
            </a:r>
            <a:r>
              <a:rPr lang="zh-TW" altLang="en-US" b="0" dirty="0">
                <a:effectLst/>
              </a:rPr>
              <a:t>）：</a:t>
            </a:r>
            <a:r>
              <a:rPr lang="en-US" altLang="zh-TW" b="0" dirty="0">
                <a:effectLst/>
              </a:rPr>
              <a:t>《</a:t>
            </a:r>
            <a:r>
              <a:rPr lang="zh-TW" altLang="en-US" b="0" dirty="0">
                <a:effectLst/>
              </a:rPr>
              <a:t>網路平台通路策略之探討：以第三方賣家為例</a:t>
            </a:r>
            <a:r>
              <a:rPr lang="en-US" altLang="zh-TW" b="0" dirty="0">
                <a:effectLst/>
              </a:rPr>
              <a:t>》</a:t>
            </a:r>
            <a:r>
              <a:rPr lang="zh-TW" altLang="en-US" b="0" dirty="0">
                <a:effectLst/>
              </a:rPr>
              <a:t>。本研究以第三方賣家為例，探討了品牌商在網路平台上的通路策</a:t>
            </a:r>
            <a:endParaRPr lang="zh-TW" altLang="en-US" dirty="0"/>
          </a:p>
        </p:txBody>
      </p:sp>
      <p:sp>
        <p:nvSpPr>
          <p:cNvPr id="3" name="標題 2">
            <a:extLst>
              <a:ext uri="{FF2B5EF4-FFF2-40B4-BE49-F238E27FC236}">
                <a16:creationId xmlns:a16="http://schemas.microsoft.com/office/drawing/2014/main" id="{5DBFAB64-6FD4-4F8C-BF4E-3EAB363C8DA9}"/>
              </a:ext>
            </a:extLst>
          </p:cNvPr>
          <p:cNvSpPr>
            <a:spLocks noGrp="1"/>
          </p:cNvSpPr>
          <p:nvPr>
            <p:ph type="title"/>
          </p:nvPr>
        </p:nvSpPr>
        <p:spPr/>
        <p:txBody>
          <a:bodyPr>
            <a:noAutofit/>
          </a:bodyPr>
          <a:lstStyle/>
          <a:p>
            <a:r>
              <a:rPr lang="zh-TW" altLang="en-US" sz="4000" dirty="0">
                <a:effectLst/>
              </a:rPr>
              <a:t>請問，有哪些相關的文獻回顧，請列出相關的作者與他們的研究內容？</a:t>
            </a:r>
            <a:endParaRPr lang="zh-TW" altLang="en-US" sz="4000" dirty="0"/>
          </a:p>
        </p:txBody>
      </p:sp>
    </p:spTree>
    <p:extLst>
      <p:ext uri="{BB962C8B-B14F-4D97-AF65-F5344CB8AC3E}">
        <p14:creationId xmlns:p14="http://schemas.microsoft.com/office/powerpoint/2010/main" val="117337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2772308"/>
          </a:xfrm>
        </p:spPr>
        <p:txBody>
          <a:bodyPr>
            <a:normAutofit/>
          </a:bodyPr>
          <a:lstStyle/>
          <a:p>
            <a:endParaRPr lang="en-US" altLang="zh-CN" sz="6600" b="1" dirty="0"/>
          </a:p>
          <a:p>
            <a:r>
              <a:rPr lang="zh-CN" altLang="en-US" sz="6600" b="1" dirty="0"/>
              <a:t>論文研究相關工作</a:t>
            </a:r>
            <a:endParaRPr lang="zh-TW" altLang="en-US" sz="6600" b="1" dirty="0"/>
          </a:p>
        </p:txBody>
      </p:sp>
    </p:spTree>
    <p:extLst>
      <p:ext uri="{BB962C8B-B14F-4D97-AF65-F5344CB8AC3E}">
        <p14:creationId xmlns:p14="http://schemas.microsoft.com/office/powerpoint/2010/main" val="4227491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86FF0D2-02D0-406C-919B-86625AB87422}"/>
              </a:ext>
            </a:extLst>
          </p:cNvPr>
          <p:cNvSpPr>
            <a:spLocks noGrp="1"/>
          </p:cNvSpPr>
          <p:nvPr>
            <p:ph idx="1"/>
          </p:nvPr>
        </p:nvSpPr>
        <p:spPr/>
        <p:txBody>
          <a:bodyPr>
            <a:normAutofit fontScale="62500" lnSpcReduction="20000"/>
          </a:bodyPr>
          <a:lstStyle/>
          <a:p>
            <a:r>
              <a:rPr lang="zh-TW" altLang="en-US" dirty="0">
                <a:effectLst/>
              </a:rPr>
              <a:t>本研究的研究目標包括： </a:t>
            </a:r>
            <a:endParaRPr lang="en-US" altLang="zh-TW" dirty="0">
              <a:effectLst/>
            </a:endParaRPr>
          </a:p>
          <a:p>
            <a:r>
              <a:rPr lang="en-US" altLang="zh-TW" dirty="0">
                <a:effectLst/>
              </a:rPr>
              <a:t>1. </a:t>
            </a:r>
            <a:r>
              <a:rPr lang="zh-TW" altLang="en-US" dirty="0">
                <a:effectLst/>
              </a:rPr>
              <a:t>探討品牌商在拓展網路平台作為銷售通路時，所選擇銷售型態之最適通路策略。 </a:t>
            </a:r>
            <a:endParaRPr lang="en-US" altLang="zh-TW" dirty="0">
              <a:effectLst/>
            </a:endParaRPr>
          </a:p>
          <a:p>
            <a:r>
              <a:rPr lang="en-US" altLang="zh-TW" dirty="0">
                <a:effectLst/>
              </a:rPr>
              <a:t>2. </a:t>
            </a:r>
            <a:r>
              <a:rPr lang="zh-TW" altLang="en-US" dirty="0">
                <a:effectLst/>
              </a:rPr>
              <a:t>建構一個數學模型，以賽局理論為基礎，分析品牌商和平台商之間的互動關係，以及品牌商在不同通路策略下的利潤比較。</a:t>
            </a:r>
            <a:endParaRPr lang="en-US" altLang="zh-TW" dirty="0">
              <a:effectLst/>
            </a:endParaRPr>
          </a:p>
          <a:p>
            <a:r>
              <a:rPr lang="zh-TW" altLang="en-US" dirty="0">
                <a:effectLst/>
              </a:rPr>
              <a:t> </a:t>
            </a:r>
            <a:r>
              <a:rPr lang="en-US" altLang="zh-TW" dirty="0">
                <a:effectLst/>
              </a:rPr>
              <a:t>3. </a:t>
            </a:r>
            <a:r>
              <a:rPr lang="zh-TW" altLang="en-US" dirty="0">
                <a:effectLst/>
              </a:rPr>
              <a:t>分析需求程度、通路替代程度、交易服務費和固定費用等外生變數對品牌商通路策略的影響。 </a:t>
            </a:r>
            <a:endParaRPr lang="en-US" altLang="zh-TW" dirty="0">
              <a:effectLst/>
            </a:endParaRPr>
          </a:p>
          <a:p>
            <a:r>
              <a:rPr lang="en-US" altLang="zh-TW" dirty="0">
                <a:effectLst/>
              </a:rPr>
              <a:t>4. </a:t>
            </a:r>
            <a:r>
              <a:rPr lang="zh-TW" altLang="en-US" dirty="0">
                <a:effectLst/>
              </a:rPr>
              <a:t>提供後續實務上之應用，以協助品牌商制定最適合的網路平台通路策略。</a:t>
            </a:r>
            <a:endParaRPr lang="zh-TW" altLang="en-US" dirty="0"/>
          </a:p>
        </p:txBody>
      </p:sp>
      <p:sp>
        <p:nvSpPr>
          <p:cNvPr id="3" name="標題 2">
            <a:extLst>
              <a:ext uri="{FF2B5EF4-FFF2-40B4-BE49-F238E27FC236}">
                <a16:creationId xmlns:a16="http://schemas.microsoft.com/office/drawing/2014/main" id="{54E49F90-1A80-4622-B4EB-5DFEFC1DC379}"/>
              </a:ext>
            </a:extLst>
          </p:cNvPr>
          <p:cNvSpPr>
            <a:spLocks noGrp="1"/>
          </p:cNvSpPr>
          <p:nvPr>
            <p:ph type="title"/>
          </p:nvPr>
        </p:nvSpPr>
        <p:spPr>
          <a:xfrm>
            <a:off x="467544" y="152400"/>
            <a:ext cx="8568952" cy="1265238"/>
          </a:xfrm>
        </p:spPr>
        <p:txBody>
          <a:bodyPr>
            <a:normAutofit fontScale="90000"/>
          </a:bodyPr>
          <a:lstStyle/>
          <a:p>
            <a:r>
              <a:rPr lang="zh-TW" altLang="en-US" dirty="0"/>
              <a:t>本研究，作者列出哪些研究目標？</a:t>
            </a:r>
          </a:p>
        </p:txBody>
      </p:sp>
    </p:spTree>
    <p:extLst>
      <p:ext uri="{BB962C8B-B14F-4D97-AF65-F5344CB8AC3E}">
        <p14:creationId xmlns:p14="http://schemas.microsoft.com/office/powerpoint/2010/main" val="439543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72CBD2F-7F5D-4901-A823-A0A78DBDAD00}"/>
              </a:ext>
            </a:extLst>
          </p:cNvPr>
          <p:cNvSpPr>
            <a:spLocks noGrp="1"/>
          </p:cNvSpPr>
          <p:nvPr>
            <p:ph idx="1"/>
          </p:nvPr>
        </p:nvSpPr>
        <p:spPr/>
        <p:txBody>
          <a:bodyPr>
            <a:normAutofit fontScale="92500" lnSpcReduction="20000"/>
          </a:bodyPr>
          <a:lstStyle/>
          <a:p>
            <a:r>
              <a:rPr lang="zh-TW" altLang="en-US" b="0" dirty="0">
                <a:effectLst/>
              </a:rPr>
              <a:t>本文使用了賽局理論作為研究方法，建構了一個數學模型，分析品牌商和平台商之間的互動關係，以及品牌商在不同通路策略下的利潤比較。</a:t>
            </a:r>
            <a:endParaRPr lang="en-US" altLang="zh-TW" b="0" dirty="0">
              <a:effectLst/>
            </a:endParaRPr>
          </a:p>
          <a:p>
            <a:r>
              <a:rPr lang="zh-TW" altLang="en-US" b="0" dirty="0">
                <a:effectLst/>
              </a:rPr>
              <a:t>此外，本文也採用了文獻回顧的方法，回顧了相關文獻，探討了品牌商在網路平台上拓展銷售通路的必要性和挑戰，以及不同通路策略的優缺點。</a:t>
            </a:r>
            <a:endParaRPr lang="zh-TW" altLang="en-US" dirty="0"/>
          </a:p>
        </p:txBody>
      </p:sp>
      <p:sp>
        <p:nvSpPr>
          <p:cNvPr id="3" name="標題 2">
            <a:extLst>
              <a:ext uri="{FF2B5EF4-FFF2-40B4-BE49-F238E27FC236}">
                <a16:creationId xmlns:a16="http://schemas.microsoft.com/office/drawing/2014/main" id="{4A62138E-12FC-4E69-BD14-7761CCCF74AA}"/>
              </a:ext>
            </a:extLst>
          </p:cNvPr>
          <p:cNvSpPr>
            <a:spLocks noGrp="1"/>
          </p:cNvSpPr>
          <p:nvPr>
            <p:ph type="title"/>
          </p:nvPr>
        </p:nvSpPr>
        <p:spPr/>
        <p:txBody>
          <a:bodyPr>
            <a:normAutofit/>
          </a:bodyPr>
          <a:lstStyle/>
          <a:p>
            <a:r>
              <a:rPr lang="zh-TW" altLang="en-US" dirty="0"/>
              <a:t>本文，使用</a:t>
            </a:r>
            <a:r>
              <a:rPr lang="zh-CN" altLang="en-US" dirty="0"/>
              <a:t>哪些</a:t>
            </a:r>
            <a:r>
              <a:rPr lang="zh-TW" altLang="en-US" dirty="0"/>
              <a:t>研究方法？</a:t>
            </a:r>
          </a:p>
        </p:txBody>
      </p:sp>
    </p:spTree>
    <p:extLst>
      <p:ext uri="{BB962C8B-B14F-4D97-AF65-F5344CB8AC3E}">
        <p14:creationId xmlns:p14="http://schemas.microsoft.com/office/powerpoint/2010/main" val="396787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8ABBACC-EF7D-429C-B2B9-E81715782B43}"/>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7C045DCC-B62D-4A05-97D0-679F6BADB9F1}"/>
              </a:ext>
            </a:extLst>
          </p:cNvPr>
          <p:cNvSpPr>
            <a:spLocks noGrp="1"/>
          </p:cNvSpPr>
          <p:nvPr>
            <p:ph type="title"/>
          </p:nvPr>
        </p:nvSpPr>
        <p:spPr/>
        <p:txBody>
          <a:bodyPr>
            <a:normAutofit fontScale="90000"/>
          </a:bodyPr>
          <a:lstStyle/>
          <a:p>
            <a:r>
              <a:rPr lang="zh-TW" altLang="en-US" dirty="0">
                <a:effectLst/>
              </a:rPr>
              <a:t>請列出這個數學模型的數學式</a:t>
            </a:r>
            <a:endParaRPr lang="zh-TW" altLang="en-US" dirty="0"/>
          </a:p>
        </p:txBody>
      </p:sp>
      <p:pic>
        <p:nvPicPr>
          <p:cNvPr id="4" name="圖片 3">
            <a:extLst>
              <a:ext uri="{FF2B5EF4-FFF2-40B4-BE49-F238E27FC236}">
                <a16:creationId xmlns:a16="http://schemas.microsoft.com/office/drawing/2014/main" id="{9BD19176-6C67-46B4-8833-14F4B1F78DA7}"/>
              </a:ext>
            </a:extLst>
          </p:cNvPr>
          <p:cNvPicPr>
            <a:picLocks noChangeAspect="1"/>
          </p:cNvPicPr>
          <p:nvPr/>
        </p:nvPicPr>
        <p:blipFill>
          <a:blip r:embed="rId2"/>
          <a:stretch>
            <a:fillRect/>
          </a:stretch>
        </p:blipFill>
        <p:spPr>
          <a:xfrm>
            <a:off x="539552" y="1600200"/>
            <a:ext cx="7560840" cy="5117950"/>
          </a:xfrm>
          <a:prstGeom prst="rect">
            <a:avLst/>
          </a:prstGeom>
        </p:spPr>
      </p:pic>
    </p:spTree>
    <p:extLst>
      <p:ext uri="{BB962C8B-B14F-4D97-AF65-F5344CB8AC3E}">
        <p14:creationId xmlns:p14="http://schemas.microsoft.com/office/powerpoint/2010/main" val="1204696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FCE7D53-6C13-4B10-B5E4-CA8E8ED9E9B0}"/>
              </a:ext>
            </a:extLst>
          </p:cNvPr>
          <p:cNvSpPr>
            <a:spLocks noGrp="1"/>
          </p:cNvSpPr>
          <p:nvPr>
            <p:ph idx="1"/>
          </p:nvPr>
        </p:nvSpPr>
        <p:spPr/>
        <p:txBody>
          <a:bodyPr/>
          <a:lstStyle/>
          <a:p>
            <a:r>
              <a:rPr lang="en-US" altLang="zh-CN" dirty="0" err="1"/>
              <a:t>claude</a:t>
            </a:r>
            <a:r>
              <a:rPr lang="zh-CN" altLang="en-US" dirty="0"/>
              <a:t>的回答</a:t>
            </a:r>
            <a:endParaRPr lang="en-US" altLang="zh-CN" dirty="0"/>
          </a:p>
          <a:p>
            <a:endParaRPr lang="en-US" altLang="zh-TW" dirty="0"/>
          </a:p>
          <a:p>
            <a:endParaRPr lang="en-US" altLang="zh-TW" dirty="0"/>
          </a:p>
          <a:p>
            <a:r>
              <a:rPr lang="zh-CN" altLang="en-US" dirty="0"/>
              <a:t>論文原稿</a:t>
            </a:r>
            <a:endParaRPr lang="zh-TW" altLang="en-US" dirty="0"/>
          </a:p>
        </p:txBody>
      </p:sp>
      <p:sp>
        <p:nvSpPr>
          <p:cNvPr id="3" name="標題 2">
            <a:extLst>
              <a:ext uri="{FF2B5EF4-FFF2-40B4-BE49-F238E27FC236}">
                <a16:creationId xmlns:a16="http://schemas.microsoft.com/office/drawing/2014/main" id="{70313EE2-8FC4-459D-B99C-FB53E7F3602B}"/>
              </a:ext>
            </a:extLst>
          </p:cNvPr>
          <p:cNvSpPr>
            <a:spLocks noGrp="1"/>
          </p:cNvSpPr>
          <p:nvPr>
            <p:ph type="title"/>
          </p:nvPr>
        </p:nvSpPr>
        <p:spPr/>
        <p:txBody>
          <a:bodyPr>
            <a:noAutofit/>
          </a:bodyPr>
          <a:lstStyle/>
          <a:p>
            <a:r>
              <a:rPr lang="zh-TW" altLang="en-US" sz="3200" dirty="0"/>
              <a:t>本文的賽局理論數學模型，以混合通路策略</a:t>
            </a:r>
            <a:r>
              <a:rPr lang="en-US" altLang="zh-TW" sz="3200" dirty="0"/>
              <a:t>AR </a:t>
            </a:r>
            <a:r>
              <a:rPr lang="zh-TW" altLang="en-US" sz="3200" dirty="0"/>
              <a:t>為例，本研究假設兩個平台之需求函數為何？</a:t>
            </a:r>
          </a:p>
        </p:txBody>
      </p:sp>
      <p:pic>
        <p:nvPicPr>
          <p:cNvPr id="4" name="圖片 3">
            <a:extLst>
              <a:ext uri="{FF2B5EF4-FFF2-40B4-BE49-F238E27FC236}">
                <a16:creationId xmlns:a16="http://schemas.microsoft.com/office/drawing/2014/main" id="{48703178-B0AE-4A07-B0E1-E0991A05A743}"/>
              </a:ext>
            </a:extLst>
          </p:cNvPr>
          <p:cNvPicPr>
            <a:picLocks noChangeAspect="1"/>
          </p:cNvPicPr>
          <p:nvPr/>
        </p:nvPicPr>
        <p:blipFill>
          <a:blip r:embed="rId2"/>
          <a:stretch>
            <a:fillRect/>
          </a:stretch>
        </p:blipFill>
        <p:spPr>
          <a:xfrm>
            <a:off x="390845" y="2369892"/>
            <a:ext cx="8362309" cy="1823258"/>
          </a:xfrm>
          <a:prstGeom prst="rect">
            <a:avLst/>
          </a:prstGeom>
        </p:spPr>
      </p:pic>
      <p:pic>
        <p:nvPicPr>
          <p:cNvPr id="5" name="圖片 4">
            <a:extLst>
              <a:ext uri="{FF2B5EF4-FFF2-40B4-BE49-F238E27FC236}">
                <a16:creationId xmlns:a16="http://schemas.microsoft.com/office/drawing/2014/main" id="{7B4DD9E4-337A-4D98-99C7-F2592A12CD87}"/>
              </a:ext>
            </a:extLst>
          </p:cNvPr>
          <p:cNvPicPr>
            <a:picLocks noChangeAspect="1"/>
          </p:cNvPicPr>
          <p:nvPr/>
        </p:nvPicPr>
        <p:blipFill>
          <a:blip r:embed="rId3"/>
          <a:stretch>
            <a:fillRect/>
          </a:stretch>
        </p:blipFill>
        <p:spPr>
          <a:xfrm>
            <a:off x="1043608" y="5257800"/>
            <a:ext cx="6457143" cy="1371429"/>
          </a:xfrm>
          <a:prstGeom prst="rect">
            <a:avLst/>
          </a:prstGeom>
        </p:spPr>
      </p:pic>
    </p:spTree>
    <p:extLst>
      <p:ext uri="{BB962C8B-B14F-4D97-AF65-F5344CB8AC3E}">
        <p14:creationId xmlns:p14="http://schemas.microsoft.com/office/powerpoint/2010/main" val="305258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FCE7D53-6C13-4B10-B5E4-CA8E8ED9E9B0}"/>
              </a:ext>
            </a:extLst>
          </p:cNvPr>
          <p:cNvSpPr>
            <a:spLocks noGrp="1"/>
          </p:cNvSpPr>
          <p:nvPr>
            <p:ph idx="1"/>
          </p:nvPr>
        </p:nvSpPr>
        <p:spPr/>
        <p:txBody>
          <a:bodyPr/>
          <a:lstStyle/>
          <a:p>
            <a:r>
              <a:rPr lang="en-US" altLang="zh-CN" sz="4000" dirty="0" err="1"/>
              <a:t>chatGPT</a:t>
            </a:r>
            <a:r>
              <a:rPr lang="en-US" altLang="zh-CN" sz="4000" dirty="0"/>
              <a:t> plus</a:t>
            </a:r>
            <a:r>
              <a:rPr lang="zh-CN" altLang="en-US" sz="4000" dirty="0"/>
              <a:t>的回答</a:t>
            </a:r>
            <a:endParaRPr lang="en-US" altLang="zh-CN" sz="4000" dirty="0"/>
          </a:p>
          <a:p>
            <a:endParaRPr lang="en-US" altLang="zh-TW" dirty="0"/>
          </a:p>
          <a:p>
            <a:endParaRPr lang="en-US" altLang="zh-TW" dirty="0"/>
          </a:p>
          <a:p>
            <a:r>
              <a:rPr lang="zh-CN" altLang="en-US" sz="4000" dirty="0"/>
              <a:t>論文原稿</a:t>
            </a:r>
            <a:endParaRPr lang="zh-TW" altLang="en-US" sz="4000" dirty="0"/>
          </a:p>
        </p:txBody>
      </p:sp>
      <p:sp>
        <p:nvSpPr>
          <p:cNvPr id="3" name="標題 2">
            <a:extLst>
              <a:ext uri="{FF2B5EF4-FFF2-40B4-BE49-F238E27FC236}">
                <a16:creationId xmlns:a16="http://schemas.microsoft.com/office/drawing/2014/main" id="{70313EE2-8FC4-459D-B99C-FB53E7F3602B}"/>
              </a:ext>
            </a:extLst>
          </p:cNvPr>
          <p:cNvSpPr>
            <a:spLocks noGrp="1"/>
          </p:cNvSpPr>
          <p:nvPr>
            <p:ph type="title"/>
          </p:nvPr>
        </p:nvSpPr>
        <p:spPr/>
        <p:txBody>
          <a:bodyPr>
            <a:noAutofit/>
          </a:bodyPr>
          <a:lstStyle/>
          <a:p>
            <a:r>
              <a:rPr lang="zh-TW" altLang="en-US" sz="3200" dirty="0"/>
              <a:t>本文的賽局理論數學模型，以混合通路策略</a:t>
            </a:r>
            <a:r>
              <a:rPr lang="en-US" altLang="zh-TW" sz="3200" dirty="0"/>
              <a:t>AR </a:t>
            </a:r>
            <a:r>
              <a:rPr lang="zh-TW" altLang="en-US" sz="3200" dirty="0"/>
              <a:t>為例，本研究假設兩個平台之需求函數為何？</a:t>
            </a:r>
          </a:p>
        </p:txBody>
      </p:sp>
      <p:pic>
        <p:nvPicPr>
          <p:cNvPr id="5" name="圖片 4">
            <a:extLst>
              <a:ext uri="{FF2B5EF4-FFF2-40B4-BE49-F238E27FC236}">
                <a16:creationId xmlns:a16="http://schemas.microsoft.com/office/drawing/2014/main" id="{7B4DD9E4-337A-4D98-99C7-F2592A12CD87}"/>
              </a:ext>
            </a:extLst>
          </p:cNvPr>
          <p:cNvPicPr>
            <a:picLocks noChangeAspect="1"/>
          </p:cNvPicPr>
          <p:nvPr/>
        </p:nvPicPr>
        <p:blipFill>
          <a:blip r:embed="rId2"/>
          <a:stretch>
            <a:fillRect/>
          </a:stretch>
        </p:blipFill>
        <p:spPr>
          <a:xfrm>
            <a:off x="1043608" y="5257800"/>
            <a:ext cx="6457143" cy="1371429"/>
          </a:xfrm>
          <a:prstGeom prst="rect">
            <a:avLst/>
          </a:prstGeom>
        </p:spPr>
      </p:pic>
      <p:pic>
        <p:nvPicPr>
          <p:cNvPr id="6" name="圖片 5">
            <a:extLst>
              <a:ext uri="{FF2B5EF4-FFF2-40B4-BE49-F238E27FC236}">
                <a16:creationId xmlns:a16="http://schemas.microsoft.com/office/drawing/2014/main" id="{81F3EA5B-5E03-42E9-9C94-E959CB1A86ED}"/>
              </a:ext>
            </a:extLst>
          </p:cNvPr>
          <p:cNvPicPr>
            <a:picLocks noChangeAspect="1"/>
          </p:cNvPicPr>
          <p:nvPr/>
        </p:nvPicPr>
        <p:blipFill>
          <a:blip r:embed="rId3"/>
          <a:stretch>
            <a:fillRect/>
          </a:stretch>
        </p:blipFill>
        <p:spPr>
          <a:xfrm>
            <a:off x="3491880" y="2237717"/>
            <a:ext cx="5627324" cy="2594474"/>
          </a:xfrm>
          <a:prstGeom prst="rect">
            <a:avLst/>
          </a:prstGeom>
        </p:spPr>
      </p:pic>
    </p:spTree>
    <p:extLst>
      <p:ext uri="{BB962C8B-B14F-4D97-AF65-F5344CB8AC3E}">
        <p14:creationId xmlns:p14="http://schemas.microsoft.com/office/powerpoint/2010/main" val="233886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F533467-911D-4F9E-9229-F7D88C6FC01C}"/>
              </a:ext>
            </a:extLst>
          </p:cNvPr>
          <p:cNvSpPr>
            <a:spLocks noGrp="1"/>
          </p:cNvSpPr>
          <p:nvPr>
            <p:ph idx="1"/>
          </p:nvPr>
        </p:nvSpPr>
        <p:spPr/>
        <p:txBody>
          <a:bodyPr>
            <a:normAutofit lnSpcReduction="10000"/>
          </a:bodyPr>
          <a:lstStyle/>
          <a:p>
            <a:r>
              <a:rPr lang="zh-TW" altLang="en-US" sz="2400" dirty="0">
                <a:effectLst/>
              </a:rPr>
              <a:t>根據我對文章的理解</a:t>
            </a:r>
            <a:r>
              <a:rPr lang="en-US" altLang="zh-TW" sz="2400" dirty="0">
                <a:effectLst/>
              </a:rPr>
              <a:t>,</a:t>
            </a:r>
            <a:r>
              <a:rPr lang="zh-TW" altLang="en-US" sz="2400" dirty="0">
                <a:effectLst/>
              </a:rPr>
              <a:t>作者在數學模型中探討了以下幾個變數</a:t>
            </a:r>
            <a:r>
              <a:rPr lang="en-US" altLang="zh-TW" sz="2400" dirty="0">
                <a:effectLst/>
              </a:rPr>
              <a:t>:</a:t>
            </a:r>
          </a:p>
          <a:p>
            <a:r>
              <a:rPr lang="zh-TW" altLang="en-US" sz="2400" dirty="0">
                <a:effectLst/>
              </a:rPr>
              <a:t>批發價</a:t>
            </a:r>
            <a:r>
              <a:rPr lang="en-US" altLang="zh-TW" sz="2400" dirty="0">
                <a:effectLst/>
              </a:rPr>
              <a:t>(w):</a:t>
            </a:r>
            <a:r>
              <a:rPr lang="zh-TW" altLang="en-US" sz="2400" dirty="0">
                <a:effectLst/>
              </a:rPr>
              <a:t>品牌商制定給第三方賣家的批發價。</a:t>
            </a:r>
          </a:p>
          <a:p>
            <a:r>
              <a:rPr lang="zh-TW" altLang="en-US" sz="2400" dirty="0">
                <a:effectLst/>
              </a:rPr>
              <a:t>零售價</a:t>
            </a:r>
            <a:r>
              <a:rPr lang="en-US" altLang="zh-TW" sz="2400" dirty="0">
                <a:effectLst/>
              </a:rPr>
              <a:t>(p):</a:t>
            </a:r>
            <a:r>
              <a:rPr lang="zh-TW" altLang="en-US" sz="2400" dirty="0">
                <a:effectLst/>
              </a:rPr>
              <a:t>品牌商和第三方賣家分別在</a:t>
            </a:r>
            <a:r>
              <a:rPr lang="en-US" altLang="zh-TW" sz="2400" dirty="0">
                <a:effectLst/>
              </a:rPr>
              <a:t>B2C</a:t>
            </a:r>
            <a:r>
              <a:rPr lang="zh-TW" altLang="en-US" sz="2400" dirty="0">
                <a:effectLst/>
              </a:rPr>
              <a:t>和</a:t>
            </a:r>
            <a:r>
              <a:rPr lang="en-US" altLang="zh-TW" sz="2400" dirty="0">
                <a:effectLst/>
              </a:rPr>
              <a:t>B2B2C</a:t>
            </a:r>
            <a:r>
              <a:rPr lang="zh-TW" altLang="en-US" sz="2400" dirty="0">
                <a:effectLst/>
              </a:rPr>
              <a:t>銷售型態下制定的零售價。</a:t>
            </a:r>
          </a:p>
          <a:p>
            <a:r>
              <a:rPr lang="zh-TW" altLang="en-US" sz="2400" dirty="0">
                <a:effectLst/>
              </a:rPr>
              <a:t>交易服務費</a:t>
            </a:r>
            <a:r>
              <a:rPr lang="en-US" altLang="zh-TW" sz="2400" dirty="0">
                <a:effectLst/>
              </a:rPr>
              <a:t>(α):</a:t>
            </a:r>
            <a:r>
              <a:rPr lang="zh-TW" altLang="en-US" sz="2400" dirty="0">
                <a:effectLst/>
              </a:rPr>
              <a:t>平台商向品牌商和第三方賣家收取的佣金比例。</a:t>
            </a:r>
          </a:p>
          <a:p>
            <a:r>
              <a:rPr lang="zh-TW" altLang="en-US" sz="2400" dirty="0">
                <a:effectLst/>
              </a:rPr>
              <a:t>固定費用</a:t>
            </a:r>
            <a:r>
              <a:rPr lang="en-US" altLang="zh-TW" sz="2400" dirty="0">
                <a:effectLst/>
              </a:rPr>
              <a:t>(F):</a:t>
            </a:r>
            <a:r>
              <a:rPr lang="zh-TW" altLang="en-US" sz="2400" dirty="0">
                <a:effectLst/>
              </a:rPr>
              <a:t>平台商向品牌商和第三方賣家收取的固定費用。</a:t>
            </a:r>
          </a:p>
          <a:p>
            <a:r>
              <a:rPr lang="zh-TW" altLang="en-US" sz="2400" dirty="0">
                <a:effectLst/>
              </a:rPr>
              <a:t>替代程度</a:t>
            </a:r>
            <a:r>
              <a:rPr lang="en-US" altLang="zh-TW" sz="2400" dirty="0">
                <a:effectLst/>
              </a:rPr>
              <a:t>(γ):</a:t>
            </a:r>
            <a:r>
              <a:rPr lang="zh-TW" altLang="en-US" sz="2400" dirty="0">
                <a:effectLst/>
              </a:rPr>
              <a:t>反映</a:t>
            </a:r>
            <a:r>
              <a:rPr lang="en-US" altLang="zh-TW" sz="2400" dirty="0">
                <a:effectLst/>
              </a:rPr>
              <a:t>B2C</a:t>
            </a:r>
            <a:r>
              <a:rPr lang="zh-TW" altLang="en-US" sz="2400" dirty="0">
                <a:effectLst/>
              </a:rPr>
              <a:t>和</a:t>
            </a:r>
            <a:r>
              <a:rPr lang="en-US" altLang="zh-TW" sz="2400" dirty="0">
                <a:effectLst/>
              </a:rPr>
              <a:t>B2B2C</a:t>
            </a:r>
            <a:r>
              <a:rPr lang="zh-TW" altLang="en-US" sz="2400" dirty="0">
                <a:effectLst/>
              </a:rPr>
              <a:t>兩種銷售型態間的替代性。</a:t>
            </a:r>
          </a:p>
          <a:p>
            <a:r>
              <a:rPr lang="zh-TW" altLang="en-US" sz="2400" dirty="0">
                <a:effectLst/>
              </a:rPr>
              <a:t>需求量</a:t>
            </a:r>
            <a:r>
              <a:rPr lang="en-US" altLang="zh-TW" sz="2400" dirty="0">
                <a:effectLst/>
              </a:rPr>
              <a:t>(Q):B2C</a:t>
            </a:r>
            <a:r>
              <a:rPr lang="zh-TW" altLang="en-US" sz="2400" dirty="0">
                <a:effectLst/>
              </a:rPr>
              <a:t>和</a:t>
            </a:r>
            <a:r>
              <a:rPr lang="en-US" altLang="zh-TW" sz="2400" dirty="0">
                <a:effectLst/>
              </a:rPr>
              <a:t>B2B2C</a:t>
            </a:r>
            <a:r>
              <a:rPr lang="zh-TW" altLang="en-US" sz="2400" dirty="0">
                <a:effectLst/>
              </a:rPr>
              <a:t>兩種銷售型態下的銷售需求量。</a:t>
            </a:r>
          </a:p>
          <a:p>
            <a:r>
              <a:rPr lang="zh-TW" altLang="en-US" sz="2400" dirty="0">
                <a:effectLst/>
              </a:rPr>
              <a:t>利潤</a:t>
            </a:r>
            <a:r>
              <a:rPr lang="en-US" altLang="zh-TW" sz="2400" dirty="0">
                <a:effectLst/>
              </a:rPr>
              <a:t>(π):</a:t>
            </a:r>
            <a:r>
              <a:rPr lang="zh-TW" altLang="en-US" sz="2400" dirty="0">
                <a:effectLst/>
              </a:rPr>
              <a:t>品牌商、第三方賣家和平台商的利潤。</a:t>
            </a:r>
          </a:p>
          <a:p>
            <a:r>
              <a:rPr lang="zh-TW" altLang="en-US" sz="2400" dirty="0">
                <a:effectLst/>
              </a:rPr>
              <a:t>需求程度</a:t>
            </a:r>
            <a:r>
              <a:rPr lang="en-US" altLang="zh-TW" sz="2400" dirty="0">
                <a:effectLst/>
              </a:rPr>
              <a:t>(θ):</a:t>
            </a:r>
            <a:r>
              <a:rPr lang="zh-TW" altLang="en-US" sz="2400" dirty="0">
                <a:effectLst/>
              </a:rPr>
              <a:t>代表</a:t>
            </a:r>
            <a:r>
              <a:rPr lang="en-US" altLang="zh-TW" sz="2400" dirty="0">
                <a:effectLst/>
              </a:rPr>
              <a:t>B2B2C</a:t>
            </a:r>
            <a:r>
              <a:rPr lang="zh-TW" altLang="en-US" sz="2400" dirty="0">
                <a:effectLst/>
              </a:rPr>
              <a:t>銷售型態的消費人數標準化。</a:t>
            </a:r>
          </a:p>
          <a:p>
            <a:r>
              <a:rPr lang="zh-TW" altLang="en-US" sz="2400" dirty="0">
                <a:effectLst/>
              </a:rPr>
              <a:t>作者透過這些變數的設定探討不同參數對於品牌商通路策略選擇的影響。</a:t>
            </a:r>
            <a:endParaRPr lang="zh-TW" altLang="en-US" sz="2400" dirty="0"/>
          </a:p>
        </p:txBody>
      </p:sp>
      <p:sp>
        <p:nvSpPr>
          <p:cNvPr id="3" name="標題 2">
            <a:extLst>
              <a:ext uri="{FF2B5EF4-FFF2-40B4-BE49-F238E27FC236}">
                <a16:creationId xmlns:a16="http://schemas.microsoft.com/office/drawing/2014/main" id="{6B918BC4-F83D-495A-A6F6-6134244FF94F}"/>
              </a:ext>
            </a:extLst>
          </p:cNvPr>
          <p:cNvSpPr>
            <a:spLocks noGrp="1"/>
          </p:cNvSpPr>
          <p:nvPr>
            <p:ph type="title"/>
          </p:nvPr>
        </p:nvSpPr>
        <p:spPr/>
        <p:txBody>
          <a:bodyPr>
            <a:noAutofit/>
          </a:bodyPr>
          <a:lstStyle/>
          <a:p>
            <a:r>
              <a:rPr lang="zh-TW" altLang="en-US" sz="4000" dirty="0">
                <a:effectLst/>
              </a:rPr>
              <a:t>本文，作者用賽局的數學理論模型，做了哪些變數的探討？</a:t>
            </a:r>
            <a:endParaRPr lang="zh-TW" altLang="en-US" sz="4000" dirty="0"/>
          </a:p>
        </p:txBody>
      </p:sp>
    </p:spTree>
    <p:extLst>
      <p:ext uri="{BB962C8B-B14F-4D97-AF65-F5344CB8AC3E}">
        <p14:creationId xmlns:p14="http://schemas.microsoft.com/office/powerpoint/2010/main" val="2627084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869F1E2-B359-4628-AFA0-A5053C5E91F5}"/>
              </a:ext>
            </a:extLst>
          </p:cNvPr>
          <p:cNvSpPr>
            <a:spLocks noGrp="1"/>
          </p:cNvSpPr>
          <p:nvPr>
            <p:ph idx="1"/>
          </p:nvPr>
        </p:nvSpPr>
        <p:spPr/>
        <p:txBody>
          <a:bodyPr>
            <a:normAutofit fontScale="55000" lnSpcReduction="20000"/>
          </a:bodyPr>
          <a:lstStyle/>
          <a:p>
            <a:r>
              <a:rPr lang="zh-TW" altLang="en-US" sz="5100" dirty="0">
                <a:effectLst/>
              </a:rPr>
              <a:t>文章主要進行了以下幾個方面的理論探討</a:t>
            </a:r>
            <a:r>
              <a:rPr lang="en-US" altLang="zh-TW" sz="5100" dirty="0">
                <a:effectLst/>
              </a:rPr>
              <a:t>:</a:t>
            </a:r>
          </a:p>
          <a:p>
            <a:r>
              <a:rPr lang="zh-TW" altLang="en-US" sz="5100" dirty="0">
                <a:effectLst/>
              </a:rPr>
              <a:t>建立了考慮品牌商、第三方賣家與平台商的動態賽局模型</a:t>
            </a:r>
          </a:p>
          <a:p>
            <a:r>
              <a:rPr lang="zh-TW" altLang="en-US" sz="5100" dirty="0">
                <a:effectLst/>
              </a:rPr>
              <a:t>探討不同單一通路策略</a:t>
            </a:r>
            <a:r>
              <a:rPr lang="en-US" altLang="zh-TW" sz="5100" dirty="0">
                <a:effectLst/>
              </a:rPr>
              <a:t>(A</a:t>
            </a:r>
            <a:r>
              <a:rPr lang="zh-TW" altLang="en-US" sz="5100" dirty="0">
                <a:effectLst/>
              </a:rPr>
              <a:t>或</a:t>
            </a:r>
            <a:r>
              <a:rPr lang="en-US" altLang="zh-TW" sz="5100" dirty="0">
                <a:effectLst/>
              </a:rPr>
              <a:t>R)</a:t>
            </a:r>
            <a:r>
              <a:rPr lang="zh-TW" altLang="en-US" sz="5100" dirty="0">
                <a:effectLst/>
              </a:rPr>
              <a:t>與混合通路策略</a:t>
            </a:r>
            <a:r>
              <a:rPr lang="en-US" altLang="zh-TW" sz="5100" dirty="0">
                <a:effectLst/>
              </a:rPr>
              <a:t>(AR)</a:t>
            </a:r>
            <a:r>
              <a:rPr lang="zh-TW" altLang="en-US" sz="5100" dirty="0">
                <a:effectLst/>
              </a:rPr>
              <a:t>下的均衡結果</a:t>
            </a:r>
          </a:p>
          <a:p>
            <a:r>
              <a:rPr lang="zh-TW" altLang="en-US" sz="5100" dirty="0">
                <a:effectLst/>
              </a:rPr>
              <a:t>分析第三方賣家需求程度對策略選擇的影響</a:t>
            </a:r>
          </a:p>
          <a:p>
            <a:r>
              <a:rPr lang="zh-TW" altLang="en-US" sz="5100" dirty="0">
                <a:effectLst/>
              </a:rPr>
              <a:t>探討平台商收取的交易服務費對策略選擇的影響</a:t>
            </a:r>
          </a:p>
          <a:p>
            <a:r>
              <a:rPr lang="zh-TW" altLang="en-US" sz="5100" dirty="0">
                <a:effectLst/>
              </a:rPr>
              <a:t>比較不同通路策略下品牌商的最適選擇</a:t>
            </a:r>
          </a:p>
          <a:p>
            <a:r>
              <a:rPr lang="zh-TW" altLang="en-US" sz="5100" dirty="0">
                <a:effectLst/>
              </a:rPr>
              <a:t>考慮平台商最適的交易服務費制定</a:t>
            </a:r>
          </a:p>
          <a:p>
            <a:r>
              <a:rPr lang="zh-TW" altLang="en-US" sz="5100" dirty="0">
                <a:effectLst/>
              </a:rPr>
              <a:t>探討傳統批發合約與代理銷售合約的差異</a:t>
            </a:r>
          </a:p>
          <a:p>
            <a:r>
              <a:rPr lang="zh-TW" altLang="en-US" sz="5100" dirty="0">
                <a:effectLst/>
              </a:rPr>
              <a:t>分析品牌商自行展店的情況</a:t>
            </a:r>
          </a:p>
          <a:p>
            <a:endParaRPr lang="zh-TW" altLang="en-US" dirty="0"/>
          </a:p>
        </p:txBody>
      </p:sp>
      <p:sp>
        <p:nvSpPr>
          <p:cNvPr id="3" name="標題 2">
            <a:extLst>
              <a:ext uri="{FF2B5EF4-FFF2-40B4-BE49-F238E27FC236}">
                <a16:creationId xmlns:a16="http://schemas.microsoft.com/office/drawing/2014/main" id="{797A19D5-80CE-45C0-832E-7C6C326039A9}"/>
              </a:ext>
            </a:extLst>
          </p:cNvPr>
          <p:cNvSpPr>
            <a:spLocks noGrp="1"/>
          </p:cNvSpPr>
          <p:nvPr>
            <p:ph type="title"/>
          </p:nvPr>
        </p:nvSpPr>
        <p:spPr/>
        <p:txBody>
          <a:bodyPr>
            <a:normAutofit fontScale="90000"/>
          </a:bodyPr>
          <a:lstStyle/>
          <a:p>
            <a:r>
              <a:rPr lang="zh-TW" altLang="en-US" dirty="0"/>
              <a:t>本文的</a:t>
            </a:r>
            <a:r>
              <a:rPr lang="zh-CN" altLang="en-US" dirty="0"/>
              <a:t>研究過程</a:t>
            </a:r>
            <a:r>
              <a:rPr lang="zh-TW" altLang="en-US" dirty="0"/>
              <a:t>，做了哪些的探討？</a:t>
            </a:r>
          </a:p>
        </p:txBody>
      </p:sp>
    </p:spTree>
    <p:extLst>
      <p:ext uri="{BB962C8B-B14F-4D97-AF65-F5344CB8AC3E}">
        <p14:creationId xmlns:p14="http://schemas.microsoft.com/office/powerpoint/2010/main" val="1202569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186F453-356A-4928-9371-BDC31C13D229}"/>
              </a:ext>
            </a:extLst>
          </p:cNvPr>
          <p:cNvSpPr>
            <a:spLocks noGrp="1"/>
          </p:cNvSpPr>
          <p:nvPr>
            <p:ph idx="1"/>
          </p:nvPr>
        </p:nvSpPr>
        <p:spPr/>
        <p:txBody>
          <a:bodyPr>
            <a:normAutofit fontScale="40000" lnSpcReduction="20000"/>
          </a:bodyPr>
          <a:lstStyle/>
          <a:p>
            <a:r>
              <a:rPr lang="zh-CN" altLang="en-US" dirty="0">
                <a:effectLst/>
              </a:rPr>
              <a:t>本文的研究过程主要探讨了品牌商在面对不同销售形态的在线购物平台时，如何选择最合适的通路策略。首先，建立了一个动态博弈模型，考虑了通路间的替代关系、交易服务费、固定费用，以及需求程度等因素，分析了品牌商定价与通路策略选择的影响。</a:t>
            </a:r>
          </a:p>
          <a:p>
            <a:r>
              <a:rPr lang="zh-CN" altLang="en-US" dirty="0">
                <a:effectLst/>
              </a:rPr>
              <a:t>具体探讨了以下问题：</a:t>
            </a:r>
          </a:p>
          <a:p>
            <a:r>
              <a:rPr lang="zh-CN" altLang="en-US" dirty="0">
                <a:effectLst/>
              </a:rPr>
              <a:t>当第三方卖家的需求程度足够大时，品牌商采用单纯通路策略</a:t>
            </a:r>
            <a:r>
              <a:rPr lang="en-US" altLang="zh-CN" dirty="0">
                <a:effectLst/>
              </a:rPr>
              <a:t>R</a:t>
            </a:r>
            <a:r>
              <a:rPr lang="zh-CN" altLang="en-US" dirty="0">
                <a:effectLst/>
              </a:rPr>
              <a:t>的批发价和零售价皆高於混合通路策略</a:t>
            </a:r>
            <a:r>
              <a:rPr lang="en-US" altLang="zh-CN" dirty="0">
                <a:effectLst/>
              </a:rPr>
              <a:t>AR</a:t>
            </a:r>
            <a:r>
              <a:rPr lang="zh-CN" altLang="en-US" dirty="0">
                <a:effectLst/>
              </a:rPr>
              <a:t>，然而混合通路策略</a:t>
            </a:r>
            <a:r>
              <a:rPr lang="en-US" altLang="zh-CN" dirty="0">
                <a:effectLst/>
              </a:rPr>
              <a:t>AR</a:t>
            </a:r>
            <a:r>
              <a:rPr lang="zh-CN" altLang="en-US" dirty="0">
                <a:effectLst/>
              </a:rPr>
              <a:t>的零售价，则高於单纯通路策略</a:t>
            </a:r>
            <a:r>
              <a:rPr lang="en-US" altLang="zh-CN" dirty="0">
                <a:effectLst/>
              </a:rPr>
              <a:t>A</a:t>
            </a:r>
            <a:r>
              <a:rPr lang="zh-CN" altLang="en-US" dirty="0">
                <a:effectLst/>
              </a:rPr>
              <a:t>的零售价。</a:t>
            </a:r>
          </a:p>
          <a:p>
            <a:r>
              <a:rPr lang="zh-CN" altLang="en-US" dirty="0">
                <a:effectLst/>
              </a:rPr>
              <a:t>当产品替代程度大时，品牌商的策略选择将随著第三方卖家的需求程度上升，而将策略选择由策略</a:t>
            </a:r>
            <a:r>
              <a:rPr lang="en-US" altLang="zh-CN" dirty="0">
                <a:effectLst/>
              </a:rPr>
              <a:t>A</a:t>
            </a:r>
            <a:r>
              <a:rPr lang="zh-CN" altLang="en-US" dirty="0">
                <a:effectLst/>
              </a:rPr>
              <a:t>改至策略</a:t>
            </a:r>
            <a:r>
              <a:rPr lang="en-US" altLang="zh-CN" dirty="0">
                <a:effectLst/>
              </a:rPr>
              <a:t>R</a:t>
            </a:r>
            <a:r>
              <a:rPr lang="zh-CN" altLang="en-US" dirty="0">
                <a:effectLst/>
              </a:rPr>
              <a:t>，最终改至策略</a:t>
            </a:r>
            <a:r>
              <a:rPr lang="en-US" altLang="zh-CN" dirty="0">
                <a:effectLst/>
              </a:rPr>
              <a:t>AR</a:t>
            </a:r>
            <a:r>
              <a:rPr lang="zh-CN" altLang="en-US" dirty="0">
                <a:effectLst/>
              </a:rPr>
              <a:t>。</a:t>
            </a:r>
          </a:p>
          <a:p>
            <a:r>
              <a:rPr lang="zh-CN" altLang="en-US" dirty="0">
                <a:effectLst/>
              </a:rPr>
              <a:t>当</a:t>
            </a:r>
            <a:r>
              <a:rPr lang="en-US" altLang="zh-CN" dirty="0">
                <a:effectLst/>
              </a:rPr>
              <a:t>B2B2C</a:t>
            </a:r>
            <a:r>
              <a:rPr lang="zh-CN" altLang="en-US" dirty="0">
                <a:effectLst/>
              </a:rPr>
              <a:t>销售模式下，所收取的交易服务费适中时，随著</a:t>
            </a:r>
            <a:r>
              <a:rPr lang="en-US" altLang="zh-CN" dirty="0">
                <a:effectLst/>
              </a:rPr>
              <a:t>B2C</a:t>
            </a:r>
            <a:r>
              <a:rPr lang="zh-CN" altLang="en-US" dirty="0">
                <a:effectLst/>
              </a:rPr>
              <a:t>所收取交易服务费增加的情况下，品牌商的最适策略选择，将会由原本策略</a:t>
            </a:r>
            <a:r>
              <a:rPr lang="en-US" altLang="zh-CN" dirty="0">
                <a:effectLst/>
              </a:rPr>
              <a:t>A</a:t>
            </a:r>
            <a:r>
              <a:rPr lang="zh-CN" altLang="en-US" dirty="0">
                <a:effectLst/>
              </a:rPr>
              <a:t>改至策略</a:t>
            </a:r>
            <a:r>
              <a:rPr lang="en-US" altLang="zh-CN" dirty="0">
                <a:effectLst/>
              </a:rPr>
              <a:t>AR</a:t>
            </a:r>
            <a:r>
              <a:rPr lang="zh-CN" altLang="en-US" dirty="0">
                <a:effectLst/>
              </a:rPr>
              <a:t>，最终将转变为采取单纯通路策略</a:t>
            </a:r>
            <a:r>
              <a:rPr lang="en-US" altLang="zh-CN" dirty="0">
                <a:effectLst/>
              </a:rPr>
              <a:t>R</a:t>
            </a:r>
            <a:r>
              <a:rPr lang="zh-CN" altLang="en-US" dirty="0">
                <a:effectLst/>
              </a:rPr>
              <a:t>之最适通路策略。</a:t>
            </a:r>
          </a:p>
          <a:p>
            <a:r>
              <a:rPr lang="zh-CN" altLang="en-US" dirty="0">
                <a:effectLst/>
              </a:rPr>
              <a:t>平台商的利润并不总是随著其收取之交易服务费增加而随之上升。</a:t>
            </a:r>
          </a:p>
          <a:p>
            <a:r>
              <a:rPr lang="en-US" altLang="zh-CN" dirty="0">
                <a:effectLst/>
              </a:rPr>
              <a:t>B2C</a:t>
            </a:r>
            <a:r>
              <a:rPr lang="zh-CN" altLang="en-US" dirty="0">
                <a:effectLst/>
              </a:rPr>
              <a:t>和</a:t>
            </a:r>
            <a:r>
              <a:rPr lang="en-US" altLang="zh-CN" dirty="0">
                <a:effectLst/>
              </a:rPr>
              <a:t>B2B2C</a:t>
            </a:r>
            <a:r>
              <a:rPr lang="zh-CN" altLang="en-US" dirty="0">
                <a:effectLst/>
              </a:rPr>
              <a:t>销售模式之交易服务费的差距不大时，品牌商与平台商有动机一致釆用代理销售合约。</a:t>
            </a:r>
          </a:p>
          <a:p>
            <a:r>
              <a:rPr lang="zh-CN" altLang="en-US" dirty="0">
                <a:effectLst/>
              </a:rPr>
              <a:t>此外，还探讨了不同策略下之均衡批发价比较。通过探讨这些不同的情况，为品牌商提供了针对不同销售形态和需求的决策建议。</a:t>
            </a:r>
          </a:p>
          <a:p>
            <a:endParaRPr lang="zh-TW" altLang="en-US" dirty="0"/>
          </a:p>
        </p:txBody>
      </p:sp>
      <p:sp>
        <p:nvSpPr>
          <p:cNvPr id="3" name="標題 2">
            <a:extLst>
              <a:ext uri="{FF2B5EF4-FFF2-40B4-BE49-F238E27FC236}">
                <a16:creationId xmlns:a16="http://schemas.microsoft.com/office/drawing/2014/main" id="{A93437CC-D723-4315-9B5F-66BDA2C98A7C}"/>
              </a:ext>
            </a:extLst>
          </p:cNvPr>
          <p:cNvSpPr>
            <a:spLocks noGrp="1"/>
          </p:cNvSpPr>
          <p:nvPr>
            <p:ph type="title"/>
          </p:nvPr>
        </p:nvSpPr>
        <p:spPr/>
        <p:txBody>
          <a:bodyPr/>
          <a:lstStyle/>
          <a:p>
            <a:r>
              <a:rPr lang="zh-CN" altLang="en-US" dirty="0"/>
              <a:t>文心一言</a:t>
            </a:r>
            <a:endParaRPr lang="zh-TW" altLang="en-US" dirty="0"/>
          </a:p>
        </p:txBody>
      </p:sp>
    </p:spTree>
    <p:extLst>
      <p:ext uri="{BB962C8B-B14F-4D97-AF65-F5344CB8AC3E}">
        <p14:creationId xmlns:p14="http://schemas.microsoft.com/office/powerpoint/2010/main" val="416854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CEAA77-82D4-48AA-A490-E0A80A53599F}"/>
              </a:ext>
            </a:extLst>
          </p:cNvPr>
          <p:cNvSpPr>
            <a:spLocks noGrp="1"/>
          </p:cNvSpPr>
          <p:nvPr>
            <p:ph idx="1"/>
          </p:nvPr>
        </p:nvSpPr>
        <p:spPr/>
        <p:txBody>
          <a:bodyPr>
            <a:normAutofit fontScale="55000" lnSpcReduction="20000"/>
          </a:bodyPr>
          <a:lstStyle/>
          <a:p>
            <a:r>
              <a:rPr lang="zh-CN" altLang="en-US" dirty="0">
                <a:effectLst/>
              </a:rPr>
              <a:t>當第三方賣家的需求程度足夠大時</a:t>
            </a:r>
            <a:r>
              <a:rPr lang="en-US" altLang="zh-CN" dirty="0">
                <a:effectLst/>
              </a:rPr>
              <a:t>,</a:t>
            </a:r>
            <a:r>
              <a:rPr lang="zh-CN" altLang="en-US" dirty="0">
                <a:effectLst/>
              </a:rPr>
              <a:t>單純通路策略</a:t>
            </a:r>
            <a:r>
              <a:rPr lang="en-US" altLang="zh-CN" dirty="0">
                <a:effectLst/>
              </a:rPr>
              <a:t>R</a:t>
            </a:r>
            <a:r>
              <a:rPr lang="zh-CN" altLang="en-US" dirty="0">
                <a:effectLst/>
              </a:rPr>
              <a:t>的批發價和零售價高於混合通路策略</a:t>
            </a:r>
            <a:r>
              <a:rPr lang="en-US" altLang="zh-CN" dirty="0">
                <a:effectLst/>
              </a:rPr>
              <a:t>AR</a:t>
            </a:r>
            <a:r>
              <a:rPr lang="zh-CN" altLang="en-US" dirty="0">
                <a:effectLst/>
              </a:rPr>
              <a:t>。</a:t>
            </a:r>
          </a:p>
          <a:p>
            <a:r>
              <a:rPr lang="zh-CN" altLang="en-US" dirty="0">
                <a:effectLst/>
              </a:rPr>
              <a:t>當替代程度大時</a:t>
            </a:r>
            <a:r>
              <a:rPr lang="en-US" altLang="zh-CN" dirty="0">
                <a:effectLst/>
              </a:rPr>
              <a:t>,</a:t>
            </a:r>
            <a:r>
              <a:rPr lang="zh-CN" altLang="en-US" dirty="0">
                <a:effectLst/>
              </a:rPr>
              <a:t>品牌商的策略選擇會隨著第三方賣家需求程度的增加而從策略</a:t>
            </a:r>
            <a:r>
              <a:rPr lang="en-US" altLang="zh-CN" dirty="0">
                <a:effectLst/>
              </a:rPr>
              <a:t>A</a:t>
            </a:r>
            <a:r>
              <a:rPr lang="zh-CN" altLang="en-US" dirty="0">
                <a:effectLst/>
              </a:rPr>
              <a:t>轉變為策略</a:t>
            </a:r>
            <a:r>
              <a:rPr lang="en-US" altLang="zh-CN" dirty="0">
                <a:effectLst/>
              </a:rPr>
              <a:t>R,</a:t>
            </a:r>
            <a:r>
              <a:rPr lang="zh-CN" altLang="en-US" dirty="0">
                <a:effectLst/>
              </a:rPr>
              <a:t>再轉變為策略</a:t>
            </a:r>
            <a:r>
              <a:rPr lang="en-US" altLang="zh-CN" dirty="0">
                <a:effectLst/>
              </a:rPr>
              <a:t>AR</a:t>
            </a:r>
            <a:r>
              <a:rPr lang="zh-CN" altLang="en-US" dirty="0">
                <a:effectLst/>
              </a:rPr>
              <a:t>。</a:t>
            </a:r>
          </a:p>
          <a:p>
            <a:r>
              <a:rPr lang="zh-CN" altLang="en-US" dirty="0">
                <a:effectLst/>
              </a:rPr>
              <a:t>当</a:t>
            </a:r>
            <a:r>
              <a:rPr lang="en-US" altLang="zh-CN" dirty="0">
                <a:effectLst/>
              </a:rPr>
              <a:t>B2B2C</a:t>
            </a:r>
            <a:r>
              <a:rPr lang="zh-CN" altLang="en-US" dirty="0">
                <a:effectLst/>
              </a:rPr>
              <a:t>交易服务费适中时</a:t>
            </a:r>
            <a:r>
              <a:rPr lang="en-US" altLang="zh-CN" dirty="0">
                <a:effectLst/>
              </a:rPr>
              <a:t>,</a:t>
            </a:r>
            <a:r>
              <a:rPr lang="zh-CN" altLang="en-US" dirty="0">
                <a:effectLst/>
              </a:rPr>
              <a:t>随着</a:t>
            </a:r>
            <a:r>
              <a:rPr lang="en-US" altLang="zh-CN" dirty="0">
                <a:effectLst/>
              </a:rPr>
              <a:t>B2C</a:t>
            </a:r>
            <a:r>
              <a:rPr lang="zh-CN" altLang="en-US" dirty="0">
                <a:effectLst/>
              </a:rPr>
              <a:t>交易服务费增加</a:t>
            </a:r>
            <a:r>
              <a:rPr lang="en-US" altLang="zh-CN" dirty="0">
                <a:effectLst/>
              </a:rPr>
              <a:t>,</a:t>
            </a:r>
            <a:r>
              <a:rPr lang="zh-CN" altLang="en-US" dirty="0">
                <a:effectLst/>
              </a:rPr>
              <a:t>品牌商的最优策略会从</a:t>
            </a:r>
            <a:r>
              <a:rPr lang="en-US" altLang="zh-CN" dirty="0">
                <a:effectLst/>
              </a:rPr>
              <a:t>A</a:t>
            </a:r>
            <a:r>
              <a:rPr lang="zh-CN" altLang="en-US" dirty="0">
                <a:effectLst/>
              </a:rPr>
              <a:t>策略转变为</a:t>
            </a:r>
            <a:r>
              <a:rPr lang="en-US" altLang="zh-CN" dirty="0">
                <a:effectLst/>
              </a:rPr>
              <a:t>AR</a:t>
            </a:r>
            <a:r>
              <a:rPr lang="zh-CN" altLang="en-US" dirty="0">
                <a:effectLst/>
              </a:rPr>
              <a:t>策略</a:t>
            </a:r>
            <a:r>
              <a:rPr lang="en-US" altLang="zh-CN" dirty="0">
                <a:effectLst/>
              </a:rPr>
              <a:t>,</a:t>
            </a:r>
            <a:r>
              <a:rPr lang="zh-CN" altLang="en-US" dirty="0">
                <a:effectLst/>
              </a:rPr>
              <a:t>最后变为</a:t>
            </a:r>
            <a:r>
              <a:rPr lang="en-US" altLang="zh-CN" dirty="0">
                <a:effectLst/>
              </a:rPr>
              <a:t>R</a:t>
            </a:r>
            <a:r>
              <a:rPr lang="zh-CN" altLang="en-US" dirty="0">
                <a:effectLst/>
              </a:rPr>
              <a:t>策略。</a:t>
            </a:r>
          </a:p>
          <a:p>
            <a:r>
              <a:rPr lang="zh-CN" altLang="en-US" dirty="0">
                <a:effectLst/>
              </a:rPr>
              <a:t>平台商的利润不一定随着其收取的交易服务费增加而提高。</a:t>
            </a:r>
          </a:p>
          <a:p>
            <a:r>
              <a:rPr lang="zh-CN" altLang="en-US" dirty="0">
                <a:effectLst/>
              </a:rPr>
              <a:t>当</a:t>
            </a:r>
            <a:r>
              <a:rPr lang="en-US" altLang="zh-CN" dirty="0">
                <a:effectLst/>
              </a:rPr>
              <a:t>B2C</a:t>
            </a:r>
            <a:r>
              <a:rPr lang="zh-CN" altLang="en-US" dirty="0">
                <a:effectLst/>
              </a:rPr>
              <a:t>和</a:t>
            </a:r>
            <a:r>
              <a:rPr lang="en-US" altLang="zh-CN" dirty="0">
                <a:effectLst/>
              </a:rPr>
              <a:t>B2B2C</a:t>
            </a:r>
            <a:r>
              <a:rPr lang="zh-CN" altLang="en-US" dirty="0">
                <a:effectLst/>
              </a:rPr>
              <a:t>交易服务费差距不大时</a:t>
            </a:r>
            <a:r>
              <a:rPr lang="en-US" altLang="zh-CN" dirty="0">
                <a:effectLst/>
              </a:rPr>
              <a:t>,</a:t>
            </a:r>
            <a:r>
              <a:rPr lang="zh-CN" altLang="en-US" dirty="0">
                <a:effectLst/>
              </a:rPr>
              <a:t>品牌商与平台商会一致采用代理销售合约。</a:t>
            </a:r>
          </a:p>
          <a:p>
            <a:r>
              <a:rPr lang="zh-CN" altLang="en-US" dirty="0">
                <a:effectLst/>
              </a:rPr>
              <a:t>在平台商不收取固定费用的情况下</a:t>
            </a:r>
            <a:r>
              <a:rPr lang="en-US" altLang="zh-CN" dirty="0">
                <a:effectLst/>
              </a:rPr>
              <a:t>,</a:t>
            </a:r>
            <a:r>
              <a:rPr lang="zh-CN" altLang="en-US" dirty="0">
                <a:effectLst/>
              </a:rPr>
              <a:t>品牌商的</a:t>
            </a:r>
            <a:r>
              <a:rPr lang="en-US" altLang="zh-CN" dirty="0">
                <a:effectLst/>
              </a:rPr>
              <a:t>R</a:t>
            </a:r>
            <a:r>
              <a:rPr lang="zh-CN" altLang="en-US" dirty="0">
                <a:effectLst/>
              </a:rPr>
              <a:t>策略总是劣势策略。</a:t>
            </a:r>
          </a:p>
          <a:p>
            <a:r>
              <a:rPr lang="zh-CN" altLang="en-US" dirty="0">
                <a:effectLst/>
              </a:rPr>
              <a:t>品牌商的最优通路策略选择会受到第三方卖家需求程度、替代程度、交易服务费等因素的影响。</a:t>
            </a:r>
          </a:p>
          <a:p>
            <a:endParaRPr lang="zh-TW" altLang="en-US" dirty="0"/>
          </a:p>
        </p:txBody>
      </p:sp>
      <p:sp>
        <p:nvSpPr>
          <p:cNvPr id="3" name="標題 2">
            <a:extLst>
              <a:ext uri="{FF2B5EF4-FFF2-40B4-BE49-F238E27FC236}">
                <a16:creationId xmlns:a16="http://schemas.microsoft.com/office/drawing/2014/main" id="{77C5C6BA-7CA6-4A42-9A97-7AF3140DDC31}"/>
              </a:ext>
            </a:extLst>
          </p:cNvPr>
          <p:cNvSpPr>
            <a:spLocks noGrp="1"/>
          </p:cNvSpPr>
          <p:nvPr>
            <p:ph type="title"/>
          </p:nvPr>
        </p:nvSpPr>
        <p:spPr/>
        <p:txBody>
          <a:bodyPr/>
          <a:lstStyle/>
          <a:p>
            <a:r>
              <a:rPr lang="zh-TW" altLang="en-US" dirty="0">
                <a:effectLst/>
              </a:rPr>
              <a:t>本研究的結論為何？</a:t>
            </a:r>
            <a:endParaRPr lang="zh-TW" altLang="en-US" dirty="0"/>
          </a:p>
        </p:txBody>
      </p:sp>
    </p:spTree>
    <p:extLst>
      <p:ext uri="{BB962C8B-B14F-4D97-AF65-F5344CB8AC3E}">
        <p14:creationId xmlns:p14="http://schemas.microsoft.com/office/powerpoint/2010/main" val="3374600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5571A49-61FD-42F1-A726-F853981D4677}"/>
              </a:ext>
            </a:extLst>
          </p:cNvPr>
          <p:cNvSpPr>
            <a:spLocks noGrp="1"/>
          </p:cNvSpPr>
          <p:nvPr>
            <p:ph idx="1"/>
          </p:nvPr>
        </p:nvSpPr>
        <p:spPr/>
        <p:txBody>
          <a:bodyPr>
            <a:normAutofit fontScale="77500" lnSpcReduction="20000"/>
          </a:bodyPr>
          <a:lstStyle/>
          <a:p>
            <a:r>
              <a:rPr lang="zh-TW" altLang="en-US" dirty="0"/>
              <a:t>關於研究的局限性</a:t>
            </a:r>
            <a:r>
              <a:rPr lang="zh-CN" altLang="en-US" dirty="0"/>
              <a:t>：</a:t>
            </a:r>
            <a:endParaRPr lang="en-US" altLang="zh-CN" dirty="0"/>
          </a:p>
          <a:p>
            <a:pPr lvl="1"/>
            <a:r>
              <a:rPr lang="zh-TW" altLang="en-US" dirty="0"/>
              <a:t>作者提到由於計算結果較為複雜</a:t>
            </a:r>
            <a:r>
              <a:rPr lang="en-US" altLang="zh-TW" dirty="0"/>
              <a:t>,</a:t>
            </a:r>
            <a:r>
              <a:rPr lang="zh-TW" altLang="en-US" dirty="0"/>
              <a:t>無法全部簡化為一般的數學式</a:t>
            </a:r>
            <a:r>
              <a:rPr lang="en-US" altLang="zh-TW" dirty="0"/>
              <a:t>,</a:t>
            </a:r>
            <a:r>
              <a:rPr lang="zh-TW" altLang="en-US" dirty="0"/>
              <a:t>需要利用給定參數的固定數值進行圖形分析。這是本研究的一個限制。</a:t>
            </a:r>
          </a:p>
          <a:p>
            <a:r>
              <a:rPr lang="zh-TW" altLang="en-US" dirty="0"/>
              <a:t>至於未來研究方向</a:t>
            </a:r>
            <a:endParaRPr lang="en-US" altLang="zh-TW" dirty="0"/>
          </a:p>
          <a:p>
            <a:pPr lvl="1"/>
            <a:r>
              <a:rPr lang="zh-TW" altLang="en-US" dirty="0"/>
              <a:t>作者建議可以從消費者效用函數出發進行分析</a:t>
            </a:r>
            <a:r>
              <a:rPr lang="en-US" altLang="zh-TW" dirty="0"/>
              <a:t>,</a:t>
            </a:r>
            <a:r>
              <a:rPr lang="zh-TW" altLang="en-US" dirty="0"/>
              <a:t>增加品牌商的水平競爭</a:t>
            </a:r>
            <a:r>
              <a:rPr lang="en-US" altLang="zh-TW" dirty="0"/>
              <a:t>,</a:t>
            </a:r>
            <a:r>
              <a:rPr lang="zh-TW" altLang="en-US" dirty="0"/>
              <a:t>加入實體通路的正負向外溢效果等。也可以考量平台商交易服務費的內生決定</a:t>
            </a:r>
            <a:r>
              <a:rPr lang="en-US" altLang="zh-TW" dirty="0"/>
              <a:t>,</a:t>
            </a:r>
            <a:r>
              <a:rPr lang="zh-TW" altLang="en-US" dirty="0"/>
              <a:t>進一步探討其對通路策略選擇的影響。</a:t>
            </a:r>
          </a:p>
          <a:p>
            <a:endParaRPr lang="zh-TW" altLang="en-US" dirty="0"/>
          </a:p>
        </p:txBody>
      </p:sp>
      <p:sp>
        <p:nvSpPr>
          <p:cNvPr id="3" name="標題 2">
            <a:extLst>
              <a:ext uri="{FF2B5EF4-FFF2-40B4-BE49-F238E27FC236}">
                <a16:creationId xmlns:a16="http://schemas.microsoft.com/office/drawing/2014/main" id="{36DE03EE-E469-49FA-B5E9-9F1BF21431A7}"/>
              </a:ext>
            </a:extLst>
          </p:cNvPr>
          <p:cNvSpPr>
            <a:spLocks noGrp="1"/>
          </p:cNvSpPr>
          <p:nvPr>
            <p:ph type="title"/>
          </p:nvPr>
        </p:nvSpPr>
        <p:spPr/>
        <p:txBody>
          <a:bodyPr>
            <a:noAutofit/>
          </a:bodyPr>
          <a:lstStyle/>
          <a:p>
            <a:r>
              <a:rPr lang="zh-TW" altLang="en-US" sz="4400" dirty="0"/>
              <a:t>本文作者在結論，有沒有提到本研究的局限性與未來方向？</a:t>
            </a:r>
          </a:p>
        </p:txBody>
      </p:sp>
    </p:spTree>
    <p:extLst>
      <p:ext uri="{BB962C8B-B14F-4D97-AF65-F5344CB8AC3E}">
        <p14:creationId xmlns:p14="http://schemas.microsoft.com/office/powerpoint/2010/main" val="202086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論文研究相關工作</a:t>
            </a:r>
            <a:endParaRPr lang="en-US" altLang="zh-CN" sz="4800" dirty="0"/>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417638"/>
            <a:ext cx="9144000" cy="5473328"/>
          </a:xfrm>
        </p:spPr>
        <p:txBody>
          <a:bodyPr>
            <a:normAutofit lnSpcReduction="10000"/>
          </a:bodyPr>
          <a:lstStyle/>
          <a:p>
            <a:r>
              <a:rPr lang="en-US" altLang="zh-TW" sz="3200" dirty="0">
                <a:effectLst/>
              </a:rPr>
              <a:t>1.</a:t>
            </a:r>
            <a:r>
              <a:rPr lang="zh-CN" altLang="en-US" sz="3200" dirty="0">
                <a:effectLst/>
              </a:rPr>
              <a:t>文獻蒐集</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文獻探勘</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文獻摘要</a:t>
            </a:r>
            <a:endParaRPr lang="en-US" altLang="zh-TW" sz="3200" dirty="0">
              <a:effectLst/>
            </a:endParaRPr>
          </a:p>
          <a:p>
            <a:r>
              <a:rPr lang="en-US" altLang="zh-TW" sz="3200" dirty="0">
                <a:effectLst/>
              </a:rPr>
              <a:t>2.</a:t>
            </a:r>
            <a:r>
              <a:rPr lang="zh-CN" altLang="en-US" sz="3200" dirty="0">
                <a:effectLst/>
              </a:rPr>
              <a:t>訂定研究題目</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研究方向</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研究目標</a:t>
            </a:r>
            <a:endParaRPr lang="en-US" altLang="zh-TW" sz="3200" dirty="0">
              <a:effectLst/>
            </a:endParaRPr>
          </a:p>
          <a:p>
            <a:r>
              <a:rPr lang="en-US" altLang="zh-CN" sz="3200" dirty="0">
                <a:effectLst/>
              </a:rPr>
              <a:t>3.</a:t>
            </a:r>
            <a:r>
              <a:rPr lang="zh-CN" altLang="en-US" sz="3200" dirty="0">
                <a:effectLst/>
              </a:rPr>
              <a:t>決定採用</a:t>
            </a:r>
            <a:r>
              <a:rPr lang="en-US" altLang="zh-CN" sz="3200" dirty="0">
                <a:effectLst/>
              </a:rPr>
              <a:t>『</a:t>
            </a:r>
            <a:r>
              <a:rPr lang="zh-CN" altLang="en-US" sz="3200" dirty="0">
                <a:effectLst/>
              </a:rPr>
              <a:t>質性研究</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或量化研究</a:t>
            </a:r>
            <a:r>
              <a:rPr lang="en-US" altLang="zh-CN" sz="3200" dirty="0">
                <a:effectLst/>
              </a:rPr>
              <a:t>』</a:t>
            </a:r>
          </a:p>
          <a:p>
            <a:r>
              <a:rPr lang="en-US" altLang="zh-CN" sz="3200" dirty="0">
                <a:effectLst/>
              </a:rPr>
              <a:t>4.</a:t>
            </a:r>
            <a:r>
              <a:rPr lang="zh-CN" altLang="en-US" sz="3200" dirty="0">
                <a:effectLst/>
              </a:rPr>
              <a:t>決定研究方法</a:t>
            </a:r>
            <a:endParaRPr lang="zh-TW" altLang="en-US" sz="3200" dirty="0">
              <a:effectLst/>
            </a:endParaRPr>
          </a:p>
          <a:p>
            <a:r>
              <a:rPr lang="en-US" altLang="zh-CN" sz="3200" dirty="0">
                <a:effectLst/>
              </a:rPr>
              <a:t>5</a:t>
            </a:r>
            <a:r>
              <a:rPr lang="en-US" altLang="zh-TW" sz="3200" dirty="0">
                <a:effectLst/>
              </a:rPr>
              <a:t>.</a:t>
            </a:r>
            <a:r>
              <a:rPr lang="zh-CN" altLang="en-US" sz="3200" dirty="0">
                <a:effectLst/>
              </a:rPr>
              <a:t>制定研究架構</a:t>
            </a:r>
            <a:endParaRPr lang="en-US" altLang="zh-CN" sz="3200" dirty="0">
              <a:effectLst/>
            </a:endParaRPr>
          </a:p>
          <a:p>
            <a:pPr lvl="1"/>
            <a:r>
              <a:rPr lang="zh-CN" altLang="en-US" sz="3200" dirty="0">
                <a:effectLst/>
              </a:rPr>
              <a:t>定義：各種</a:t>
            </a:r>
            <a:r>
              <a:rPr lang="en-US" altLang="zh-CN" sz="3200" dirty="0">
                <a:effectLst/>
              </a:rPr>
              <a:t>x</a:t>
            </a:r>
            <a:r>
              <a:rPr lang="zh-CN" altLang="en-US" sz="3200" dirty="0">
                <a:effectLst/>
              </a:rPr>
              <a:t>特徵變數</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目標變數</a:t>
            </a:r>
            <a:r>
              <a:rPr lang="en-US" altLang="zh-CN" sz="3200" dirty="0">
                <a:effectLst/>
              </a:rPr>
              <a:t>y</a:t>
            </a:r>
          </a:p>
          <a:p>
            <a:r>
              <a:rPr lang="en-US" altLang="zh-CN" sz="3200" dirty="0">
                <a:effectLst/>
              </a:rPr>
              <a:t>6.</a:t>
            </a:r>
            <a:r>
              <a:rPr lang="zh-CN" altLang="en-US" sz="3200" dirty="0">
                <a:effectLst/>
              </a:rPr>
              <a:t>探討各種</a:t>
            </a:r>
            <a:r>
              <a:rPr lang="en-US" altLang="zh-CN" sz="3200" dirty="0">
                <a:effectLst/>
              </a:rPr>
              <a:t>x</a:t>
            </a:r>
            <a:r>
              <a:rPr lang="zh-CN" altLang="en-US" sz="3200" dirty="0">
                <a:effectLst/>
              </a:rPr>
              <a:t>特徵變數 </a:t>
            </a:r>
            <a:r>
              <a:rPr lang="en-US" altLang="zh-CN" sz="3200" dirty="0">
                <a:effectLst/>
              </a:rPr>
              <a:t>vs </a:t>
            </a:r>
            <a:r>
              <a:rPr lang="zh-CN" altLang="en-US" sz="3200" dirty="0">
                <a:effectLst/>
              </a:rPr>
              <a:t>目標變數</a:t>
            </a:r>
            <a:r>
              <a:rPr lang="en-US" altLang="zh-CN" sz="3200" dirty="0">
                <a:effectLst/>
              </a:rPr>
              <a:t>y</a:t>
            </a:r>
            <a:r>
              <a:rPr lang="zh-CN" altLang="en-US" sz="3200" dirty="0">
                <a:effectLst/>
              </a:rPr>
              <a:t>的交互影響</a:t>
            </a:r>
            <a:endParaRPr lang="en-US" altLang="zh-CN" sz="3200" dirty="0">
              <a:effectLst/>
            </a:endParaRPr>
          </a:p>
          <a:p>
            <a:r>
              <a:rPr lang="en-US" altLang="zh-CN" sz="3200" dirty="0">
                <a:effectLst/>
              </a:rPr>
              <a:t>7.</a:t>
            </a:r>
            <a:r>
              <a:rPr lang="zh-CN" altLang="en-US" sz="3200" dirty="0">
                <a:effectLst/>
              </a:rPr>
              <a:t>討論與結論</a:t>
            </a:r>
            <a:endParaRPr lang="en-US" altLang="zh-CN" sz="3200" dirty="0">
              <a:effectLst/>
            </a:endParaRPr>
          </a:p>
          <a:p>
            <a:r>
              <a:rPr lang="en-US" altLang="zh-CN" sz="3200" dirty="0">
                <a:effectLst/>
              </a:rPr>
              <a:t>8.</a:t>
            </a:r>
            <a:r>
              <a:rPr lang="zh-CN" altLang="en-US" sz="3200" dirty="0">
                <a:effectLst/>
              </a:rPr>
              <a:t>論文的撰寫，與潤色</a:t>
            </a:r>
            <a:endParaRPr lang="en-US" altLang="zh-CN" sz="3200" dirty="0">
              <a:effectLst/>
            </a:endParaRPr>
          </a:p>
        </p:txBody>
      </p:sp>
    </p:spTree>
    <p:extLst>
      <p:ext uri="{BB962C8B-B14F-4D97-AF65-F5344CB8AC3E}">
        <p14:creationId xmlns:p14="http://schemas.microsoft.com/office/powerpoint/2010/main" val="3271786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normAutofit fontScale="92500" lnSpcReduction="10000"/>
          </a:bodyPr>
          <a:lstStyle/>
          <a:p>
            <a:r>
              <a:rPr lang="zh-TW" altLang="en-US" dirty="0"/>
              <a:t>請寫出，這篇論文的重點摘要</a:t>
            </a:r>
          </a:p>
          <a:p>
            <a:r>
              <a:rPr lang="zh-TW" altLang="en-US" dirty="0"/>
              <a:t>什麼是</a:t>
            </a:r>
            <a:r>
              <a:rPr lang="en-US" altLang="zh-TW" dirty="0"/>
              <a:t>『</a:t>
            </a:r>
            <a:r>
              <a:rPr lang="zh-TW" altLang="en-US" dirty="0"/>
              <a:t>第三方賣家</a:t>
            </a:r>
            <a:r>
              <a:rPr lang="en-US" altLang="zh-TW" dirty="0"/>
              <a:t>】</a:t>
            </a:r>
            <a:r>
              <a:rPr lang="zh-TW" altLang="en-US" dirty="0"/>
              <a:t>？</a:t>
            </a:r>
            <a:endParaRPr lang="en-US" altLang="zh-TW" dirty="0"/>
          </a:p>
          <a:p>
            <a:r>
              <a:rPr lang="zh-TW" altLang="en-US" dirty="0"/>
              <a:t>什麼是</a:t>
            </a:r>
            <a:r>
              <a:rPr lang="en-US" altLang="zh-TW" dirty="0"/>
              <a:t>【</a:t>
            </a:r>
            <a:r>
              <a:rPr lang="zh-TW" altLang="en-US" dirty="0"/>
              <a:t>賽局理論</a:t>
            </a:r>
            <a:r>
              <a:rPr lang="en-US" altLang="zh-TW" dirty="0"/>
              <a:t>】</a:t>
            </a:r>
          </a:p>
          <a:p>
            <a:r>
              <a:rPr lang="zh-TW" altLang="en-US" dirty="0"/>
              <a:t>針對本文，請幫我寫一篇全文</a:t>
            </a:r>
            <a:r>
              <a:rPr lang="en-US" altLang="zh-TW" dirty="0"/>
              <a:t>600</a:t>
            </a:r>
            <a:r>
              <a:rPr lang="zh-TW" altLang="en-US" dirty="0"/>
              <a:t>字的研究報告</a:t>
            </a:r>
            <a:endParaRPr lang="en-US" altLang="zh-TW" dirty="0"/>
          </a:p>
          <a:p>
            <a:r>
              <a:rPr lang="zh-TW" altLang="en-US" dirty="0"/>
              <a:t>請分析本研究的文獻回顧方面，有哪些重點回顧？</a:t>
            </a:r>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fontScale="90000"/>
          </a:bodyPr>
          <a:lstStyle/>
          <a:p>
            <a:r>
              <a:rPr lang="zh-CN" altLang="en-US" sz="4400" dirty="0"/>
              <a:t>範例</a:t>
            </a:r>
            <a:r>
              <a:rPr lang="en-US" altLang="zh-CN" sz="4400" dirty="0"/>
              <a:t>3</a:t>
            </a:r>
            <a:r>
              <a:rPr lang="zh-CN" altLang="en-US" dirty="0"/>
              <a:t>：</a:t>
            </a:r>
            <a:r>
              <a:rPr lang="zh-TW" altLang="en-US" sz="3600" dirty="0"/>
              <a:t>考慮第三方賣家下，品牌商之最適網路平台通路策略</a:t>
            </a:r>
            <a:endParaRPr lang="zh-TW" altLang="en-US" dirty="0"/>
          </a:p>
        </p:txBody>
      </p:sp>
    </p:spTree>
    <p:extLst>
      <p:ext uri="{BB962C8B-B14F-4D97-AF65-F5344CB8AC3E}">
        <p14:creationId xmlns:p14="http://schemas.microsoft.com/office/powerpoint/2010/main" val="10924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normAutofit fontScale="85000" lnSpcReduction="20000"/>
          </a:bodyPr>
          <a:lstStyle/>
          <a:p>
            <a:r>
              <a:rPr lang="zh-TW" altLang="en-US" dirty="0"/>
              <a:t>請問，有哪些相關的文獻回顧，請列出相關的作者與他們的研究內容？</a:t>
            </a:r>
            <a:endParaRPr lang="en-US" altLang="zh-TW" dirty="0"/>
          </a:p>
          <a:p>
            <a:r>
              <a:rPr lang="zh-TW" altLang="en-US" dirty="0"/>
              <a:t>本研究，作者列出哪些研究目標？</a:t>
            </a:r>
            <a:endParaRPr lang="en-US" altLang="zh-TW" dirty="0"/>
          </a:p>
          <a:p>
            <a:r>
              <a:rPr lang="zh-TW" altLang="en-US" dirty="0"/>
              <a:t>本文，使用</a:t>
            </a:r>
            <a:r>
              <a:rPr lang="zh-CN" altLang="en-US" dirty="0"/>
              <a:t>哪些</a:t>
            </a:r>
            <a:r>
              <a:rPr lang="zh-TW" altLang="en-US" dirty="0"/>
              <a:t>研究方法？</a:t>
            </a:r>
            <a:endParaRPr lang="en-US" altLang="zh-TW" dirty="0"/>
          </a:p>
          <a:p>
            <a:r>
              <a:rPr lang="zh-TW" altLang="en-US" dirty="0"/>
              <a:t>請列出這個數學模型的數學式</a:t>
            </a:r>
          </a:p>
          <a:p>
            <a:r>
              <a:rPr lang="zh-TW" altLang="en-US" dirty="0"/>
              <a:t>本文的賽局理論數學模型，以混合通路策略</a:t>
            </a:r>
            <a:r>
              <a:rPr lang="en-US" altLang="zh-TW" dirty="0"/>
              <a:t>AR </a:t>
            </a:r>
            <a:r>
              <a:rPr lang="zh-TW" altLang="en-US" dirty="0"/>
              <a:t>為例，本研究假設兩個平台之需求函數為何？</a:t>
            </a:r>
            <a:endParaRPr lang="en-US" altLang="zh-TW" dirty="0"/>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fontScale="90000"/>
          </a:bodyPr>
          <a:lstStyle/>
          <a:p>
            <a:r>
              <a:rPr lang="zh-CN" altLang="en-US" sz="4400" dirty="0"/>
              <a:t>範例</a:t>
            </a:r>
            <a:r>
              <a:rPr lang="en-US" altLang="zh-CN" sz="4400" dirty="0"/>
              <a:t>3</a:t>
            </a:r>
            <a:r>
              <a:rPr lang="zh-CN" altLang="en-US" dirty="0"/>
              <a:t>：</a:t>
            </a:r>
            <a:r>
              <a:rPr lang="zh-TW" altLang="en-US" sz="3600" dirty="0"/>
              <a:t>考慮第三方賣家下，品牌商之最適網路平台通路策略</a:t>
            </a:r>
            <a:endParaRPr lang="zh-TW" altLang="en-US" dirty="0"/>
          </a:p>
        </p:txBody>
      </p:sp>
    </p:spTree>
    <p:extLst>
      <p:ext uri="{BB962C8B-B14F-4D97-AF65-F5344CB8AC3E}">
        <p14:creationId xmlns:p14="http://schemas.microsoft.com/office/powerpoint/2010/main" val="1904974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normAutofit fontScale="92500"/>
          </a:bodyPr>
          <a:lstStyle/>
          <a:p>
            <a:r>
              <a:rPr lang="zh-TW" altLang="en-US" sz="4900" dirty="0"/>
              <a:t>本文，作者用賽局的數學理論模型，做了哪些變數的探討？</a:t>
            </a:r>
            <a:endParaRPr lang="en-US" altLang="zh-TW" sz="4900" dirty="0"/>
          </a:p>
          <a:p>
            <a:r>
              <a:rPr lang="zh-TW" altLang="en-US" sz="4900" dirty="0"/>
              <a:t>本文的</a:t>
            </a:r>
            <a:r>
              <a:rPr lang="zh-CN" altLang="en-US" sz="4900" dirty="0"/>
              <a:t>研究過程</a:t>
            </a:r>
            <a:r>
              <a:rPr lang="zh-TW" altLang="en-US" sz="4900" dirty="0"/>
              <a:t>，做了哪些的探討？</a:t>
            </a:r>
            <a:endParaRPr lang="en-US" altLang="zh-TW" sz="4900" dirty="0"/>
          </a:p>
          <a:p>
            <a:r>
              <a:rPr lang="zh-TW" altLang="en-US" sz="4900" dirty="0"/>
              <a:t>本研究的結論為何？</a:t>
            </a:r>
            <a:endParaRPr lang="en-US" altLang="zh-TW" sz="4900" dirty="0"/>
          </a:p>
          <a:p>
            <a:r>
              <a:rPr lang="zh-TW" altLang="en-US" sz="5400" dirty="0"/>
              <a:t>本文作者在結論，有沒有提到本研究的局限性與未來方向？</a:t>
            </a:r>
          </a:p>
          <a:p>
            <a:endParaRPr lang="zh-TW" altLang="en-US" sz="4900" dirty="0"/>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fontScale="90000"/>
          </a:bodyPr>
          <a:lstStyle/>
          <a:p>
            <a:r>
              <a:rPr lang="zh-CN" altLang="en-US" sz="4400" dirty="0"/>
              <a:t>範例</a:t>
            </a:r>
            <a:r>
              <a:rPr lang="en-US" altLang="zh-CN" sz="4400" dirty="0"/>
              <a:t>3</a:t>
            </a:r>
            <a:r>
              <a:rPr lang="zh-CN" altLang="en-US" dirty="0"/>
              <a:t>：</a:t>
            </a:r>
            <a:r>
              <a:rPr lang="zh-TW" altLang="en-US" sz="3600" dirty="0"/>
              <a:t>考慮第三方賣家下，品牌商之最適網路平台通路策略</a:t>
            </a:r>
            <a:endParaRPr lang="zh-TW" altLang="en-US" dirty="0"/>
          </a:p>
        </p:txBody>
      </p:sp>
    </p:spTree>
    <p:extLst>
      <p:ext uri="{BB962C8B-B14F-4D97-AF65-F5344CB8AC3E}">
        <p14:creationId xmlns:p14="http://schemas.microsoft.com/office/powerpoint/2010/main" val="3755134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712968" cy="4716524"/>
          </a:xfrm>
        </p:spPr>
        <p:txBody>
          <a:bodyPr>
            <a:normAutofit lnSpcReduction="10000"/>
          </a:bodyPr>
          <a:lstStyle/>
          <a:p>
            <a:endParaRPr lang="en-US" altLang="zh-CN" sz="5400" b="1" dirty="0"/>
          </a:p>
          <a:p>
            <a:pPr algn="l"/>
            <a:r>
              <a:rPr lang="zh-CN" altLang="en-US" sz="5400" b="1" dirty="0"/>
              <a:t>文獻的快速整理</a:t>
            </a:r>
            <a:endParaRPr lang="en-US" altLang="zh-CN" sz="5400" b="1" dirty="0"/>
          </a:p>
          <a:p>
            <a:pPr algn="l"/>
            <a:r>
              <a:rPr lang="en-US" altLang="zh-CN" sz="5400" b="1" dirty="0"/>
              <a:t>Case2</a:t>
            </a:r>
          </a:p>
          <a:p>
            <a:endParaRPr lang="en-US" altLang="zh-CN" sz="5400" b="1" dirty="0"/>
          </a:p>
          <a:p>
            <a:r>
              <a:rPr lang="zh-CN" altLang="en-US" sz="5400" b="1" dirty="0"/>
              <a:t>線上的網頁論文</a:t>
            </a:r>
            <a:endParaRPr lang="en-US" altLang="zh-CN" sz="5400" b="1" dirty="0"/>
          </a:p>
        </p:txBody>
      </p:sp>
    </p:spTree>
    <p:extLst>
      <p:ext uri="{BB962C8B-B14F-4D97-AF65-F5344CB8AC3E}">
        <p14:creationId xmlns:p14="http://schemas.microsoft.com/office/powerpoint/2010/main" val="720593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如何對線上的網頁論文</a:t>
            </a:r>
            <a:br>
              <a:rPr lang="en-US" altLang="zh-CN" sz="4800" dirty="0"/>
            </a:br>
            <a:r>
              <a:rPr lang="zh-CN" altLang="en-US" sz="4800" dirty="0"/>
              <a:t>進行文獻整理</a:t>
            </a:r>
            <a:r>
              <a:rPr lang="zh-CN" altLang="en-US" sz="4800" dirty="0">
                <a:latin typeface="標楷體" panose="03000509000000000000" pitchFamily="65" charset="-120"/>
                <a:ea typeface="標楷體" panose="03000509000000000000" pitchFamily="65" charset="-120"/>
              </a:rPr>
              <a:t>、</a:t>
            </a:r>
            <a:r>
              <a:rPr lang="zh-CN" altLang="en-US" sz="4800" dirty="0"/>
              <a:t>摘要</a:t>
            </a:r>
            <a:r>
              <a:rPr lang="zh-CN" altLang="en-US" sz="4800" dirty="0">
                <a:latin typeface="標楷體" panose="03000509000000000000" pitchFamily="65" charset="-120"/>
                <a:ea typeface="標楷體" panose="03000509000000000000" pitchFamily="65" charset="-120"/>
              </a:rPr>
              <a:t>、</a:t>
            </a:r>
            <a:r>
              <a:rPr lang="zh-CN" altLang="en-US" sz="4800" dirty="0"/>
              <a:t>探勘</a:t>
            </a:r>
            <a:endParaRPr lang="en-US" altLang="zh-CN" sz="4800" dirty="0"/>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fontScale="77500" lnSpcReduction="20000"/>
          </a:bodyPr>
          <a:lstStyle/>
          <a:p>
            <a:r>
              <a:rPr lang="zh-CN" altLang="en-US" dirty="0">
                <a:effectLst/>
              </a:rPr>
              <a:t>方法</a:t>
            </a:r>
            <a:r>
              <a:rPr lang="en-US" altLang="zh-CN" dirty="0">
                <a:effectLst/>
              </a:rPr>
              <a:t>1</a:t>
            </a:r>
            <a:r>
              <a:rPr lang="zh-CN" altLang="en-US" dirty="0">
                <a:effectLst/>
              </a:rPr>
              <a:t>：</a:t>
            </a:r>
            <a:r>
              <a:rPr lang="en-US" altLang="zh-TW" sz="4900" dirty="0">
                <a:solidFill>
                  <a:srgbClr val="7030A0"/>
                </a:solidFill>
              </a:rPr>
              <a:t>edge dev </a:t>
            </a:r>
            <a:r>
              <a:rPr lang="zh-CN" altLang="en-US" sz="4900" dirty="0">
                <a:solidFill>
                  <a:srgbClr val="7030A0"/>
                </a:solidFill>
              </a:rPr>
              <a:t>（推薦）</a:t>
            </a:r>
            <a:endParaRPr lang="en-US" altLang="zh-TW" sz="4900" dirty="0"/>
          </a:p>
          <a:p>
            <a:pPr lvl="1"/>
            <a:r>
              <a:rPr lang="zh-CN" altLang="en-US" dirty="0">
                <a:effectLst/>
              </a:rPr>
              <a:t>好處：免費，沒有限制使用上限</a:t>
            </a:r>
            <a:endParaRPr lang="en-US" altLang="zh-CN" dirty="0">
              <a:effectLst/>
            </a:endParaRPr>
          </a:p>
          <a:p>
            <a:pPr lvl="1"/>
            <a:r>
              <a:rPr lang="zh-CN" altLang="en-US" dirty="0">
                <a:effectLst/>
              </a:rPr>
              <a:t>下載並安裝瀏覽器：</a:t>
            </a:r>
            <a:endParaRPr lang="en-US" altLang="zh-CN" dirty="0">
              <a:effectLst/>
            </a:endParaRPr>
          </a:p>
          <a:p>
            <a:pPr lvl="1"/>
            <a:r>
              <a:rPr lang="en-US" altLang="zh-CN" dirty="0">
                <a:effectLst/>
                <a:hlinkClick r:id="rId2"/>
              </a:rPr>
              <a:t>https://www.microsoft.com/zh-cn/edge/download/insider?form=MA13FJ</a:t>
            </a:r>
            <a:endParaRPr lang="en-US" altLang="zh-CN" dirty="0">
              <a:effectLst/>
            </a:endParaRPr>
          </a:p>
          <a:p>
            <a:pPr lvl="1"/>
            <a:endParaRPr lang="en-US" altLang="zh-CN" dirty="0">
              <a:effectLst/>
            </a:endParaRPr>
          </a:p>
          <a:p>
            <a:r>
              <a:rPr lang="zh-CN" altLang="en-US" dirty="0">
                <a:effectLst/>
              </a:rPr>
              <a:t>方法</a:t>
            </a:r>
            <a:r>
              <a:rPr lang="en-US" altLang="zh-CN" dirty="0">
                <a:effectLst/>
              </a:rPr>
              <a:t>2</a:t>
            </a:r>
            <a:r>
              <a:rPr lang="zh-CN" altLang="en-US" dirty="0">
                <a:effectLst/>
              </a:rPr>
              <a:t>：</a:t>
            </a:r>
            <a:r>
              <a:rPr lang="en-US" altLang="zh-CN" sz="4900" dirty="0">
                <a:solidFill>
                  <a:srgbClr val="7030A0"/>
                </a:solidFill>
              </a:rPr>
              <a:t>edge </a:t>
            </a:r>
            <a:r>
              <a:rPr lang="zh-CN" altLang="en-US" sz="4900" dirty="0">
                <a:solidFill>
                  <a:srgbClr val="7030A0"/>
                </a:solidFill>
              </a:rPr>
              <a:t>（不推薦）</a:t>
            </a:r>
            <a:endParaRPr lang="en-US" altLang="zh-CN" sz="4900" dirty="0">
              <a:solidFill>
                <a:srgbClr val="7030A0"/>
              </a:solidFill>
            </a:endParaRPr>
          </a:p>
          <a:p>
            <a:pPr lvl="1"/>
            <a:r>
              <a:rPr lang="zh-CN" altLang="en-US" dirty="0">
                <a:effectLst/>
              </a:rPr>
              <a:t>缺點：</a:t>
            </a:r>
            <a:r>
              <a:rPr lang="zh-TW" altLang="en-US" dirty="0">
                <a:effectLst/>
              </a:rPr>
              <a:t>每次僅能進行</a:t>
            </a:r>
            <a:r>
              <a:rPr lang="en-US" altLang="zh-TW" dirty="0">
                <a:effectLst/>
              </a:rPr>
              <a:t>5</a:t>
            </a:r>
            <a:r>
              <a:rPr lang="zh-TW" altLang="en-US" dirty="0">
                <a:effectLst/>
              </a:rPr>
              <a:t>次問答，每天最多僅能進行</a:t>
            </a:r>
            <a:r>
              <a:rPr lang="en-US" altLang="zh-TW" dirty="0">
                <a:effectLst/>
              </a:rPr>
              <a:t>50</a:t>
            </a:r>
            <a:r>
              <a:rPr lang="zh-TW" altLang="en-US" dirty="0">
                <a:effectLst/>
              </a:rPr>
              <a:t>次對話</a:t>
            </a:r>
            <a:endParaRPr lang="en-US" altLang="zh-CN" dirty="0">
              <a:effectLst/>
            </a:endParaRPr>
          </a:p>
        </p:txBody>
      </p:sp>
    </p:spTree>
    <p:extLst>
      <p:ext uri="{BB962C8B-B14F-4D97-AF65-F5344CB8AC3E}">
        <p14:creationId xmlns:p14="http://schemas.microsoft.com/office/powerpoint/2010/main" val="3802182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EF485D0-ED31-40CC-B784-FF4F70ACD8A5}"/>
              </a:ext>
            </a:extLst>
          </p:cNvPr>
          <p:cNvSpPr>
            <a:spLocks noGrp="1"/>
          </p:cNvSpPr>
          <p:nvPr>
            <p:ph idx="1"/>
          </p:nvPr>
        </p:nvSpPr>
        <p:spPr/>
        <p:txBody>
          <a:bodyPr/>
          <a:lstStyle/>
          <a:p>
            <a:endParaRPr lang="zh-TW" altLang="en-US" dirty="0"/>
          </a:p>
        </p:txBody>
      </p:sp>
      <p:sp>
        <p:nvSpPr>
          <p:cNvPr id="3" name="標題 2">
            <a:extLst>
              <a:ext uri="{FF2B5EF4-FFF2-40B4-BE49-F238E27FC236}">
                <a16:creationId xmlns:a16="http://schemas.microsoft.com/office/drawing/2014/main" id="{F2D99AE4-3783-4F3B-AFEA-36395D9827A5}"/>
              </a:ext>
            </a:extLst>
          </p:cNvPr>
          <p:cNvSpPr>
            <a:spLocks noGrp="1"/>
          </p:cNvSpPr>
          <p:nvPr>
            <p:ph type="title"/>
          </p:nvPr>
        </p:nvSpPr>
        <p:spPr/>
        <p:txBody>
          <a:bodyPr>
            <a:noAutofit/>
          </a:bodyPr>
          <a:lstStyle/>
          <a:p>
            <a:r>
              <a:rPr lang="zh-CN" altLang="en-US" sz="4400" dirty="0"/>
              <a:t>安裝 </a:t>
            </a:r>
            <a:r>
              <a:rPr lang="en-US" altLang="zh-CN" sz="4400" dirty="0"/>
              <a:t>e</a:t>
            </a:r>
            <a:r>
              <a:rPr lang="en-US" altLang="zh-TW" sz="4400" dirty="0"/>
              <a:t>dge dev </a:t>
            </a:r>
            <a:r>
              <a:rPr lang="zh-CN" altLang="en-US" sz="4400" dirty="0"/>
              <a:t>瀏覽器</a:t>
            </a:r>
            <a:endParaRPr lang="zh-TW" altLang="en-US" sz="4400" dirty="0"/>
          </a:p>
        </p:txBody>
      </p:sp>
      <p:pic>
        <p:nvPicPr>
          <p:cNvPr id="5" name="圖片 4">
            <a:extLst>
              <a:ext uri="{FF2B5EF4-FFF2-40B4-BE49-F238E27FC236}">
                <a16:creationId xmlns:a16="http://schemas.microsoft.com/office/drawing/2014/main" id="{A78443D9-2F84-41B2-A1F9-0E24875A0D13}"/>
              </a:ext>
            </a:extLst>
          </p:cNvPr>
          <p:cNvPicPr>
            <a:picLocks noChangeAspect="1"/>
          </p:cNvPicPr>
          <p:nvPr/>
        </p:nvPicPr>
        <p:blipFill>
          <a:blip r:embed="rId2"/>
          <a:stretch>
            <a:fillRect/>
          </a:stretch>
        </p:blipFill>
        <p:spPr>
          <a:xfrm>
            <a:off x="0" y="1417751"/>
            <a:ext cx="9144000" cy="5105400"/>
          </a:xfrm>
          <a:prstGeom prst="rect">
            <a:avLst/>
          </a:prstGeom>
        </p:spPr>
      </p:pic>
    </p:spTree>
    <p:extLst>
      <p:ext uri="{BB962C8B-B14F-4D97-AF65-F5344CB8AC3E}">
        <p14:creationId xmlns:p14="http://schemas.microsoft.com/office/powerpoint/2010/main" val="3127969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B2B1D73-3302-4173-8F98-9B6D7F1DDC1E}"/>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CFA49277-95A6-471B-A9F3-350050D698C3}"/>
              </a:ext>
            </a:extLst>
          </p:cNvPr>
          <p:cNvSpPr>
            <a:spLocks noGrp="1"/>
          </p:cNvSpPr>
          <p:nvPr>
            <p:ph type="title"/>
          </p:nvPr>
        </p:nvSpPr>
        <p:spPr/>
        <p:txBody>
          <a:bodyPr/>
          <a:lstStyle/>
          <a:p>
            <a:r>
              <a:rPr lang="zh-CN" altLang="en-US" dirty="0"/>
              <a:t>開啟 </a:t>
            </a:r>
            <a:r>
              <a:rPr lang="en-US" altLang="zh-CN" dirty="0"/>
              <a:t>e</a:t>
            </a:r>
            <a:r>
              <a:rPr lang="en-US" altLang="zh-TW" dirty="0"/>
              <a:t>dge dev </a:t>
            </a:r>
            <a:r>
              <a:rPr lang="zh-CN" altLang="en-US" dirty="0"/>
              <a:t>瀏覽器</a:t>
            </a:r>
            <a:endParaRPr lang="zh-TW" altLang="en-US" dirty="0"/>
          </a:p>
        </p:txBody>
      </p:sp>
      <p:pic>
        <p:nvPicPr>
          <p:cNvPr id="4" name="圖片 3">
            <a:extLst>
              <a:ext uri="{FF2B5EF4-FFF2-40B4-BE49-F238E27FC236}">
                <a16:creationId xmlns:a16="http://schemas.microsoft.com/office/drawing/2014/main" id="{5FAE4BD2-10C9-454F-99A8-4BCB6095D385}"/>
              </a:ext>
            </a:extLst>
          </p:cNvPr>
          <p:cNvPicPr>
            <a:picLocks noChangeAspect="1"/>
          </p:cNvPicPr>
          <p:nvPr/>
        </p:nvPicPr>
        <p:blipFill>
          <a:blip r:embed="rId2"/>
          <a:stretch>
            <a:fillRect/>
          </a:stretch>
        </p:blipFill>
        <p:spPr>
          <a:xfrm>
            <a:off x="15640" y="1772816"/>
            <a:ext cx="8516799" cy="1685304"/>
          </a:xfrm>
          <a:prstGeom prst="rect">
            <a:avLst/>
          </a:prstGeom>
        </p:spPr>
      </p:pic>
    </p:spTree>
    <p:extLst>
      <p:ext uri="{BB962C8B-B14F-4D97-AF65-F5344CB8AC3E}">
        <p14:creationId xmlns:p14="http://schemas.microsoft.com/office/powerpoint/2010/main" val="2303661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EF485D0-ED31-40CC-B784-FF4F70ACD8A5}"/>
              </a:ext>
            </a:extLst>
          </p:cNvPr>
          <p:cNvSpPr>
            <a:spLocks noGrp="1"/>
          </p:cNvSpPr>
          <p:nvPr>
            <p:ph idx="1"/>
          </p:nvPr>
        </p:nvSpPr>
        <p:spPr/>
        <p:txBody>
          <a:bodyPr>
            <a:normAutofit/>
          </a:bodyPr>
          <a:lstStyle/>
          <a:p>
            <a:r>
              <a:rPr lang="en-US" altLang="zh-CN" dirty="0"/>
              <a:t>ESG</a:t>
            </a:r>
            <a:r>
              <a:rPr lang="zh-CN" altLang="en-US" dirty="0"/>
              <a:t>網頁：</a:t>
            </a:r>
            <a:endParaRPr lang="en-US" altLang="zh-TW" dirty="0"/>
          </a:p>
          <a:p>
            <a:pPr lvl="1"/>
            <a:r>
              <a:rPr lang="zh-TW" altLang="en-US" dirty="0">
                <a:hlinkClick r:id="rId2"/>
              </a:rPr>
              <a:t>https://www.investopedia.com/terms/s/socialresponsibility.asp</a:t>
            </a:r>
            <a:endParaRPr lang="en-US" altLang="zh-TW" dirty="0"/>
          </a:p>
          <a:p>
            <a:r>
              <a:rPr lang="zh-CN" altLang="en-US" dirty="0"/>
              <a:t>查詢</a:t>
            </a:r>
            <a:r>
              <a:rPr lang="en-US" altLang="zh-CN" dirty="0"/>
              <a:t>【</a:t>
            </a:r>
            <a:r>
              <a:rPr lang="zh-CN" altLang="en-US" dirty="0"/>
              <a:t>右上角</a:t>
            </a:r>
            <a:r>
              <a:rPr lang="en-US" altLang="zh-CN" dirty="0"/>
              <a:t>】</a:t>
            </a:r>
            <a:r>
              <a:rPr lang="en-US" altLang="zh-CN" dirty="0" err="1"/>
              <a:t>bing</a:t>
            </a:r>
            <a:r>
              <a:rPr lang="zh-CN" altLang="en-US" dirty="0"/>
              <a:t>：</a:t>
            </a:r>
            <a:endParaRPr lang="en-US" altLang="zh-CN" dirty="0"/>
          </a:p>
          <a:p>
            <a:pPr lvl="1"/>
            <a:r>
              <a:rPr lang="zh-CN" altLang="en-US" dirty="0">
                <a:highlight>
                  <a:srgbClr val="FFFF00"/>
                </a:highlight>
              </a:rPr>
              <a:t>請寫出本文重點摘要</a:t>
            </a:r>
            <a:endParaRPr lang="en-US" altLang="zh-TW" dirty="0">
              <a:highlight>
                <a:srgbClr val="FFFF00"/>
              </a:highlight>
            </a:endParaRPr>
          </a:p>
        </p:txBody>
      </p:sp>
      <p:sp>
        <p:nvSpPr>
          <p:cNvPr id="3" name="標題 2">
            <a:extLst>
              <a:ext uri="{FF2B5EF4-FFF2-40B4-BE49-F238E27FC236}">
                <a16:creationId xmlns:a16="http://schemas.microsoft.com/office/drawing/2014/main" id="{F2D99AE4-3783-4F3B-AFEA-36395D9827A5}"/>
              </a:ext>
            </a:extLst>
          </p:cNvPr>
          <p:cNvSpPr>
            <a:spLocks noGrp="1"/>
          </p:cNvSpPr>
          <p:nvPr>
            <p:ph type="title"/>
          </p:nvPr>
        </p:nvSpPr>
        <p:spPr/>
        <p:txBody>
          <a:bodyPr>
            <a:noAutofit/>
          </a:bodyPr>
          <a:lstStyle/>
          <a:p>
            <a:r>
              <a:rPr lang="zh-CN" altLang="en-US" sz="4400" dirty="0"/>
              <a:t>登入外文網頁：</a:t>
            </a:r>
            <a:endParaRPr lang="zh-TW" altLang="en-US" sz="4400" dirty="0"/>
          </a:p>
        </p:txBody>
      </p:sp>
    </p:spTree>
    <p:extLst>
      <p:ext uri="{BB962C8B-B14F-4D97-AF65-F5344CB8AC3E}">
        <p14:creationId xmlns:p14="http://schemas.microsoft.com/office/powerpoint/2010/main" val="48500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EF485D0-ED31-40CC-B784-FF4F70ACD8A5}"/>
              </a:ext>
            </a:extLst>
          </p:cNvPr>
          <p:cNvSpPr>
            <a:spLocks noGrp="1"/>
          </p:cNvSpPr>
          <p:nvPr>
            <p:ph idx="1"/>
          </p:nvPr>
        </p:nvSpPr>
        <p:spPr/>
        <p:txBody>
          <a:bodyPr/>
          <a:lstStyle/>
          <a:p>
            <a:endParaRPr lang="zh-TW" altLang="en-US" dirty="0"/>
          </a:p>
        </p:txBody>
      </p:sp>
      <p:sp>
        <p:nvSpPr>
          <p:cNvPr id="3" name="標題 2">
            <a:extLst>
              <a:ext uri="{FF2B5EF4-FFF2-40B4-BE49-F238E27FC236}">
                <a16:creationId xmlns:a16="http://schemas.microsoft.com/office/drawing/2014/main" id="{F2D99AE4-3783-4F3B-AFEA-36395D9827A5}"/>
              </a:ext>
            </a:extLst>
          </p:cNvPr>
          <p:cNvSpPr>
            <a:spLocks noGrp="1"/>
          </p:cNvSpPr>
          <p:nvPr>
            <p:ph type="title"/>
          </p:nvPr>
        </p:nvSpPr>
        <p:spPr/>
        <p:txBody>
          <a:bodyPr>
            <a:noAutofit/>
          </a:bodyPr>
          <a:lstStyle/>
          <a:p>
            <a:r>
              <a:rPr lang="zh-CN" altLang="en-US" sz="4400" dirty="0"/>
              <a:t>登入外文網頁：</a:t>
            </a:r>
            <a:br>
              <a:rPr lang="en-US" altLang="zh-CN" sz="4400" dirty="0"/>
            </a:br>
            <a:r>
              <a:rPr lang="en-US" altLang="zh-TW" sz="2400" dirty="0">
                <a:hlinkClick r:id="rId2"/>
              </a:rPr>
              <a:t>Social Responsibility in Business: Meaning, Types, Examples, and Criticism </a:t>
            </a:r>
            <a:r>
              <a:rPr lang="en-US" altLang="zh-TW" sz="2800" dirty="0">
                <a:hlinkClick r:id="rId2"/>
              </a:rPr>
              <a:t>(investopedia.com)</a:t>
            </a:r>
            <a:endParaRPr lang="zh-TW" altLang="en-US" sz="4400" dirty="0"/>
          </a:p>
        </p:txBody>
      </p:sp>
      <p:pic>
        <p:nvPicPr>
          <p:cNvPr id="4" name="圖片 3">
            <a:extLst>
              <a:ext uri="{FF2B5EF4-FFF2-40B4-BE49-F238E27FC236}">
                <a16:creationId xmlns:a16="http://schemas.microsoft.com/office/drawing/2014/main" id="{6073FD25-69B7-41B6-B7FA-431BA7DD7E5F}"/>
              </a:ext>
            </a:extLst>
          </p:cNvPr>
          <p:cNvPicPr>
            <a:picLocks noChangeAspect="1"/>
          </p:cNvPicPr>
          <p:nvPr/>
        </p:nvPicPr>
        <p:blipFill>
          <a:blip r:embed="rId3"/>
          <a:stretch>
            <a:fillRect/>
          </a:stretch>
        </p:blipFill>
        <p:spPr>
          <a:xfrm>
            <a:off x="0" y="1487668"/>
            <a:ext cx="9144000" cy="5482863"/>
          </a:xfrm>
          <a:prstGeom prst="rect">
            <a:avLst/>
          </a:prstGeom>
        </p:spPr>
      </p:pic>
    </p:spTree>
    <p:extLst>
      <p:ext uri="{BB962C8B-B14F-4D97-AF65-F5344CB8AC3E}">
        <p14:creationId xmlns:p14="http://schemas.microsoft.com/office/powerpoint/2010/main" val="1774753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712968" cy="4716524"/>
          </a:xfrm>
        </p:spPr>
        <p:txBody>
          <a:bodyPr>
            <a:normAutofit/>
          </a:bodyPr>
          <a:lstStyle/>
          <a:p>
            <a:r>
              <a:rPr lang="zh-CN" altLang="en-US" sz="6600" b="1" dirty="0"/>
              <a:t>查詢學校圖書館的</a:t>
            </a:r>
            <a:endParaRPr lang="en-US" altLang="zh-CN" sz="6600" b="1" dirty="0"/>
          </a:p>
          <a:p>
            <a:r>
              <a:rPr lang="zh-CN" altLang="en-US" sz="6600" b="1" dirty="0"/>
              <a:t>電子期刊論文</a:t>
            </a:r>
            <a:endParaRPr lang="en-US" altLang="zh-CN" sz="6600" b="1" dirty="0"/>
          </a:p>
        </p:txBody>
      </p:sp>
    </p:spTree>
    <p:extLst>
      <p:ext uri="{BB962C8B-B14F-4D97-AF65-F5344CB8AC3E}">
        <p14:creationId xmlns:p14="http://schemas.microsoft.com/office/powerpoint/2010/main" val="370425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2772308"/>
          </a:xfrm>
        </p:spPr>
        <p:txBody>
          <a:bodyPr>
            <a:normAutofit fontScale="85000" lnSpcReduction="20000"/>
          </a:bodyPr>
          <a:lstStyle/>
          <a:p>
            <a:endParaRPr lang="en-US" altLang="zh-CN" sz="6600" b="1" dirty="0"/>
          </a:p>
          <a:p>
            <a:r>
              <a:rPr lang="zh-CN" altLang="en-US" sz="6600" b="1" dirty="0"/>
              <a:t>這些工作</a:t>
            </a:r>
            <a:endParaRPr lang="en-US" altLang="zh-CN" sz="6600" b="1" dirty="0"/>
          </a:p>
          <a:p>
            <a:r>
              <a:rPr lang="zh-CN" altLang="en-US" sz="6600" b="1" dirty="0"/>
              <a:t>生成式</a:t>
            </a:r>
            <a:r>
              <a:rPr lang="en-US" altLang="zh-CN" sz="6600" b="1" dirty="0"/>
              <a:t>AI</a:t>
            </a:r>
            <a:r>
              <a:rPr lang="zh-CN" altLang="en-US" sz="6600" b="1" dirty="0"/>
              <a:t>都可以幫得上忙</a:t>
            </a:r>
            <a:endParaRPr lang="zh-TW" altLang="en-US" sz="6600" b="1" dirty="0"/>
          </a:p>
        </p:txBody>
      </p:sp>
    </p:spTree>
    <p:extLst>
      <p:ext uri="{BB962C8B-B14F-4D97-AF65-F5344CB8AC3E}">
        <p14:creationId xmlns:p14="http://schemas.microsoft.com/office/powerpoint/2010/main" val="1060822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712968" cy="4716524"/>
          </a:xfrm>
        </p:spPr>
        <p:txBody>
          <a:bodyPr>
            <a:normAutofit/>
          </a:bodyPr>
          <a:lstStyle/>
          <a:p>
            <a:pPr algn="l"/>
            <a:r>
              <a:rPr lang="zh-CN" altLang="en-US" sz="6600" b="1" dirty="0"/>
              <a:t>注意：</a:t>
            </a:r>
            <a:endParaRPr lang="en-US" altLang="zh-CN" sz="6600" b="1" dirty="0"/>
          </a:p>
          <a:p>
            <a:pPr algn="l"/>
            <a:endParaRPr lang="en-US" altLang="zh-CN" sz="6600" b="1" dirty="0"/>
          </a:p>
          <a:p>
            <a:r>
              <a:rPr lang="zh-CN" altLang="en-US" sz="5800" b="1" dirty="0"/>
              <a:t>必須使用</a:t>
            </a:r>
            <a:r>
              <a:rPr lang="en-US" altLang="zh-CN" sz="5800" b="1" dirty="0"/>
              <a:t>edge dev</a:t>
            </a:r>
            <a:r>
              <a:rPr lang="zh-CN" altLang="en-US" sz="5800" b="1" dirty="0"/>
              <a:t>瀏覽器</a:t>
            </a:r>
            <a:endParaRPr lang="en-US" altLang="zh-CN" sz="5800" b="1" dirty="0"/>
          </a:p>
          <a:p>
            <a:r>
              <a:rPr lang="zh-CN" altLang="en-US" sz="5800" b="1" dirty="0"/>
              <a:t>開啟學校的圖書館網頁</a:t>
            </a:r>
            <a:endParaRPr lang="en-US" altLang="zh-CN" sz="5800" b="1" dirty="0"/>
          </a:p>
        </p:txBody>
      </p:sp>
    </p:spTree>
    <p:extLst>
      <p:ext uri="{BB962C8B-B14F-4D97-AF65-F5344CB8AC3E}">
        <p14:creationId xmlns:p14="http://schemas.microsoft.com/office/powerpoint/2010/main" val="2324643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使用</a:t>
            </a:r>
            <a:r>
              <a:rPr lang="en-US" altLang="zh-CN" sz="4800" dirty="0"/>
              <a:t>edge dev</a:t>
            </a:r>
            <a:r>
              <a:rPr lang="zh-CN" altLang="en-US" sz="4800" dirty="0"/>
              <a:t>瀏覽器</a:t>
            </a:r>
            <a:br>
              <a:rPr lang="en-US" altLang="zh-CN" sz="4800" dirty="0"/>
            </a:br>
            <a:r>
              <a:rPr lang="zh-CN" altLang="en-US" sz="4800" dirty="0"/>
              <a:t>開啟學校的圖書館網頁</a:t>
            </a:r>
            <a:endParaRPr lang="en-US" altLang="zh-CN" sz="4800" dirty="0"/>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a:bodyPr>
          <a:lstStyle/>
          <a:p>
            <a:r>
              <a:rPr lang="en-US" altLang="zh-CN" sz="3600" dirty="0">
                <a:effectLst/>
              </a:rPr>
              <a:t>【</a:t>
            </a:r>
            <a:r>
              <a:rPr lang="zh-CN" altLang="en-US" sz="3600" dirty="0">
                <a:effectLst/>
              </a:rPr>
              <a:t>登入</a:t>
            </a:r>
            <a:r>
              <a:rPr lang="en-US" altLang="zh-CN" sz="3600" dirty="0">
                <a:effectLst/>
              </a:rPr>
              <a:t>】</a:t>
            </a:r>
            <a:r>
              <a:rPr lang="zh-CN" altLang="en-US" sz="3600" dirty="0">
                <a:effectLst/>
              </a:rPr>
              <a:t>學校帳號密碼</a:t>
            </a:r>
            <a:endParaRPr lang="en-US" altLang="zh-CN" sz="3600" dirty="0">
              <a:effectLst/>
            </a:endParaRPr>
          </a:p>
          <a:p>
            <a:pPr lvl="1"/>
            <a:r>
              <a:rPr lang="zh-CN" altLang="en-US" sz="3200" dirty="0">
                <a:effectLst/>
              </a:rPr>
              <a:t>館藏資源</a:t>
            </a:r>
            <a:r>
              <a:rPr lang="en-US" altLang="zh-CN" sz="3200" dirty="0">
                <a:effectLst/>
              </a:rPr>
              <a:t>/</a:t>
            </a:r>
            <a:r>
              <a:rPr lang="zh-CN" altLang="en-US" sz="3200" dirty="0">
                <a:effectLst/>
              </a:rPr>
              <a:t>電子期刊</a:t>
            </a:r>
            <a:endParaRPr lang="en-US" altLang="zh-CN" sz="3200" dirty="0">
              <a:effectLst/>
            </a:endParaRPr>
          </a:p>
        </p:txBody>
      </p:sp>
      <p:pic>
        <p:nvPicPr>
          <p:cNvPr id="2" name="圖片 1">
            <a:extLst>
              <a:ext uri="{FF2B5EF4-FFF2-40B4-BE49-F238E27FC236}">
                <a16:creationId xmlns:a16="http://schemas.microsoft.com/office/drawing/2014/main" id="{C88E0190-2357-4308-81BD-2B75AC4B4CF7}"/>
              </a:ext>
            </a:extLst>
          </p:cNvPr>
          <p:cNvPicPr>
            <a:picLocks noChangeAspect="1"/>
          </p:cNvPicPr>
          <p:nvPr/>
        </p:nvPicPr>
        <p:blipFill>
          <a:blip r:embed="rId2"/>
          <a:stretch>
            <a:fillRect/>
          </a:stretch>
        </p:blipFill>
        <p:spPr>
          <a:xfrm>
            <a:off x="323528" y="2855823"/>
            <a:ext cx="7942857" cy="4238095"/>
          </a:xfrm>
          <a:prstGeom prst="rect">
            <a:avLst/>
          </a:prstGeom>
        </p:spPr>
      </p:pic>
    </p:spTree>
    <p:extLst>
      <p:ext uri="{BB962C8B-B14F-4D97-AF65-F5344CB8AC3E}">
        <p14:creationId xmlns:p14="http://schemas.microsoft.com/office/powerpoint/2010/main" val="1638529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356D6DC-917E-4D4F-970E-6B435311C2FE}"/>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9A8CF2EF-C8DB-4BA4-8E63-3A5148E05392}"/>
              </a:ext>
            </a:extLst>
          </p:cNvPr>
          <p:cNvSpPr>
            <a:spLocks noGrp="1"/>
          </p:cNvSpPr>
          <p:nvPr>
            <p:ph type="title"/>
          </p:nvPr>
        </p:nvSpPr>
        <p:spPr/>
        <p:txBody>
          <a:bodyPr/>
          <a:lstStyle/>
          <a:p>
            <a:r>
              <a:rPr lang="zh-CN" altLang="en-US" dirty="0"/>
              <a:t>選擇</a:t>
            </a:r>
            <a:r>
              <a:rPr lang="en-US" altLang="zh-CN" dirty="0"/>
              <a:t>【</a:t>
            </a:r>
            <a:r>
              <a:rPr lang="zh-CN" altLang="en-US" dirty="0"/>
              <a:t>商管</a:t>
            </a:r>
            <a:r>
              <a:rPr lang="en-US" altLang="zh-CN" dirty="0"/>
              <a:t>】</a:t>
            </a:r>
            <a:r>
              <a:rPr lang="zh-CN" altLang="en-US" dirty="0"/>
              <a:t>類電子期刊</a:t>
            </a:r>
            <a:endParaRPr lang="zh-TW" altLang="en-US" dirty="0"/>
          </a:p>
        </p:txBody>
      </p:sp>
      <p:pic>
        <p:nvPicPr>
          <p:cNvPr id="4" name="圖片 3">
            <a:extLst>
              <a:ext uri="{FF2B5EF4-FFF2-40B4-BE49-F238E27FC236}">
                <a16:creationId xmlns:a16="http://schemas.microsoft.com/office/drawing/2014/main" id="{CFEB1EE3-497D-4684-887F-8A612B463F1B}"/>
              </a:ext>
            </a:extLst>
          </p:cNvPr>
          <p:cNvPicPr>
            <a:picLocks noChangeAspect="1"/>
          </p:cNvPicPr>
          <p:nvPr/>
        </p:nvPicPr>
        <p:blipFill>
          <a:blip r:embed="rId2"/>
          <a:stretch>
            <a:fillRect/>
          </a:stretch>
        </p:blipFill>
        <p:spPr>
          <a:xfrm>
            <a:off x="1093851" y="1386567"/>
            <a:ext cx="6956298" cy="5319033"/>
          </a:xfrm>
          <a:prstGeom prst="rect">
            <a:avLst/>
          </a:prstGeom>
        </p:spPr>
      </p:pic>
    </p:spTree>
    <p:extLst>
      <p:ext uri="{BB962C8B-B14F-4D97-AF65-F5344CB8AC3E}">
        <p14:creationId xmlns:p14="http://schemas.microsoft.com/office/powerpoint/2010/main" val="1676157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462B299-E382-437B-B268-B3E158BC6A46}"/>
              </a:ext>
            </a:extLst>
          </p:cNvPr>
          <p:cNvSpPr>
            <a:spLocks noGrp="1"/>
          </p:cNvSpPr>
          <p:nvPr>
            <p:ph idx="1"/>
          </p:nvPr>
        </p:nvSpPr>
        <p:spPr/>
        <p:txBody>
          <a:bodyPr/>
          <a:lstStyle/>
          <a:p>
            <a:endParaRPr lang="zh-TW" altLang="en-US" dirty="0"/>
          </a:p>
        </p:txBody>
      </p:sp>
      <p:sp>
        <p:nvSpPr>
          <p:cNvPr id="3" name="標題 2">
            <a:extLst>
              <a:ext uri="{FF2B5EF4-FFF2-40B4-BE49-F238E27FC236}">
                <a16:creationId xmlns:a16="http://schemas.microsoft.com/office/drawing/2014/main" id="{13D6F060-9B53-4F39-BC5F-D960759199FD}"/>
              </a:ext>
            </a:extLst>
          </p:cNvPr>
          <p:cNvSpPr>
            <a:spLocks noGrp="1"/>
          </p:cNvSpPr>
          <p:nvPr>
            <p:ph type="title"/>
          </p:nvPr>
        </p:nvSpPr>
        <p:spPr/>
        <p:txBody>
          <a:bodyPr>
            <a:normAutofit fontScale="90000"/>
          </a:bodyPr>
          <a:lstStyle/>
          <a:p>
            <a:r>
              <a:rPr lang="zh-CN" altLang="en-US" dirty="0"/>
              <a:t>選擇：</a:t>
            </a:r>
            <a:r>
              <a:rPr lang="en-US" altLang="zh-CN" dirty="0"/>
              <a:t>BSP</a:t>
            </a:r>
            <a:r>
              <a:rPr lang="zh-CN" altLang="en-US" dirty="0"/>
              <a:t>：商管財經電子期刊</a:t>
            </a:r>
            <a:endParaRPr lang="zh-TW" altLang="en-US" dirty="0"/>
          </a:p>
        </p:txBody>
      </p:sp>
      <p:graphicFrame>
        <p:nvGraphicFramePr>
          <p:cNvPr id="4" name="表格 3">
            <a:extLst>
              <a:ext uri="{FF2B5EF4-FFF2-40B4-BE49-F238E27FC236}">
                <a16:creationId xmlns:a16="http://schemas.microsoft.com/office/drawing/2014/main" id="{258CDE12-0677-4B27-B058-454C199388ED}"/>
              </a:ext>
            </a:extLst>
          </p:cNvPr>
          <p:cNvGraphicFramePr>
            <a:graphicFrameLocks noGrp="1"/>
          </p:cNvGraphicFramePr>
          <p:nvPr>
            <p:extLst>
              <p:ext uri="{D42A27DB-BD31-4B8C-83A1-F6EECF244321}">
                <p14:modId xmlns:p14="http://schemas.microsoft.com/office/powerpoint/2010/main" val="3028069170"/>
              </p:ext>
            </p:extLst>
          </p:nvPr>
        </p:nvGraphicFramePr>
        <p:xfrm>
          <a:off x="16903" y="3120337"/>
          <a:ext cx="9036496" cy="1754505"/>
        </p:xfrm>
        <a:graphic>
          <a:graphicData uri="http://schemas.openxmlformats.org/drawingml/2006/table">
            <a:tbl>
              <a:tblPr/>
              <a:tblGrid>
                <a:gridCol w="263229">
                  <a:extLst>
                    <a:ext uri="{9D8B030D-6E8A-4147-A177-3AD203B41FA5}">
                      <a16:colId xmlns:a16="http://schemas.microsoft.com/office/drawing/2014/main" val="909841051"/>
                    </a:ext>
                  </a:extLst>
                </a:gridCol>
                <a:gridCol w="8773267">
                  <a:extLst>
                    <a:ext uri="{9D8B030D-6E8A-4147-A177-3AD203B41FA5}">
                      <a16:colId xmlns:a16="http://schemas.microsoft.com/office/drawing/2014/main" val="1528218452"/>
                    </a:ext>
                  </a:extLst>
                </a:gridCol>
              </a:tblGrid>
              <a:tr h="1520135">
                <a:tc>
                  <a:txBody>
                    <a:bodyPr/>
                    <a:lstStyle/>
                    <a:p>
                      <a:pPr fontAlgn="ctr"/>
                      <a:endParaRPr lang="zh-TW" altLang="en-US" sz="2800" u="none" strike="noStrike">
                        <a:solidFill>
                          <a:srgbClr val="000000"/>
                        </a:solidFill>
                        <a:effectLst/>
                        <a:latin typeface="Arial" panose="020B0604020202020204" pitchFamily="34" charset="0"/>
                      </a:endParaRPr>
                    </a:p>
                  </a:txBody>
                  <a:tcPr marL="0" marR="0" marT="0" marB="47625" anchor="ctr">
                    <a:lnL>
                      <a:noFill/>
                    </a:lnL>
                    <a:lnR>
                      <a:noFill/>
                    </a:lnR>
                    <a:lnT>
                      <a:noFill/>
                    </a:lnT>
                    <a:lnB>
                      <a:noFill/>
                    </a:lnB>
                    <a:solidFill>
                      <a:srgbClr val="FFFFFF"/>
                    </a:solidFill>
                  </a:tcPr>
                </a:tc>
                <a:tc>
                  <a:txBody>
                    <a:bodyPr/>
                    <a:lstStyle/>
                    <a:p>
                      <a:pPr fontAlgn="t"/>
                      <a:r>
                        <a:rPr lang="zh-TW" altLang="en-US" sz="2800" u="none" strike="noStrike" dirty="0">
                          <a:solidFill>
                            <a:srgbClr val="353535"/>
                          </a:solidFill>
                          <a:effectLst/>
                          <a:latin typeface="Arial" panose="020B0604020202020204" pitchFamily="34" charset="0"/>
                        </a:rPr>
                        <a:t>資源網址：</a:t>
                      </a:r>
                      <a:r>
                        <a:rPr lang="en-US" sz="2800" u="none" strike="noStrike" dirty="0">
                          <a:solidFill>
                            <a:srgbClr val="1C5180"/>
                          </a:solidFill>
                          <a:effectLst/>
                          <a:latin typeface="Helvetica" panose="020B0604020202020204" pitchFamily="34" charset="0"/>
                          <a:hlinkClick r:id="rId2"/>
                        </a:rPr>
                        <a:t>http://search.ebscohost.com/</a:t>
                      </a:r>
                      <a:r>
                        <a:rPr lang="en-US" sz="2800" u="none" strike="noStrike" dirty="0" err="1">
                          <a:solidFill>
                            <a:srgbClr val="1C5180"/>
                          </a:solidFill>
                          <a:effectLst/>
                          <a:latin typeface="Helvetica" panose="020B0604020202020204" pitchFamily="34" charset="0"/>
                          <a:hlinkClick r:id="rId2"/>
                        </a:rPr>
                        <a:t>login.aspx?profile</a:t>
                      </a:r>
                      <a:r>
                        <a:rPr lang="en-US" sz="2800" u="none" strike="noStrike" dirty="0">
                          <a:solidFill>
                            <a:srgbClr val="1C5180"/>
                          </a:solidFill>
                          <a:effectLst/>
                          <a:latin typeface="Helvetica" panose="020B0604020202020204" pitchFamily="34" charset="0"/>
                          <a:hlinkClick r:id="rId2"/>
                        </a:rPr>
                        <a:t>=</a:t>
                      </a:r>
                      <a:r>
                        <a:rPr lang="en-US" sz="2800" u="none" strike="noStrike" dirty="0" err="1">
                          <a:solidFill>
                            <a:srgbClr val="1C5180"/>
                          </a:solidFill>
                          <a:effectLst/>
                          <a:latin typeface="Helvetica" panose="020B0604020202020204" pitchFamily="34" charset="0"/>
                          <a:hlinkClick r:id="rId2"/>
                        </a:rPr>
                        <a:t>eho</a:t>
                      </a:r>
                      <a:r>
                        <a:rPr lang="en-US" sz="2800" u="none" strike="noStrike" dirty="0">
                          <a:solidFill>
                            <a:srgbClr val="1C5180"/>
                          </a:solidFill>
                          <a:effectLst/>
                          <a:latin typeface="Helvetica" panose="020B0604020202020204" pitchFamily="34" charset="0"/>
                          <a:hlinkClick r:id="rId2"/>
                        </a:rPr>
                        <a:t>...</a:t>
                      </a:r>
                      <a:br>
                        <a:rPr lang="en-US" sz="2800" u="none" strike="noStrike" dirty="0">
                          <a:solidFill>
                            <a:srgbClr val="353535"/>
                          </a:solidFill>
                          <a:effectLst/>
                          <a:latin typeface="Arial" panose="020B0604020202020204" pitchFamily="34" charset="0"/>
                        </a:rPr>
                      </a:br>
                      <a:r>
                        <a:rPr lang="zh-TW" altLang="en-US" sz="2800" u="none" strike="noStrike" dirty="0">
                          <a:solidFill>
                            <a:srgbClr val="353535"/>
                          </a:solidFill>
                          <a:effectLst/>
                          <a:latin typeface="Arial" panose="020B0604020202020204" pitchFamily="34" charset="0"/>
                        </a:rPr>
                        <a:t>資源簡介：</a:t>
                      </a:r>
                      <a:r>
                        <a:rPr lang="en-US" sz="2800" u="none" strike="noStrike" dirty="0">
                          <a:solidFill>
                            <a:srgbClr val="353535"/>
                          </a:solidFill>
                          <a:effectLst/>
                          <a:latin typeface="Arial" panose="020B0604020202020204" pitchFamily="34" charset="0"/>
                        </a:rPr>
                        <a:t>Business Source Premier </a:t>
                      </a:r>
                      <a:r>
                        <a:rPr lang="zh-TW" altLang="en-US" sz="2800" u="none" strike="noStrike" dirty="0">
                          <a:solidFill>
                            <a:srgbClr val="353535"/>
                          </a:solidFill>
                          <a:effectLst/>
                          <a:latin typeface="Arial" panose="020B0604020202020204" pitchFamily="34" charset="0"/>
                        </a:rPr>
                        <a:t>商業研究資料庫，收錄了 </a:t>
                      </a:r>
                      <a:r>
                        <a:rPr lang="en-US" altLang="zh-TW" sz="2800" u="none" strike="noStrike" dirty="0">
                          <a:solidFill>
                            <a:srgbClr val="353535"/>
                          </a:solidFill>
                          <a:effectLst/>
                          <a:latin typeface="Arial" panose="020B0604020202020204" pitchFamily="34" charset="0"/>
                        </a:rPr>
                        <a:t>2,300 </a:t>
                      </a:r>
                      <a:r>
                        <a:rPr lang="zh-TW" altLang="en-US" sz="2800" u="none" strike="noStrike" dirty="0">
                          <a:solidFill>
                            <a:srgbClr val="353535"/>
                          </a:solidFill>
                          <a:effectLst/>
                          <a:latin typeface="Arial" panose="020B0604020202020204" pitchFamily="34" charset="0"/>
                        </a:rPr>
                        <a:t>多種期刊</a:t>
                      </a:r>
                    </a:p>
                  </a:txBody>
                  <a:tcPr marL="0" marR="0" marT="0" marB="47625">
                    <a:lnL>
                      <a:noFill/>
                    </a:lnL>
                    <a:lnR>
                      <a:noFill/>
                    </a:lnR>
                    <a:lnT>
                      <a:noFill/>
                    </a:lnT>
                    <a:lnB>
                      <a:noFill/>
                    </a:lnB>
                    <a:solidFill>
                      <a:srgbClr val="FFFFFF"/>
                    </a:solidFill>
                  </a:tcPr>
                </a:tc>
                <a:extLst>
                  <a:ext uri="{0D108BD9-81ED-4DB2-BD59-A6C34878D82A}">
                    <a16:rowId xmlns:a16="http://schemas.microsoft.com/office/drawing/2014/main" val="617628240"/>
                  </a:ext>
                </a:extLst>
              </a:tr>
            </a:tbl>
          </a:graphicData>
        </a:graphic>
      </p:graphicFrame>
      <p:sp>
        <p:nvSpPr>
          <p:cNvPr id="5" name="Rectangle 1">
            <a:extLst>
              <a:ext uri="{FF2B5EF4-FFF2-40B4-BE49-F238E27FC236}">
                <a16:creationId xmlns:a16="http://schemas.microsoft.com/office/drawing/2014/main" id="{B0578AE0-F0F4-4407-B3E5-8478A3194858}"/>
              </a:ext>
            </a:extLst>
          </p:cNvPr>
          <p:cNvSpPr>
            <a:spLocks noChangeArrowheads="1"/>
          </p:cNvSpPr>
          <p:nvPr/>
        </p:nvSpPr>
        <p:spPr bwMode="auto">
          <a:xfrm>
            <a:off x="66688" y="1709130"/>
            <a:ext cx="9036496" cy="1302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4000" b="1" i="0" u="none" strike="noStrike" cap="none" normalizeH="0" baseline="0" dirty="0">
                <a:ln>
                  <a:noFill/>
                </a:ln>
                <a:solidFill>
                  <a:srgbClr val="666666"/>
                </a:solidFill>
                <a:effectLst/>
                <a:latin typeface="Arial" panose="020B0604020202020204" pitchFamily="34" charset="0"/>
                <a:ea typeface="微軟正黑體" panose="020B0604030504040204" pitchFamily="34" charset="-120"/>
                <a:cs typeface="Arial" panose="020B0604020202020204" pitchFamily="34" charset="0"/>
                <a:hlinkClick r:id="rId3"/>
              </a:rPr>
              <a:t>.</a:t>
            </a:r>
            <a:r>
              <a:rPr kumimoji="0" lang="zh-TW" altLang="zh-TW" sz="4000" b="1" i="0" u="none" strike="noStrike" cap="none" normalizeH="0" baseline="0" dirty="0">
                <a:ln>
                  <a:noFill/>
                </a:ln>
                <a:solidFill>
                  <a:srgbClr val="336699"/>
                </a:solidFill>
                <a:effectLst/>
                <a:latin typeface="微軟正黑體" panose="020B0604030504040204" pitchFamily="34" charset="-120"/>
                <a:ea typeface="微軟正黑體" panose="020B0604030504040204" pitchFamily="34" charset="-120"/>
                <a:hlinkClick r:id="rId3"/>
              </a:rPr>
              <a:t>Business Source Premier(BSP)商管財經學科全文資料庫-EBSCO</a:t>
            </a:r>
            <a:r>
              <a:rPr kumimoji="0" lang="zh-TW" altLang="zh-TW" sz="4000" b="1" i="0" u="none" strike="noStrike" cap="none" normalizeH="0" baseline="0" dirty="0">
                <a:ln>
                  <a:noFill/>
                </a:ln>
                <a:solidFill>
                  <a:srgbClr val="336699"/>
                </a:solidFill>
                <a:effectLst/>
                <a:latin typeface="微軟正黑體" panose="020B0604030504040204" pitchFamily="34" charset="-120"/>
                <a:ea typeface="微軟正黑體" panose="020B0604030504040204" pitchFamily="34" charset="-120"/>
              </a:rPr>
              <a:t> </a:t>
            </a:r>
            <a:r>
              <a:rPr kumimoji="0" lang="zh-TW" altLang="zh-TW" sz="4400" b="1" i="0" u="none" strike="noStrike" cap="none" normalizeH="0" baseline="0" dirty="0">
                <a:ln>
                  <a:noFill/>
                </a:ln>
                <a:solidFill>
                  <a:srgbClr val="336699"/>
                </a:solidFill>
                <a:effectLst/>
                <a:latin typeface="微軟正黑體" panose="020B0604030504040204" pitchFamily="34" charset="-120"/>
                <a:ea typeface="微軟正黑體" panose="020B0604030504040204" pitchFamily="34" charset="-120"/>
              </a:rPr>
              <a:t>      </a:t>
            </a:r>
            <a:endParaRPr kumimoji="0" lang="zh-TW" altLang="zh-TW" sz="6000" b="0" i="0" u="none" strike="noStrike" cap="none" normalizeH="0" baseline="0" dirty="0">
              <a:ln>
                <a:noFill/>
              </a:ln>
              <a:solidFill>
                <a:schemeClr val="tx1"/>
              </a:solidFill>
              <a:effectLst/>
              <a:latin typeface="Arial" panose="020B0604020202020204" pitchFamily="34" charset="0"/>
            </a:endParaRPr>
          </a:p>
        </p:txBody>
      </p:sp>
      <p:pic>
        <p:nvPicPr>
          <p:cNvPr id="29698" name="Picture 2" descr="https://search.lib.ntut.edu.tw/ntut/jumper/images/tag_g.png">
            <a:extLst>
              <a:ext uri="{FF2B5EF4-FFF2-40B4-BE49-F238E27FC236}">
                <a16:creationId xmlns:a16="http://schemas.microsoft.com/office/drawing/2014/main" id="{D89521D3-3F3B-4195-928F-05F62CC0B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372" y="3397966"/>
            <a:ext cx="582799" cy="48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61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AB05998-C2F0-43B6-A5BE-A4742A0A2570}"/>
              </a:ext>
            </a:extLst>
          </p:cNvPr>
          <p:cNvSpPr>
            <a:spLocks noGrp="1"/>
          </p:cNvSpPr>
          <p:nvPr>
            <p:ph idx="1"/>
          </p:nvPr>
        </p:nvSpPr>
        <p:spPr/>
        <p:txBody>
          <a:bodyPr/>
          <a:lstStyle/>
          <a:p>
            <a:pPr lvl="1"/>
            <a:endParaRPr lang="zh-TW" altLang="en-US" dirty="0"/>
          </a:p>
        </p:txBody>
      </p:sp>
      <p:sp>
        <p:nvSpPr>
          <p:cNvPr id="3" name="標題 2">
            <a:extLst>
              <a:ext uri="{FF2B5EF4-FFF2-40B4-BE49-F238E27FC236}">
                <a16:creationId xmlns:a16="http://schemas.microsoft.com/office/drawing/2014/main" id="{465C2F7C-7371-459E-BE3E-2C445E1B097A}"/>
              </a:ext>
            </a:extLst>
          </p:cNvPr>
          <p:cNvSpPr>
            <a:spLocks noGrp="1"/>
          </p:cNvSpPr>
          <p:nvPr>
            <p:ph type="title"/>
          </p:nvPr>
        </p:nvSpPr>
        <p:spPr/>
        <p:txBody>
          <a:bodyPr>
            <a:normAutofit/>
          </a:bodyPr>
          <a:lstStyle/>
          <a:p>
            <a:r>
              <a:rPr lang="zh-CN" altLang="en-US" dirty="0"/>
              <a:t>前往資源網址：</a:t>
            </a:r>
            <a:endParaRPr lang="zh-TW" altLang="en-US" dirty="0"/>
          </a:p>
        </p:txBody>
      </p:sp>
      <p:pic>
        <p:nvPicPr>
          <p:cNvPr id="5" name="圖片 4">
            <a:extLst>
              <a:ext uri="{FF2B5EF4-FFF2-40B4-BE49-F238E27FC236}">
                <a16:creationId xmlns:a16="http://schemas.microsoft.com/office/drawing/2014/main" id="{A8FAF892-7BCE-44BA-B2A8-179C044417E4}"/>
              </a:ext>
            </a:extLst>
          </p:cNvPr>
          <p:cNvPicPr>
            <a:picLocks noChangeAspect="1"/>
          </p:cNvPicPr>
          <p:nvPr/>
        </p:nvPicPr>
        <p:blipFill>
          <a:blip r:embed="rId2"/>
          <a:stretch>
            <a:fillRect/>
          </a:stretch>
        </p:blipFill>
        <p:spPr>
          <a:xfrm>
            <a:off x="-107504" y="1417638"/>
            <a:ext cx="9144000" cy="3878120"/>
          </a:xfrm>
          <a:prstGeom prst="rect">
            <a:avLst/>
          </a:prstGeom>
        </p:spPr>
      </p:pic>
    </p:spTree>
    <p:extLst>
      <p:ext uri="{BB962C8B-B14F-4D97-AF65-F5344CB8AC3E}">
        <p14:creationId xmlns:p14="http://schemas.microsoft.com/office/powerpoint/2010/main" val="716131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BE88DF9-5EAA-49FE-A97C-23439EAA374B}"/>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05F5422C-4662-4ED1-8988-1164F8F76B54}"/>
              </a:ext>
            </a:extLst>
          </p:cNvPr>
          <p:cNvSpPr>
            <a:spLocks noGrp="1"/>
          </p:cNvSpPr>
          <p:nvPr>
            <p:ph type="title"/>
          </p:nvPr>
        </p:nvSpPr>
        <p:spPr/>
        <p:txBody>
          <a:bodyPr/>
          <a:lstStyle/>
          <a:p>
            <a:r>
              <a:rPr lang="zh-CN" altLang="en-US" dirty="0"/>
              <a:t>查詢：</a:t>
            </a:r>
            <a:r>
              <a:rPr lang="en-US" altLang="zh-CN" dirty="0"/>
              <a:t>marketing research</a:t>
            </a:r>
            <a:endParaRPr lang="zh-TW" altLang="en-US" dirty="0"/>
          </a:p>
        </p:txBody>
      </p:sp>
      <p:pic>
        <p:nvPicPr>
          <p:cNvPr id="5" name="圖片 4">
            <a:extLst>
              <a:ext uri="{FF2B5EF4-FFF2-40B4-BE49-F238E27FC236}">
                <a16:creationId xmlns:a16="http://schemas.microsoft.com/office/drawing/2014/main" id="{160A8D29-9015-4A64-9EE3-A990316DE52D}"/>
              </a:ext>
            </a:extLst>
          </p:cNvPr>
          <p:cNvPicPr>
            <a:picLocks noChangeAspect="1"/>
          </p:cNvPicPr>
          <p:nvPr/>
        </p:nvPicPr>
        <p:blipFill>
          <a:blip r:embed="rId2"/>
          <a:stretch>
            <a:fillRect/>
          </a:stretch>
        </p:blipFill>
        <p:spPr>
          <a:xfrm>
            <a:off x="457714" y="1462333"/>
            <a:ext cx="8228571" cy="3933333"/>
          </a:xfrm>
          <a:prstGeom prst="rect">
            <a:avLst/>
          </a:prstGeom>
        </p:spPr>
      </p:pic>
    </p:spTree>
    <p:extLst>
      <p:ext uri="{BB962C8B-B14F-4D97-AF65-F5344CB8AC3E}">
        <p14:creationId xmlns:p14="http://schemas.microsoft.com/office/powerpoint/2010/main" val="1865802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FB30AD5-596E-46E8-B8E0-55160E0CDAB6}"/>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75EAFEA3-2E70-494B-8DF5-8991598A3A8E}"/>
              </a:ext>
            </a:extLst>
          </p:cNvPr>
          <p:cNvSpPr>
            <a:spLocks noGrp="1"/>
          </p:cNvSpPr>
          <p:nvPr>
            <p:ph type="title"/>
          </p:nvPr>
        </p:nvSpPr>
        <p:spPr>
          <a:xfrm>
            <a:off x="133152" y="116632"/>
            <a:ext cx="9036496" cy="1265238"/>
          </a:xfrm>
        </p:spPr>
        <p:txBody>
          <a:bodyPr>
            <a:noAutofit/>
          </a:bodyPr>
          <a:lstStyle/>
          <a:p>
            <a:r>
              <a:rPr lang="zh-CN" altLang="en-US" sz="3600" dirty="0"/>
              <a:t>選擇：</a:t>
            </a:r>
            <a:r>
              <a:rPr lang="en-US" altLang="zh-TW" sz="3600" b="0" u="sng" dirty="0">
                <a:effectLst/>
                <a:hlinkClick r:id="rId2" tooltip="Propelling International Marketing Research with Geospatial Data. "/>
              </a:rPr>
              <a:t>Propelling International </a:t>
            </a:r>
            <a:r>
              <a:rPr lang="en-US" altLang="zh-TW" sz="3600" u="sng" dirty="0">
                <a:effectLst/>
                <a:hlinkClick r:id="rId2" tooltip="Propelling International Marketing Research with Geospatial Data. "/>
              </a:rPr>
              <a:t>Marketing Research</a:t>
            </a:r>
            <a:r>
              <a:rPr lang="en-US" altLang="zh-TW" sz="3600" b="0" u="sng" dirty="0">
                <a:effectLst/>
                <a:hlinkClick r:id="rId2" tooltip="Propelling International Marketing Research with Geospatial Data. "/>
              </a:rPr>
              <a:t> with </a:t>
            </a:r>
            <a:r>
              <a:rPr lang="en-US" altLang="zh-TW" sz="3600" b="0" u="sng" dirty="0" err="1">
                <a:effectLst/>
                <a:hlinkClick r:id="rId2" tooltip="Propelling International Marketing Research with Geospatial Data. "/>
              </a:rPr>
              <a:t>GeospatialData</a:t>
            </a:r>
            <a:r>
              <a:rPr lang="en-US" altLang="zh-TW" sz="3600" b="0" u="sng" dirty="0">
                <a:effectLst/>
                <a:hlinkClick r:id="rId2" tooltip="Propelling International Marketing Research with Geospatial Data. "/>
              </a:rPr>
              <a:t>.</a:t>
            </a:r>
            <a:endParaRPr lang="zh-TW" altLang="en-US" sz="3600" dirty="0"/>
          </a:p>
        </p:txBody>
      </p:sp>
      <p:pic>
        <p:nvPicPr>
          <p:cNvPr id="5" name="圖片 4">
            <a:extLst>
              <a:ext uri="{FF2B5EF4-FFF2-40B4-BE49-F238E27FC236}">
                <a16:creationId xmlns:a16="http://schemas.microsoft.com/office/drawing/2014/main" id="{37DEFBCE-85AD-4AEB-B920-0BD14A02F983}"/>
              </a:ext>
            </a:extLst>
          </p:cNvPr>
          <p:cNvPicPr>
            <a:picLocks noChangeAspect="1"/>
          </p:cNvPicPr>
          <p:nvPr/>
        </p:nvPicPr>
        <p:blipFill>
          <a:blip r:embed="rId3"/>
          <a:stretch>
            <a:fillRect/>
          </a:stretch>
        </p:blipFill>
        <p:spPr>
          <a:xfrm>
            <a:off x="413305" y="1600200"/>
            <a:ext cx="8476190" cy="5038095"/>
          </a:xfrm>
          <a:prstGeom prst="rect">
            <a:avLst/>
          </a:prstGeom>
        </p:spPr>
      </p:pic>
    </p:spTree>
    <p:extLst>
      <p:ext uri="{BB962C8B-B14F-4D97-AF65-F5344CB8AC3E}">
        <p14:creationId xmlns:p14="http://schemas.microsoft.com/office/powerpoint/2010/main" val="1282410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normAutofit fontScale="92500"/>
          </a:bodyPr>
          <a:lstStyle/>
          <a:p>
            <a:r>
              <a:rPr lang="zh-TW" altLang="en-US" dirty="0"/>
              <a:t>請寫出，這篇論文的重點摘要</a:t>
            </a:r>
          </a:p>
          <a:p>
            <a:r>
              <a:rPr lang="zh-TW" altLang="en-US" dirty="0"/>
              <a:t>什麼是</a:t>
            </a:r>
            <a:r>
              <a:rPr lang="en-US" altLang="zh-TW" dirty="0"/>
              <a:t>【</a:t>
            </a:r>
            <a:r>
              <a:rPr lang="zh-TW" altLang="en-US" dirty="0">
                <a:effectLst/>
              </a:rPr>
              <a:t>地理空間數據</a:t>
            </a:r>
            <a:r>
              <a:rPr lang="en-US" altLang="zh-TW" dirty="0"/>
              <a:t>】</a:t>
            </a:r>
          </a:p>
          <a:p>
            <a:r>
              <a:rPr lang="zh-TW" altLang="en-US" dirty="0"/>
              <a:t>針對本文，請幫我寫一篇全文</a:t>
            </a:r>
            <a:r>
              <a:rPr lang="en-US" altLang="zh-TW" dirty="0"/>
              <a:t>600</a:t>
            </a:r>
            <a:r>
              <a:rPr lang="zh-TW" altLang="en-US" dirty="0"/>
              <a:t>字的研究報告</a:t>
            </a:r>
            <a:endParaRPr lang="en-US" altLang="zh-TW" dirty="0"/>
          </a:p>
          <a:p>
            <a:r>
              <a:rPr lang="zh-TW" altLang="en-US" dirty="0"/>
              <a:t>請問，有哪些相關的文獻回顧，請列出相關的作者與他們的研究內容？</a:t>
            </a:r>
            <a:endParaRPr lang="en-US" altLang="zh-TW" dirty="0"/>
          </a:p>
          <a:p>
            <a:endParaRPr lang="en-US" altLang="zh-TW" dirty="0"/>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fontScale="90000"/>
          </a:bodyPr>
          <a:lstStyle/>
          <a:p>
            <a:r>
              <a:rPr lang="zh-CN" altLang="en-US" sz="4400" dirty="0"/>
              <a:t>範例</a:t>
            </a:r>
            <a:r>
              <a:rPr lang="en-US" altLang="zh-CN" sz="4400" dirty="0"/>
              <a:t>4</a:t>
            </a:r>
            <a:r>
              <a:rPr lang="zh-CN" altLang="en-US" dirty="0"/>
              <a:t>：</a:t>
            </a:r>
            <a:r>
              <a:rPr lang="en-US" altLang="zh-TW" sz="3600" b="0" u="sng" dirty="0">
                <a:effectLst/>
                <a:hlinkClick r:id="rId2" tooltip="Propelling International Marketing Research with Geospatial Data. "/>
              </a:rPr>
              <a:t> Propelling International </a:t>
            </a:r>
            <a:r>
              <a:rPr lang="en-US" altLang="zh-TW" sz="3600" u="sng" dirty="0">
                <a:effectLst/>
                <a:hlinkClick r:id="rId2" tooltip="Propelling International Marketing Research with Geospatial Data. "/>
              </a:rPr>
              <a:t>Marketing Research</a:t>
            </a:r>
            <a:r>
              <a:rPr lang="en-US" altLang="zh-TW" sz="3600" b="0" u="sng" dirty="0">
                <a:effectLst/>
                <a:hlinkClick r:id="rId2" tooltip="Propelling International Marketing Research with Geospatial Data. "/>
              </a:rPr>
              <a:t> with </a:t>
            </a:r>
            <a:r>
              <a:rPr lang="en-US" altLang="zh-TW" sz="3600" b="0" u="sng" dirty="0" err="1">
                <a:effectLst/>
                <a:hlinkClick r:id="rId2" tooltip="Propelling International Marketing Research with Geospatial Data. "/>
              </a:rPr>
              <a:t>GeospatialData</a:t>
            </a:r>
            <a:r>
              <a:rPr lang="en-US" altLang="zh-TW" sz="3600" b="0" u="sng" dirty="0">
                <a:effectLst/>
                <a:hlinkClick r:id="rId2" tooltip="Propelling International Marketing Research with Geospatial Data. "/>
              </a:rPr>
              <a:t>.</a:t>
            </a:r>
            <a:endParaRPr lang="zh-TW" altLang="en-US" dirty="0"/>
          </a:p>
        </p:txBody>
      </p:sp>
    </p:spTree>
    <p:extLst>
      <p:ext uri="{BB962C8B-B14F-4D97-AF65-F5344CB8AC3E}">
        <p14:creationId xmlns:p14="http://schemas.microsoft.com/office/powerpoint/2010/main" val="2463711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normAutofit/>
          </a:bodyPr>
          <a:lstStyle/>
          <a:p>
            <a:r>
              <a:rPr lang="zh-TW" altLang="en-US" dirty="0"/>
              <a:t>本研究，作者列出哪些研究目標？</a:t>
            </a:r>
            <a:endParaRPr lang="en-US" altLang="zh-TW" dirty="0"/>
          </a:p>
          <a:p>
            <a:r>
              <a:rPr lang="zh-TW" altLang="en-US" dirty="0"/>
              <a:t>本文，使用</a:t>
            </a:r>
            <a:r>
              <a:rPr lang="zh-CN" altLang="en-US" dirty="0"/>
              <a:t>哪些</a:t>
            </a:r>
            <a:r>
              <a:rPr lang="zh-TW" altLang="en-US" dirty="0"/>
              <a:t>研究方法？</a:t>
            </a:r>
            <a:endParaRPr lang="en-US" altLang="zh-TW" dirty="0"/>
          </a:p>
          <a:p>
            <a:r>
              <a:rPr lang="zh-TW" altLang="en-US" dirty="0"/>
              <a:t>本研究的結論為何？</a:t>
            </a:r>
            <a:endParaRPr lang="en-US" altLang="zh-TW" dirty="0"/>
          </a:p>
          <a:p>
            <a:r>
              <a:rPr lang="zh-TW" altLang="en-US" dirty="0"/>
              <a:t>本文作者在結論，有沒有提到本研究的局限性與未來方向？</a:t>
            </a:r>
          </a:p>
          <a:p>
            <a:endParaRPr lang="en-US" altLang="zh-TW" dirty="0"/>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Autofit/>
          </a:bodyPr>
          <a:lstStyle/>
          <a:p>
            <a:r>
              <a:rPr lang="zh-CN" altLang="en-US" sz="4400" dirty="0"/>
              <a:t>範例</a:t>
            </a:r>
            <a:r>
              <a:rPr lang="en-US" altLang="zh-CN" sz="4400" dirty="0"/>
              <a:t>4</a:t>
            </a:r>
            <a:r>
              <a:rPr lang="zh-CN" altLang="en-US" sz="3200" dirty="0"/>
              <a:t>：</a:t>
            </a:r>
            <a:r>
              <a:rPr lang="en-US" altLang="zh-TW" sz="3200" b="0" u="sng" dirty="0">
                <a:effectLst/>
                <a:hlinkClick r:id="rId2" tooltip="Propelling International Marketing Research with Geospatial Data. "/>
              </a:rPr>
              <a:t> Propelling International </a:t>
            </a:r>
            <a:r>
              <a:rPr lang="en-US" altLang="zh-TW" sz="3200" u="sng" dirty="0">
                <a:effectLst/>
                <a:hlinkClick r:id="rId2" tooltip="Propelling International Marketing Research with Geospatial Data. "/>
              </a:rPr>
              <a:t>Marketing Research</a:t>
            </a:r>
            <a:r>
              <a:rPr lang="en-US" altLang="zh-TW" sz="3200" b="0" u="sng" dirty="0">
                <a:effectLst/>
                <a:hlinkClick r:id="rId2" tooltip="Propelling International Marketing Research with Geospatial Data. "/>
              </a:rPr>
              <a:t> with </a:t>
            </a:r>
            <a:r>
              <a:rPr lang="en-US" altLang="zh-TW" sz="3200" b="0" u="sng" dirty="0" err="1">
                <a:effectLst/>
                <a:hlinkClick r:id="rId2" tooltip="Propelling International Marketing Research with Geospatial Data. "/>
              </a:rPr>
              <a:t>GeospatialData</a:t>
            </a:r>
            <a:r>
              <a:rPr lang="en-US" altLang="zh-TW" sz="3200" b="0" u="sng" dirty="0">
                <a:effectLst/>
                <a:hlinkClick r:id="rId2" tooltip="Propelling International Marketing Research with Geospatial Data. "/>
              </a:rPr>
              <a:t>.</a:t>
            </a:r>
            <a:endParaRPr lang="zh-TW" altLang="en-US" sz="4400" dirty="0"/>
          </a:p>
        </p:txBody>
      </p:sp>
    </p:spTree>
    <p:extLst>
      <p:ext uri="{BB962C8B-B14F-4D97-AF65-F5344CB8AC3E}">
        <p14:creationId xmlns:p14="http://schemas.microsoft.com/office/powerpoint/2010/main" val="1661701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9CE90FD-7430-4DB5-BD58-4152112931F3}"/>
              </a:ext>
            </a:extLst>
          </p:cNvPr>
          <p:cNvSpPr>
            <a:spLocks noGrp="1"/>
          </p:cNvSpPr>
          <p:nvPr>
            <p:ph idx="1"/>
          </p:nvPr>
        </p:nvSpPr>
        <p:spPr/>
        <p:txBody>
          <a:bodyPr>
            <a:normAutofit/>
          </a:bodyPr>
          <a:lstStyle/>
          <a:p>
            <a:r>
              <a:rPr lang="zh-TW" altLang="en-US" sz="3200" dirty="0">
                <a:effectLst/>
              </a:rPr>
              <a:t>這篇論文的重點摘要如下：</a:t>
            </a:r>
          </a:p>
          <a:p>
            <a:pPr lvl="1"/>
            <a:r>
              <a:rPr lang="zh-TW" altLang="en-US" sz="2800" dirty="0">
                <a:effectLst/>
              </a:rPr>
              <a:t>這篇論文探討了如何利用地理空間數據推動國際市場研究。</a:t>
            </a:r>
          </a:p>
          <a:p>
            <a:pPr lvl="1"/>
            <a:r>
              <a:rPr lang="zh-TW" altLang="en-US" sz="2800" dirty="0">
                <a:effectLst/>
              </a:rPr>
              <a:t>地理空間數據在國際市場研究中具有重要作用，可以幫助分析市場趨勢、消費者行為和競爭對手的位置。</a:t>
            </a:r>
          </a:p>
          <a:p>
            <a:pPr lvl="1"/>
            <a:r>
              <a:rPr lang="zh-TW" altLang="en-US" sz="2800" dirty="0">
                <a:effectLst/>
              </a:rPr>
              <a:t>研究人員提出了一些方法和工具，以更好地利用地理空間數據進行市場研究。</a:t>
            </a:r>
          </a:p>
          <a:p>
            <a:pPr lvl="1"/>
            <a:r>
              <a:rPr lang="zh-TW" altLang="en-US" sz="2800" dirty="0">
                <a:effectLst/>
              </a:rPr>
              <a:t>這項研究對於國際企業和市場分析師來說具有實際意義，可以幫助他們更好地了解市場情況並制定相應的策略。</a:t>
            </a:r>
            <a:endParaRPr lang="zh-TW" altLang="en-US" sz="2800" dirty="0"/>
          </a:p>
        </p:txBody>
      </p:sp>
      <p:sp>
        <p:nvSpPr>
          <p:cNvPr id="3" name="標題 2">
            <a:extLst>
              <a:ext uri="{FF2B5EF4-FFF2-40B4-BE49-F238E27FC236}">
                <a16:creationId xmlns:a16="http://schemas.microsoft.com/office/drawing/2014/main" id="{96422DAA-0CC6-4084-BA77-0CE68F890B97}"/>
              </a:ext>
            </a:extLst>
          </p:cNvPr>
          <p:cNvSpPr>
            <a:spLocks noGrp="1"/>
          </p:cNvSpPr>
          <p:nvPr>
            <p:ph type="title"/>
          </p:nvPr>
        </p:nvSpPr>
        <p:spPr/>
        <p:txBody>
          <a:bodyPr>
            <a:normAutofit fontScale="90000"/>
          </a:bodyPr>
          <a:lstStyle/>
          <a:p>
            <a:r>
              <a:rPr lang="zh-TW" altLang="en-US" dirty="0"/>
              <a:t>請寫出，這篇論文的重點摘要</a:t>
            </a:r>
          </a:p>
        </p:txBody>
      </p:sp>
    </p:spTree>
    <p:extLst>
      <p:ext uri="{BB962C8B-B14F-4D97-AF65-F5344CB8AC3E}">
        <p14:creationId xmlns:p14="http://schemas.microsoft.com/office/powerpoint/2010/main" val="30842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這些，生成式</a:t>
            </a:r>
            <a:r>
              <a:rPr lang="en-US" altLang="zh-CN" sz="4800" dirty="0"/>
              <a:t>AI</a:t>
            </a:r>
            <a:r>
              <a:rPr lang="zh-CN" altLang="en-US" sz="4800" dirty="0"/>
              <a:t>都可以幫得上忙</a:t>
            </a:r>
            <a:endParaRPr lang="zh-TW" altLang="en-US" sz="4800" dirty="0"/>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417638"/>
            <a:ext cx="9144000" cy="5473328"/>
          </a:xfrm>
        </p:spPr>
        <p:txBody>
          <a:bodyPr>
            <a:normAutofit lnSpcReduction="10000"/>
          </a:bodyPr>
          <a:lstStyle/>
          <a:p>
            <a:r>
              <a:rPr lang="en-US" altLang="zh-TW" sz="3200" dirty="0">
                <a:solidFill>
                  <a:srgbClr val="C00000"/>
                </a:solidFill>
                <a:effectLst/>
              </a:rPr>
              <a:t>1.</a:t>
            </a:r>
            <a:r>
              <a:rPr lang="zh-CN" altLang="en-US" sz="3200" dirty="0">
                <a:solidFill>
                  <a:srgbClr val="C00000"/>
                </a:solidFill>
                <a:effectLst/>
              </a:rPr>
              <a:t>文獻蒐集，文獻探勘，文獻摘要</a:t>
            </a:r>
            <a:endParaRPr lang="en-US" altLang="zh-TW" sz="3200" dirty="0">
              <a:solidFill>
                <a:srgbClr val="C00000"/>
              </a:solidFill>
              <a:effectLst/>
            </a:endParaRPr>
          </a:p>
          <a:p>
            <a:r>
              <a:rPr lang="en-US" altLang="zh-TW" sz="3200" dirty="0">
                <a:effectLst/>
              </a:rPr>
              <a:t>2.</a:t>
            </a:r>
            <a:r>
              <a:rPr lang="zh-CN" altLang="en-US" sz="3200" dirty="0">
                <a:effectLst/>
              </a:rPr>
              <a:t>訂定研究題目</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研究方向</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研究目標</a:t>
            </a:r>
            <a:endParaRPr lang="en-US" altLang="zh-TW" sz="3200" dirty="0">
              <a:effectLst/>
            </a:endParaRPr>
          </a:p>
          <a:p>
            <a:r>
              <a:rPr lang="en-US" altLang="zh-CN" sz="3200" dirty="0">
                <a:effectLst/>
              </a:rPr>
              <a:t>3.</a:t>
            </a:r>
            <a:r>
              <a:rPr lang="zh-CN" altLang="en-US" sz="3200" dirty="0">
                <a:effectLst/>
              </a:rPr>
              <a:t>決定採用</a:t>
            </a:r>
            <a:r>
              <a:rPr lang="en-US" altLang="zh-CN" sz="3200" dirty="0">
                <a:effectLst/>
              </a:rPr>
              <a:t>『</a:t>
            </a:r>
            <a:r>
              <a:rPr lang="zh-CN" altLang="en-US" sz="3200" dirty="0">
                <a:effectLst/>
              </a:rPr>
              <a:t>質性研究</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或量化研究</a:t>
            </a:r>
            <a:r>
              <a:rPr lang="en-US" altLang="zh-CN" sz="3200" dirty="0">
                <a:effectLst/>
              </a:rPr>
              <a:t>』</a:t>
            </a:r>
          </a:p>
          <a:p>
            <a:r>
              <a:rPr lang="en-US" altLang="zh-CN" sz="3200" dirty="0">
                <a:effectLst/>
              </a:rPr>
              <a:t>4.</a:t>
            </a:r>
            <a:r>
              <a:rPr lang="zh-CN" altLang="en-US" sz="3200" dirty="0">
                <a:effectLst/>
              </a:rPr>
              <a:t>決定研究方法</a:t>
            </a:r>
            <a:endParaRPr lang="zh-TW" altLang="en-US" sz="3200" dirty="0">
              <a:effectLst/>
            </a:endParaRPr>
          </a:p>
          <a:p>
            <a:r>
              <a:rPr lang="en-US" altLang="zh-CN" sz="3200" dirty="0">
                <a:effectLst/>
              </a:rPr>
              <a:t>5</a:t>
            </a:r>
            <a:r>
              <a:rPr lang="en-US" altLang="zh-TW" sz="3200" dirty="0">
                <a:effectLst/>
              </a:rPr>
              <a:t>.</a:t>
            </a:r>
            <a:r>
              <a:rPr lang="zh-CN" altLang="en-US" sz="3200" dirty="0">
                <a:effectLst/>
              </a:rPr>
              <a:t>制定研究架構</a:t>
            </a:r>
            <a:endParaRPr lang="en-US" altLang="zh-CN" sz="3200" dirty="0">
              <a:effectLst/>
            </a:endParaRPr>
          </a:p>
          <a:p>
            <a:pPr lvl="1"/>
            <a:r>
              <a:rPr lang="zh-CN" altLang="en-US" sz="3200" dirty="0">
                <a:effectLst/>
              </a:rPr>
              <a:t>定義：各種</a:t>
            </a:r>
            <a:r>
              <a:rPr lang="en-US" altLang="zh-CN" sz="3200" dirty="0">
                <a:effectLst/>
              </a:rPr>
              <a:t>x</a:t>
            </a:r>
            <a:r>
              <a:rPr lang="zh-CN" altLang="en-US" sz="3200" dirty="0">
                <a:effectLst/>
              </a:rPr>
              <a:t>特徵變數</a:t>
            </a:r>
            <a:r>
              <a:rPr lang="zh-CN" altLang="en-US" sz="3200" dirty="0">
                <a:effectLst/>
                <a:latin typeface="標楷體" panose="03000509000000000000" pitchFamily="65" charset="-120"/>
                <a:ea typeface="標楷體" panose="03000509000000000000" pitchFamily="65" charset="-120"/>
              </a:rPr>
              <a:t>、</a:t>
            </a:r>
            <a:r>
              <a:rPr lang="zh-CN" altLang="en-US" sz="3200" dirty="0">
                <a:effectLst/>
              </a:rPr>
              <a:t>目標變數</a:t>
            </a:r>
            <a:r>
              <a:rPr lang="en-US" altLang="zh-CN" sz="3200" dirty="0">
                <a:effectLst/>
              </a:rPr>
              <a:t>y</a:t>
            </a:r>
          </a:p>
          <a:p>
            <a:r>
              <a:rPr lang="en-US" altLang="zh-CN" sz="3200" dirty="0">
                <a:effectLst/>
              </a:rPr>
              <a:t>6.</a:t>
            </a:r>
            <a:r>
              <a:rPr lang="zh-CN" altLang="en-US" sz="3200" dirty="0">
                <a:effectLst/>
              </a:rPr>
              <a:t>探討各種</a:t>
            </a:r>
            <a:r>
              <a:rPr lang="en-US" altLang="zh-CN" sz="3200" dirty="0">
                <a:effectLst/>
              </a:rPr>
              <a:t>x</a:t>
            </a:r>
            <a:r>
              <a:rPr lang="zh-CN" altLang="en-US" sz="3200" dirty="0">
                <a:effectLst/>
              </a:rPr>
              <a:t>特徵變數 </a:t>
            </a:r>
            <a:r>
              <a:rPr lang="en-US" altLang="zh-CN" sz="3200" dirty="0">
                <a:effectLst/>
              </a:rPr>
              <a:t>vs </a:t>
            </a:r>
            <a:r>
              <a:rPr lang="zh-CN" altLang="en-US" sz="3200" dirty="0">
                <a:effectLst/>
              </a:rPr>
              <a:t>目標變數</a:t>
            </a:r>
            <a:r>
              <a:rPr lang="en-US" altLang="zh-CN" sz="3200" dirty="0">
                <a:effectLst/>
              </a:rPr>
              <a:t>y</a:t>
            </a:r>
            <a:r>
              <a:rPr lang="zh-CN" altLang="en-US" sz="3200" dirty="0">
                <a:effectLst/>
              </a:rPr>
              <a:t>的交互影響</a:t>
            </a:r>
            <a:endParaRPr lang="en-US" altLang="zh-CN" sz="3200" dirty="0">
              <a:effectLst/>
            </a:endParaRPr>
          </a:p>
          <a:p>
            <a:r>
              <a:rPr lang="en-US" altLang="zh-CN" sz="3200" dirty="0">
                <a:effectLst/>
              </a:rPr>
              <a:t>7.</a:t>
            </a:r>
            <a:r>
              <a:rPr lang="zh-CN" altLang="en-US" sz="3200" dirty="0">
                <a:effectLst/>
              </a:rPr>
              <a:t>討論與結論</a:t>
            </a:r>
            <a:endParaRPr lang="en-US" altLang="zh-CN" sz="3200" dirty="0">
              <a:effectLst/>
            </a:endParaRPr>
          </a:p>
          <a:p>
            <a:r>
              <a:rPr lang="en-US" altLang="zh-CN" sz="3200" dirty="0">
                <a:effectLst/>
              </a:rPr>
              <a:t>8.</a:t>
            </a:r>
            <a:r>
              <a:rPr lang="zh-CN" altLang="en-US" sz="3200" dirty="0">
                <a:effectLst/>
              </a:rPr>
              <a:t>論文的撰寫，與潤色</a:t>
            </a:r>
            <a:endParaRPr lang="en-US" altLang="zh-CN" sz="3200" dirty="0">
              <a:effectLst/>
            </a:endParaRPr>
          </a:p>
        </p:txBody>
      </p:sp>
    </p:spTree>
    <p:extLst>
      <p:ext uri="{BB962C8B-B14F-4D97-AF65-F5344CB8AC3E}">
        <p14:creationId xmlns:p14="http://schemas.microsoft.com/office/powerpoint/2010/main" val="20620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542A543-EDAC-401C-9985-2536161DADF5}"/>
              </a:ext>
            </a:extLst>
          </p:cNvPr>
          <p:cNvSpPr>
            <a:spLocks noGrp="1"/>
          </p:cNvSpPr>
          <p:nvPr>
            <p:ph idx="1"/>
          </p:nvPr>
        </p:nvSpPr>
        <p:spPr/>
        <p:txBody>
          <a:bodyPr>
            <a:normAutofit fontScale="32500" lnSpcReduction="20000"/>
          </a:bodyPr>
          <a:lstStyle/>
          <a:p>
            <a:r>
              <a:rPr lang="en-US" altLang="zh-TW" sz="11200" dirty="0">
                <a:effectLst/>
              </a:rPr>
              <a:t>【</a:t>
            </a:r>
            <a:r>
              <a:rPr lang="zh-TW" altLang="en-US" sz="11200" dirty="0">
                <a:effectLst/>
              </a:rPr>
              <a:t>地理空間數據</a:t>
            </a:r>
            <a:r>
              <a:rPr lang="en-US" altLang="zh-TW" sz="11200" dirty="0">
                <a:effectLst/>
              </a:rPr>
              <a:t>】</a:t>
            </a:r>
            <a:r>
              <a:rPr lang="zh-TW" altLang="en-US" sz="11200" dirty="0">
                <a:effectLst/>
              </a:rPr>
              <a:t>是指與地理位置相關的數據，包括地圖、衛星影像、地形圖、氣象資料、人口統計數據等。這些數據可以用來分析市場趨勢、消費者行為和競爭對手的位置，對於國際企業和市場分析師來說具有實際意義。研究人員提出了一些方法和工具，以更好地利用地理空間數據進行市場研究</a:t>
            </a:r>
            <a:r>
              <a:rPr lang="en-US" altLang="zh-TW" sz="11200" baseline="30000" dirty="0">
                <a:effectLst/>
              </a:rPr>
              <a:t>1</a:t>
            </a:r>
            <a:r>
              <a:rPr lang="en-US" altLang="zh-TW" sz="11200" baseline="30000" dirty="0">
                <a:effectLst/>
                <a:hlinkClick r:id="rId2"/>
              </a:rPr>
              <a:t>2</a:t>
            </a:r>
            <a:r>
              <a:rPr lang="en-US" altLang="zh-TW" sz="11200" baseline="30000" dirty="0">
                <a:effectLst/>
                <a:hlinkClick r:id="rId3"/>
              </a:rPr>
              <a:t>3</a:t>
            </a:r>
            <a:r>
              <a:rPr lang="zh-TW" altLang="en-US" sz="11200" dirty="0">
                <a:effectLst/>
              </a:rPr>
              <a:t>。</a:t>
            </a:r>
          </a:p>
          <a:p>
            <a:r>
              <a:rPr lang="zh-TW" altLang="en-US" sz="9600" dirty="0">
                <a:effectLst/>
                <a:highlight>
                  <a:srgbClr val="FFFF00"/>
                </a:highlight>
              </a:rPr>
              <a:t>使用地理信息系統（</a:t>
            </a:r>
            <a:r>
              <a:rPr lang="en-US" altLang="zh-TW" sz="9600" dirty="0">
                <a:effectLst/>
                <a:highlight>
                  <a:srgbClr val="FFFF00"/>
                </a:highlight>
              </a:rPr>
              <a:t>GIS</a:t>
            </a:r>
            <a:r>
              <a:rPr lang="zh-TW" altLang="en-US" sz="9600" dirty="0">
                <a:effectLst/>
                <a:highlight>
                  <a:srgbClr val="FFFF00"/>
                </a:highlight>
              </a:rPr>
              <a:t>）來可視化和分析數據</a:t>
            </a:r>
            <a:endParaRPr lang="zh-TW" altLang="en-US" sz="11200" dirty="0">
              <a:effectLst/>
              <a:highlight>
                <a:srgbClr val="FFFF00"/>
              </a:highlight>
            </a:endParaRPr>
          </a:p>
        </p:txBody>
      </p:sp>
      <p:sp>
        <p:nvSpPr>
          <p:cNvPr id="3" name="標題 2">
            <a:extLst>
              <a:ext uri="{FF2B5EF4-FFF2-40B4-BE49-F238E27FC236}">
                <a16:creationId xmlns:a16="http://schemas.microsoft.com/office/drawing/2014/main" id="{19F5C75C-699B-4498-894C-24E4D754F75F}"/>
              </a:ext>
            </a:extLst>
          </p:cNvPr>
          <p:cNvSpPr>
            <a:spLocks noGrp="1"/>
          </p:cNvSpPr>
          <p:nvPr>
            <p:ph type="title"/>
          </p:nvPr>
        </p:nvSpPr>
        <p:spPr/>
        <p:txBody>
          <a:bodyPr>
            <a:normAutofit/>
          </a:bodyPr>
          <a:lstStyle/>
          <a:p>
            <a:r>
              <a:rPr lang="zh-TW" altLang="en-US" dirty="0"/>
              <a:t>什麼是</a:t>
            </a:r>
            <a:r>
              <a:rPr lang="en-US" altLang="zh-TW" dirty="0"/>
              <a:t>【</a:t>
            </a:r>
            <a:r>
              <a:rPr lang="zh-TW" altLang="en-US" dirty="0">
                <a:effectLst/>
              </a:rPr>
              <a:t>地理空間數據</a:t>
            </a:r>
            <a:r>
              <a:rPr lang="en-US" altLang="zh-TW" dirty="0"/>
              <a:t>】</a:t>
            </a:r>
            <a:endParaRPr lang="zh-TW" altLang="en-US" dirty="0"/>
          </a:p>
        </p:txBody>
      </p:sp>
    </p:spTree>
    <p:extLst>
      <p:ext uri="{BB962C8B-B14F-4D97-AF65-F5344CB8AC3E}">
        <p14:creationId xmlns:p14="http://schemas.microsoft.com/office/powerpoint/2010/main" val="1059851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31C0148-B952-4304-B202-7B5E764569FF}"/>
              </a:ext>
            </a:extLst>
          </p:cNvPr>
          <p:cNvSpPr>
            <a:spLocks noGrp="1"/>
          </p:cNvSpPr>
          <p:nvPr>
            <p:ph idx="1"/>
          </p:nvPr>
        </p:nvSpPr>
        <p:spPr/>
        <p:txBody>
          <a:bodyPr>
            <a:normAutofit fontScale="85000" lnSpcReduction="10000"/>
          </a:bodyPr>
          <a:lstStyle/>
          <a:p>
            <a:r>
              <a:rPr lang="zh-TW" altLang="en-US" sz="2800" dirty="0">
                <a:effectLst/>
              </a:rPr>
              <a:t>這篇論文探討了如何利用地理空間數據推動國際市場研究。地理空間數據在國際市場研究中具有重要作用，可以幫助分析市場趨勢、消費者行為和競爭對手的位置。研究人員提出了一些方法和工具，以更好地利用地理空間數據進行市場研究。</a:t>
            </a:r>
          </a:p>
          <a:p>
            <a:r>
              <a:rPr lang="zh-TW" altLang="en-US" sz="2800" dirty="0">
                <a:solidFill>
                  <a:srgbClr val="7030A0"/>
                </a:solidFill>
                <a:effectLst/>
              </a:rPr>
              <a:t>地理空間數據的重要性</a:t>
            </a:r>
            <a:r>
              <a:rPr lang="zh-TW" altLang="en-US" sz="2800" dirty="0">
                <a:effectLst/>
              </a:rPr>
              <a:t>：地理空間數據包括地圖、衛星影像、地形圖、氣象資料和人口統計數據等。這些數據可以幫助企業分析市場趨勢，了解不同區域的消費者行為，並評估競爭對手的位置。</a:t>
            </a:r>
          </a:p>
          <a:p>
            <a:r>
              <a:rPr lang="zh-TW" altLang="en-US" sz="2800" dirty="0">
                <a:solidFill>
                  <a:srgbClr val="7030A0"/>
                </a:solidFill>
                <a:effectLst/>
              </a:rPr>
              <a:t>分析方法和工具</a:t>
            </a:r>
            <a:r>
              <a:rPr lang="zh-TW" altLang="en-US" sz="2800" dirty="0">
                <a:effectLst/>
              </a:rPr>
              <a:t>：研究人員介紹了一些利用地理空間數據進行市場研究的方法和工具。例如，使用地理信息系統（</a:t>
            </a:r>
            <a:r>
              <a:rPr lang="en-US" altLang="zh-TW" sz="2800" dirty="0">
                <a:effectLst/>
              </a:rPr>
              <a:t>GIS</a:t>
            </a:r>
            <a:r>
              <a:rPr lang="zh-TW" altLang="en-US" sz="2800" dirty="0">
                <a:effectLst/>
              </a:rPr>
              <a:t>）來可視化和分析數據，或者利用遙感技術來收集衛星影像和其他地理數據。</a:t>
            </a:r>
          </a:p>
          <a:p>
            <a:r>
              <a:rPr lang="zh-TW" altLang="en-US" sz="2800" dirty="0">
                <a:solidFill>
                  <a:srgbClr val="7030A0"/>
                </a:solidFill>
                <a:effectLst/>
              </a:rPr>
              <a:t>實際意義</a:t>
            </a:r>
            <a:r>
              <a:rPr lang="zh-TW" altLang="en-US" sz="2800" dirty="0">
                <a:effectLst/>
              </a:rPr>
              <a:t>：這項研究對於國際企業和市場分析師來說具有實際意義。通過更好地利用地理空間數據，他們可以更全面地了解市場情況，制定相應的策略，並更好地服務客戶。</a:t>
            </a:r>
            <a:endParaRPr lang="zh-TW" altLang="en-US" sz="2800" dirty="0"/>
          </a:p>
        </p:txBody>
      </p:sp>
      <p:sp>
        <p:nvSpPr>
          <p:cNvPr id="3" name="標題 2">
            <a:extLst>
              <a:ext uri="{FF2B5EF4-FFF2-40B4-BE49-F238E27FC236}">
                <a16:creationId xmlns:a16="http://schemas.microsoft.com/office/drawing/2014/main" id="{B448A560-C48B-4472-8CAC-6D1DB9028010}"/>
              </a:ext>
            </a:extLst>
          </p:cNvPr>
          <p:cNvSpPr>
            <a:spLocks noGrp="1"/>
          </p:cNvSpPr>
          <p:nvPr>
            <p:ph type="title"/>
          </p:nvPr>
        </p:nvSpPr>
        <p:spPr/>
        <p:txBody>
          <a:bodyPr>
            <a:normAutofit fontScale="90000"/>
          </a:bodyPr>
          <a:lstStyle/>
          <a:p>
            <a:r>
              <a:rPr lang="zh-TW" altLang="en-US" dirty="0"/>
              <a:t>針對本文，請幫我寫一篇全文</a:t>
            </a:r>
            <a:r>
              <a:rPr lang="en-US" altLang="zh-TW" dirty="0"/>
              <a:t>600</a:t>
            </a:r>
            <a:r>
              <a:rPr lang="zh-TW" altLang="en-US" dirty="0"/>
              <a:t>字的研究報告</a:t>
            </a:r>
          </a:p>
        </p:txBody>
      </p:sp>
    </p:spTree>
    <p:extLst>
      <p:ext uri="{BB962C8B-B14F-4D97-AF65-F5344CB8AC3E}">
        <p14:creationId xmlns:p14="http://schemas.microsoft.com/office/powerpoint/2010/main" val="816461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5DD8C4C-22F6-4103-8F2C-F13C8F4767A2}"/>
              </a:ext>
            </a:extLst>
          </p:cNvPr>
          <p:cNvSpPr>
            <a:spLocks noGrp="1"/>
          </p:cNvSpPr>
          <p:nvPr>
            <p:ph idx="1"/>
          </p:nvPr>
        </p:nvSpPr>
        <p:spPr/>
        <p:txBody>
          <a:bodyPr>
            <a:normAutofit fontScale="92500" lnSpcReduction="10000"/>
          </a:bodyPr>
          <a:lstStyle/>
          <a:p>
            <a:r>
              <a:rPr lang="zh-TW" altLang="en-US" sz="2800" dirty="0"/>
              <a:t>地理空間數據在營銷研究中的應用：</a:t>
            </a:r>
          </a:p>
          <a:p>
            <a:r>
              <a:rPr lang="zh-TW" altLang="en-US" sz="2800" dirty="0"/>
              <a:t>作者：未明確提及</a:t>
            </a:r>
          </a:p>
          <a:p>
            <a:pPr lvl="1"/>
            <a:r>
              <a:rPr lang="zh-TW" altLang="en-US" sz="1600" dirty="0"/>
              <a:t>研究內容：探討了如何利用地理空間數據來增強國際營銷研究。通過分析基於位置的信息，營銷人員可以獲得有關不同地區消費者行為、偏好和趨勢的見解。</a:t>
            </a:r>
          </a:p>
          <a:p>
            <a:pPr lvl="1"/>
            <a:r>
              <a:rPr lang="zh-TW" altLang="en-US" sz="1600" dirty="0"/>
              <a:t>應用和優點：</a:t>
            </a:r>
          </a:p>
          <a:p>
            <a:r>
              <a:rPr lang="zh-TW" altLang="en-US" sz="2800" dirty="0"/>
              <a:t>作者：未明確提及</a:t>
            </a:r>
          </a:p>
          <a:p>
            <a:pPr lvl="1"/>
            <a:r>
              <a:rPr lang="zh-TW" altLang="en-US" sz="1600" dirty="0"/>
              <a:t>研究內容：地理空間數據有助於識別最佳市場部分、目標受眾和分銷渠道。它有助於基於位置的廣告、零售店選址和供應鏈優化。本文強調了將地理空間數據整合到營銷策略中的實際應用和優點。</a:t>
            </a:r>
          </a:p>
          <a:p>
            <a:pPr lvl="1"/>
            <a:r>
              <a:rPr lang="zh-TW" altLang="en-US" sz="1600" dirty="0"/>
              <a:t>挑戰和考慮因素：</a:t>
            </a:r>
          </a:p>
          <a:p>
            <a:r>
              <a:rPr lang="zh-TW" altLang="en-US" sz="2800" dirty="0"/>
              <a:t>作者：未明確提及</a:t>
            </a:r>
          </a:p>
          <a:p>
            <a:pPr lvl="1"/>
            <a:r>
              <a:rPr lang="zh-TW" altLang="en-US" sz="1600" dirty="0"/>
              <a:t>研究內容：雖然地理空間數據提供了有價值的見解，但挑戰包括數據準確性、隱私問題和技術複雜性。研究人員需要解決這些問題，以充分利用地理空間信息的潛力。</a:t>
            </a:r>
          </a:p>
          <a:p>
            <a:pPr lvl="1"/>
            <a:r>
              <a:rPr lang="zh-CN" altLang="en-US" sz="1600" dirty="0"/>
              <a:t>未來趨勢：</a:t>
            </a:r>
          </a:p>
          <a:p>
            <a:r>
              <a:rPr lang="zh-TW" altLang="en-US" sz="2800" dirty="0"/>
              <a:t>作者：未明確提及</a:t>
            </a:r>
          </a:p>
          <a:p>
            <a:pPr lvl="1"/>
            <a:r>
              <a:rPr lang="zh-TW" altLang="en-US" sz="1600" dirty="0"/>
              <a:t>研究內容：本文最後強調了地理空間數據在塑造營銷決策中日益重要。隨著技術的進步，營銷人員應該了解新工具和方法論，以有效利用基於位置的見解。</a:t>
            </a:r>
          </a:p>
        </p:txBody>
      </p:sp>
      <p:sp>
        <p:nvSpPr>
          <p:cNvPr id="3" name="標題 2">
            <a:extLst>
              <a:ext uri="{FF2B5EF4-FFF2-40B4-BE49-F238E27FC236}">
                <a16:creationId xmlns:a16="http://schemas.microsoft.com/office/drawing/2014/main" id="{0CABC786-76F5-490B-9682-42AD22249C37}"/>
              </a:ext>
            </a:extLst>
          </p:cNvPr>
          <p:cNvSpPr>
            <a:spLocks noGrp="1"/>
          </p:cNvSpPr>
          <p:nvPr>
            <p:ph type="title"/>
          </p:nvPr>
        </p:nvSpPr>
        <p:spPr/>
        <p:txBody>
          <a:bodyPr>
            <a:noAutofit/>
          </a:bodyPr>
          <a:lstStyle/>
          <a:p>
            <a:r>
              <a:rPr lang="zh-TW" altLang="en-US" sz="4000" dirty="0"/>
              <a:t>請問，有哪些相關的文獻回顧，請列出相關的作者與他們的研究內容？</a:t>
            </a:r>
            <a:endParaRPr lang="en-US" altLang="zh-TW" sz="4000" dirty="0"/>
          </a:p>
        </p:txBody>
      </p:sp>
    </p:spTree>
    <p:extLst>
      <p:ext uri="{BB962C8B-B14F-4D97-AF65-F5344CB8AC3E}">
        <p14:creationId xmlns:p14="http://schemas.microsoft.com/office/powerpoint/2010/main" val="2095257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C041A6F-5FB3-4EAC-A895-C07B6C539DF8}"/>
              </a:ext>
            </a:extLst>
          </p:cNvPr>
          <p:cNvSpPr>
            <a:spLocks noGrp="1"/>
          </p:cNvSpPr>
          <p:nvPr>
            <p:ph idx="1"/>
          </p:nvPr>
        </p:nvSpPr>
        <p:spPr/>
        <p:txBody>
          <a:bodyPr>
            <a:normAutofit fontScale="92500" lnSpcReduction="20000"/>
          </a:bodyPr>
          <a:lstStyle/>
          <a:p>
            <a:r>
              <a:rPr lang="zh-TW" altLang="en-US" b="0" dirty="0">
                <a:effectLst/>
              </a:rPr>
              <a:t>根據這篇名為「</a:t>
            </a:r>
            <a:r>
              <a:rPr lang="en-US" altLang="zh-TW" b="0" dirty="0">
                <a:effectLst/>
              </a:rPr>
              <a:t>Propelling International Marketing Research with Geospatial Data</a:t>
            </a:r>
            <a:r>
              <a:rPr lang="zh-TW" altLang="en-US" b="0" dirty="0">
                <a:effectLst/>
              </a:rPr>
              <a:t>」的文章，作者並未明確列出具體的研究目標。然而，該文獻強調了地理空間數據在國際營銷研究中的應用、潛在優點以及相關挑戰。如果您需要更詳細的信息，建議您參閱完整的文章。 </a:t>
            </a:r>
            <a:endParaRPr lang="zh-TW" altLang="en-US" dirty="0"/>
          </a:p>
        </p:txBody>
      </p:sp>
      <p:sp>
        <p:nvSpPr>
          <p:cNvPr id="3" name="標題 2">
            <a:extLst>
              <a:ext uri="{FF2B5EF4-FFF2-40B4-BE49-F238E27FC236}">
                <a16:creationId xmlns:a16="http://schemas.microsoft.com/office/drawing/2014/main" id="{33602B90-1424-4690-817F-21806F8FE3F5}"/>
              </a:ext>
            </a:extLst>
          </p:cNvPr>
          <p:cNvSpPr>
            <a:spLocks noGrp="1"/>
          </p:cNvSpPr>
          <p:nvPr>
            <p:ph type="title"/>
          </p:nvPr>
        </p:nvSpPr>
        <p:spPr/>
        <p:txBody>
          <a:bodyPr>
            <a:normAutofit/>
          </a:bodyPr>
          <a:lstStyle/>
          <a:p>
            <a:r>
              <a:rPr lang="zh-TW" altLang="en-US" sz="4400" dirty="0"/>
              <a:t>本研究，作者列出哪些研究目標？</a:t>
            </a:r>
          </a:p>
        </p:txBody>
      </p:sp>
    </p:spTree>
    <p:extLst>
      <p:ext uri="{BB962C8B-B14F-4D97-AF65-F5344CB8AC3E}">
        <p14:creationId xmlns:p14="http://schemas.microsoft.com/office/powerpoint/2010/main" val="1471090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EF89D62-2426-46C0-BA01-7895A30C438A}"/>
              </a:ext>
            </a:extLst>
          </p:cNvPr>
          <p:cNvSpPr>
            <a:spLocks noGrp="1"/>
          </p:cNvSpPr>
          <p:nvPr>
            <p:ph idx="1"/>
          </p:nvPr>
        </p:nvSpPr>
        <p:spPr/>
        <p:txBody>
          <a:bodyPr>
            <a:normAutofit fontScale="92500"/>
          </a:bodyPr>
          <a:lstStyle/>
          <a:p>
            <a:r>
              <a:rPr lang="zh-TW" altLang="en-US" b="0" dirty="0">
                <a:effectLst/>
              </a:rPr>
              <a:t>根據這篇名為「</a:t>
            </a:r>
            <a:r>
              <a:rPr lang="en-US" altLang="zh-TW" b="0" dirty="0">
                <a:effectLst/>
              </a:rPr>
              <a:t>Propelling International Marketing Research with Geospatial Data</a:t>
            </a:r>
            <a:r>
              <a:rPr lang="zh-TW" altLang="en-US" b="0" dirty="0">
                <a:effectLst/>
              </a:rPr>
              <a:t>」的文章，作者並未明確列出具體的研究目標。然而，該文獻強調了地理空間數據在國際營銷研究中的應用、潛在優點以及相關挑戰。</a:t>
            </a:r>
            <a:endParaRPr lang="zh-TW" altLang="en-US" dirty="0"/>
          </a:p>
        </p:txBody>
      </p:sp>
      <p:sp>
        <p:nvSpPr>
          <p:cNvPr id="3" name="標題 2">
            <a:extLst>
              <a:ext uri="{FF2B5EF4-FFF2-40B4-BE49-F238E27FC236}">
                <a16:creationId xmlns:a16="http://schemas.microsoft.com/office/drawing/2014/main" id="{E605D399-1A2A-45C0-BAA4-B3D49672A520}"/>
              </a:ext>
            </a:extLst>
          </p:cNvPr>
          <p:cNvSpPr>
            <a:spLocks noGrp="1"/>
          </p:cNvSpPr>
          <p:nvPr>
            <p:ph type="title"/>
          </p:nvPr>
        </p:nvSpPr>
        <p:spPr/>
        <p:txBody>
          <a:bodyPr>
            <a:normAutofit/>
          </a:bodyPr>
          <a:lstStyle/>
          <a:p>
            <a:r>
              <a:rPr lang="zh-TW" altLang="en-US" dirty="0"/>
              <a:t>本研究的結論為何？</a:t>
            </a:r>
          </a:p>
        </p:txBody>
      </p:sp>
    </p:spTree>
    <p:extLst>
      <p:ext uri="{BB962C8B-B14F-4D97-AF65-F5344CB8AC3E}">
        <p14:creationId xmlns:p14="http://schemas.microsoft.com/office/powerpoint/2010/main" val="2715062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712968" cy="4716524"/>
          </a:xfrm>
        </p:spPr>
        <p:txBody>
          <a:bodyPr>
            <a:normAutofit lnSpcReduction="10000"/>
          </a:bodyPr>
          <a:lstStyle/>
          <a:p>
            <a:endParaRPr lang="en-US" altLang="zh-CN" sz="5400" b="1" dirty="0"/>
          </a:p>
          <a:p>
            <a:pPr algn="l"/>
            <a:r>
              <a:rPr lang="zh-CN" altLang="en-US" sz="5400" b="1" dirty="0"/>
              <a:t>文獻的快速整理</a:t>
            </a:r>
            <a:endParaRPr lang="en-US" altLang="zh-CN" sz="5400" b="1" dirty="0"/>
          </a:p>
          <a:p>
            <a:pPr algn="l"/>
            <a:r>
              <a:rPr lang="en-US" altLang="zh-CN" sz="5400" b="1" dirty="0"/>
              <a:t>Case1</a:t>
            </a:r>
          </a:p>
          <a:p>
            <a:endParaRPr lang="en-US" altLang="zh-CN" sz="5400" b="1" dirty="0"/>
          </a:p>
          <a:p>
            <a:r>
              <a:rPr lang="zh-CN" altLang="en-US" sz="5400" b="1" dirty="0"/>
              <a:t>本地端的</a:t>
            </a:r>
            <a:r>
              <a:rPr lang="en-US" altLang="zh-CN" sz="5400" b="1" dirty="0"/>
              <a:t>pdf</a:t>
            </a:r>
            <a:r>
              <a:rPr lang="zh-CN" altLang="en-US" sz="5400" b="1" dirty="0"/>
              <a:t>論文檔案</a:t>
            </a:r>
            <a:endParaRPr lang="en-US" altLang="zh-CN" sz="5400" b="1" dirty="0"/>
          </a:p>
        </p:txBody>
      </p:sp>
    </p:spTree>
    <p:extLst>
      <p:ext uri="{BB962C8B-B14F-4D97-AF65-F5344CB8AC3E}">
        <p14:creationId xmlns:p14="http://schemas.microsoft.com/office/powerpoint/2010/main" val="3602794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zh-CN" altLang="en-US" sz="4800" dirty="0"/>
              <a:t>下載</a:t>
            </a:r>
            <a:r>
              <a:rPr lang="en-US" altLang="zh-CN" sz="4800" dirty="0"/>
              <a:t>pdf</a:t>
            </a:r>
            <a:r>
              <a:rPr lang="zh-CN" altLang="en-US" sz="4800" dirty="0"/>
              <a:t>論文檔案</a:t>
            </a:r>
            <a:endParaRPr lang="en-US" altLang="zh-TW" sz="6600" dirty="0">
              <a:effectLst/>
            </a:endParaRPr>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a:bodyPr>
          <a:lstStyle/>
          <a:p>
            <a:r>
              <a:rPr lang="zh-CN" altLang="en-US" dirty="0">
                <a:effectLst/>
              </a:rPr>
              <a:t>範例：</a:t>
            </a:r>
            <a:endParaRPr lang="en-US" altLang="zh-CN" dirty="0">
              <a:effectLst/>
            </a:endParaRPr>
          </a:p>
          <a:p>
            <a:r>
              <a:rPr lang="zh-TW" altLang="en-US" b="0" u="sng" dirty="0">
                <a:effectLst/>
                <a:hlinkClick r:id="rId2"/>
              </a:rPr>
              <a:t>下載</a:t>
            </a:r>
            <a:r>
              <a:rPr lang="en-US" altLang="zh-TW" b="0" u="sng" dirty="0">
                <a:effectLst/>
                <a:hlinkClick r:id="rId2"/>
              </a:rPr>
              <a:t>paper</a:t>
            </a:r>
            <a:r>
              <a:rPr lang="zh-TW" altLang="en-US" b="0" u="sng" dirty="0">
                <a:effectLst/>
                <a:hlinkClick r:id="rId2"/>
              </a:rPr>
              <a:t>：影響製造業台商海外子公司企業永續作為之因素</a:t>
            </a:r>
            <a:endParaRPr lang="zh-TW" altLang="en-US" b="0" dirty="0">
              <a:effectLst/>
            </a:endParaRPr>
          </a:p>
          <a:p>
            <a:pPr lvl="1"/>
            <a:endParaRPr lang="zh-TW" altLang="en-US" dirty="0">
              <a:effectLst/>
            </a:endParaRPr>
          </a:p>
        </p:txBody>
      </p:sp>
    </p:spTree>
    <p:extLst>
      <p:ext uri="{BB962C8B-B14F-4D97-AF65-F5344CB8AC3E}">
        <p14:creationId xmlns:p14="http://schemas.microsoft.com/office/powerpoint/2010/main" val="3822474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normAutofit fontScale="92500"/>
          </a:bodyPr>
          <a:lstStyle/>
          <a:p>
            <a:r>
              <a:rPr lang="zh-TW" altLang="en-US" dirty="0"/>
              <a:t>請寫出，這篇論文的重點摘要</a:t>
            </a:r>
          </a:p>
          <a:p>
            <a:r>
              <a:rPr lang="zh-TW" altLang="en-US" dirty="0"/>
              <a:t>針對本文，請幫我寫一篇全文</a:t>
            </a:r>
            <a:r>
              <a:rPr lang="en-US" altLang="zh-TW" dirty="0"/>
              <a:t>600</a:t>
            </a:r>
            <a:r>
              <a:rPr lang="zh-TW" altLang="en-US" dirty="0"/>
              <a:t>字的研究報告</a:t>
            </a:r>
            <a:endParaRPr lang="en-US" altLang="zh-TW" dirty="0"/>
          </a:p>
          <a:p>
            <a:r>
              <a:rPr lang="zh-TW" altLang="en-US" dirty="0"/>
              <a:t>什麼是</a:t>
            </a:r>
            <a:r>
              <a:rPr lang="en-US" altLang="zh-TW" dirty="0"/>
              <a:t>【</a:t>
            </a:r>
            <a:r>
              <a:rPr lang="zh-TW" altLang="en-US" dirty="0">
                <a:effectLst/>
              </a:rPr>
              <a:t>委托授權</a:t>
            </a:r>
            <a:r>
              <a:rPr lang="en-US" altLang="zh-TW" dirty="0"/>
              <a:t>】</a:t>
            </a:r>
            <a:r>
              <a:rPr lang="zh-CN" altLang="en-US" dirty="0"/>
              <a:t>？</a:t>
            </a:r>
            <a:endParaRPr lang="en-US" altLang="zh-TW" dirty="0"/>
          </a:p>
          <a:p>
            <a:r>
              <a:rPr lang="zh-TW" altLang="en-US" dirty="0"/>
              <a:t>請問，有哪些相關的文獻回顧，請列出相關的作者與他們的研究內容？</a:t>
            </a:r>
            <a:endParaRPr lang="en-US" altLang="zh-TW" dirty="0"/>
          </a:p>
          <a:p>
            <a:endParaRPr lang="en-US" altLang="zh-TW" dirty="0"/>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rmAutofit fontScale="90000"/>
          </a:bodyPr>
          <a:lstStyle/>
          <a:p>
            <a:r>
              <a:rPr lang="zh-CN" altLang="en-US" sz="4400" dirty="0"/>
              <a:t>範例</a:t>
            </a:r>
            <a:r>
              <a:rPr lang="en-US" altLang="zh-CN" sz="4400" dirty="0"/>
              <a:t>3</a:t>
            </a:r>
            <a:r>
              <a:rPr lang="zh-CN" altLang="en-US" dirty="0"/>
              <a:t>：</a:t>
            </a:r>
            <a:r>
              <a:rPr lang="zh-TW" altLang="en-US" sz="3600" b="0" u="sng" dirty="0">
                <a:effectLst/>
                <a:hlinkClick r:id="rId2"/>
              </a:rPr>
              <a:t>下載</a:t>
            </a:r>
            <a:r>
              <a:rPr lang="en-US" altLang="zh-TW" sz="3600" b="0" u="sng" dirty="0">
                <a:effectLst/>
                <a:hlinkClick r:id="rId2"/>
              </a:rPr>
              <a:t>paper</a:t>
            </a:r>
            <a:r>
              <a:rPr lang="zh-TW" altLang="en-US" sz="3600" b="0" u="sng" dirty="0">
                <a:effectLst/>
                <a:hlinkClick r:id="rId2"/>
              </a:rPr>
              <a:t>：影響製造業台商海外子公司企業永續作為之因素</a:t>
            </a:r>
            <a:endParaRPr lang="zh-TW" altLang="en-US" dirty="0"/>
          </a:p>
        </p:txBody>
      </p:sp>
    </p:spTree>
    <p:extLst>
      <p:ext uri="{BB962C8B-B14F-4D97-AF65-F5344CB8AC3E}">
        <p14:creationId xmlns:p14="http://schemas.microsoft.com/office/powerpoint/2010/main" val="2097711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0E5E166-2A26-4AD6-B3C3-6DDBCB26B752}"/>
              </a:ext>
            </a:extLst>
          </p:cNvPr>
          <p:cNvSpPr>
            <a:spLocks noGrp="1"/>
          </p:cNvSpPr>
          <p:nvPr>
            <p:ph idx="1"/>
          </p:nvPr>
        </p:nvSpPr>
        <p:spPr/>
        <p:txBody>
          <a:bodyPr>
            <a:normAutofit/>
          </a:bodyPr>
          <a:lstStyle/>
          <a:p>
            <a:r>
              <a:rPr lang="zh-TW" altLang="en-US" dirty="0"/>
              <a:t>本研究，作者列出哪些研究目標？</a:t>
            </a:r>
            <a:endParaRPr lang="en-US" altLang="zh-TW" dirty="0"/>
          </a:p>
          <a:p>
            <a:r>
              <a:rPr lang="zh-TW" altLang="en-US" dirty="0"/>
              <a:t>本文，使用</a:t>
            </a:r>
            <a:r>
              <a:rPr lang="zh-CN" altLang="en-US" dirty="0"/>
              <a:t>哪些</a:t>
            </a:r>
            <a:r>
              <a:rPr lang="zh-TW" altLang="en-US" dirty="0"/>
              <a:t>研究方法？</a:t>
            </a:r>
            <a:endParaRPr lang="en-US" altLang="zh-TW" dirty="0"/>
          </a:p>
          <a:p>
            <a:r>
              <a:rPr lang="zh-TW" altLang="en-US" dirty="0"/>
              <a:t>本研究的結論為何？</a:t>
            </a:r>
            <a:endParaRPr lang="en-US" altLang="zh-TW" dirty="0"/>
          </a:p>
          <a:p>
            <a:r>
              <a:rPr lang="zh-TW" altLang="en-US" dirty="0"/>
              <a:t>本文作者在結論，有沒有提到本研究的局限性與未來方向？</a:t>
            </a:r>
          </a:p>
          <a:p>
            <a:endParaRPr lang="en-US" altLang="zh-TW" dirty="0"/>
          </a:p>
        </p:txBody>
      </p:sp>
      <p:sp>
        <p:nvSpPr>
          <p:cNvPr id="3" name="標題 2">
            <a:extLst>
              <a:ext uri="{FF2B5EF4-FFF2-40B4-BE49-F238E27FC236}">
                <a16:creationId xmlns:a16="http://schemas.microsoft.com/office/drawing/2014/main" id="{7E379EE3-137A-4CB8-A982-EA1EF60B6DF0}"/>
              </a:ext>
            </a:extLst>
          </p:cNvPr>
          <p:cNvSpPr>
            <a:spLocks noGrp="1"/>
          </p:cNvSpPr>
          <p:nvPr>
            <p:ph type="title"/>
          </p:nvPr>
        </p:nvSpPr>
        <p:spPr/>
        <p:txBody>
          <a:bodyPr>
            <a:noAutofit/>
          </a:bodyPr>
          <a:lstStyle/>
          <a:p>
            <a:r>
              <a:rPr lang="zh-CN" altLang="en-US" sz="4400" dirty="0"/>
              <a:t>範例</a:t>
            </a:r>
            <a:r>
              <a:rPr lang="en-US" altLang="zh-CN" sz="4400" dirty="0"/>
              <a:t>3</a:t>
            </a:r>
            <a:r>
              <a:rPr lang="zh-CN" altLang="en-US" sz="3200" dirty="0"/>
              <a:t>：</a:t>
            </a:r>
            <a:r>
              <a:rPr lang="zh-TW" altLang="en-US" sz="3200" b="0" u="sng" dirty="0">
                <a:effectLst/>
                <a:hlinkClick r:id="rId2"/>
              </a:rPr>
              <a:t>下載</a:t>
            </a:r>
            <a:r>
              <a:rPr lang="en-US" altLang="zh-TW" sz="3200" b="0" u="sng" dirty="0">
                <a:effectLst/>
                <a:hlinkClick r:id="rId2"/>
              </a:rPr>
              <a:t>paper</a:t>
            </a:r>
            <a:r>
              <a:rPr lang="zh-TW" altLang="en-US" sz="3200" b="0" u="sng" dirty="0">
                <a:effectLst/>
                <a:hlinkClick r:id="rId2"/>
              </a:rPr>
              <a:t>：影響製造業台商海外子公司企業永續作為之因素</a:t>
            </a:r>
            <a:endParaRPr lang="zh-TW" altLang="en-US" sz="4400" dirty="0"/>
          </a:p>
        </p:txBody>
      </p:sp>
    </p:spTree>
    <p:extLst>
      <p:ext uri="{BB962C8B-B14F-4D97-AF65-F5344CB8AC3E}">
        <p14:creationId xmlns:p14="http://schemas.microsoft.com/office/powerpoint/2010/main" val="3109758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228F1A5-9DFE-4522-BE3D-0E7141F02868}"/>
              </a:ext>
            </a:extLst>
          </p:cNvPr>
          <p:cNvSpPr>
            <a:spLocks noGrp="1"/>
          </p:cNvSpPr>
          <p:nvPr>
            <p:ph idx="1"/>
          </p:nvPr>
        </p:nvSpPr>
        <p:spPr/>
        <p:txBody>
          <a:bodyPr>
            <a:normAutofit fontScale="92500" lnSpcReduction="10000"/>
          </a:bodyPr>
          <a:lstStyle/>
          <a:p>
            <a:r>
              <a:rPr lang="zh-TW" altLang="en-US" sz="2400" dirty="0">
                <a:effectLst/>
              </a:rPr>
              <a:t>研究目的</a:t>
            </a:r>
            <a:r>
              <a:rPr lang="en-US" altLang="zh-TW" sz="2400" dirty="0">
                <a:effectLst/>
              </a:rPr>
              <a:t>:</a:t>
            </a:r>
            <a:r>
              <a:rPr lang="zh-TW" altLang="en-US" sz="2400" dirty="0">
                <a:effectLst/>
              </a:rPr>
              <a:t>探討影響製造業台商海外子公司企業永續作為主被動因素。</a:t>
            </a:r>
          </a:p>
          <a:p>
            <a:r>
              <a:rPr lang="zh-TW" altLang="en-US" sz="2400" dirty="0">
                <a:effectLst/>
              </a:rPr>
              <a:t>文獻回顧</a:t>
            </a:r>
            <a:r>
              <a:rPr lang="en-US" altLang="zh-TW" sz="2400" dirty="0">
                <a:effectLst/>
              </a:rPr>
              <a:t>:</a:t>
            </a:r>
            <a:r>
              <a:rPr lang="zh-TW" altLang="en-US" sz="2400" dirty="0">
                <a:effectLst/>
              </a:rPr>
              <a:t>綜述企業永續、在地適應化、企業永續國際化等理論</a:t>
            </a:r>
            <a:r>
              <a:rPr lang="en-US" altLang="zh-TW" sz="2400" dirty="0">
                <a:effectLst/>
              </a:rPr>
              <a:t>,</a:t>
            </a:r>
            <a:r>
              <a:rPr lang="zh-TW" altLang="en-US" sz="2400" dirty="0">
                <a:effectLst/>
              </a:rPr>
              <a:t>指出過去研究較少以子公司為中心探討其企業永續作為。</a:t>
            </a:r>
          </a:p>
          <a:p>
            <a:r>
              <a:rPr lang="zh-TW" altLang="en-US" sz="2400" dirty="0">
                <a:effectLst/>
              </a:rPr>
              <a:t>研究方法</a:t>
            </a:r>
            <a:r>
              <a:rPr lang="en-US" altLang="zh-TW" sz="2400" dirty="0">
                <a:effectLst/>
              </a:rPr>
              <a:t>:</a:t>
            </a:r>
            <a:r>
              <a:rPr lang="zh-TW" altLang="en-US" sz="2400" dirty="0">
                <a:effectLst/>
              </a:rPr>
              <a:t>採用多重個案研究法</a:t>
            </a:r>
            <a:r>
              <a:rPr lang="en-US" altLang="zh-TW" sz="2400" dirty="0">
                <a:effectLst/>
              </a:rPr>
              <a:t>,</a:t>
            </a:r>
            <a:r>
              <a:rPr lang="zh-TW" altLang="en-US" sz="2400" dirty="0">
                <a:effectLst/>
              </a:rPr>
              <a:t>訪談</a:t>
            </a:r>
            <a:r>
              <a:rPr lang="en-US" altLang="zh-TW" sz="2400" dirty="0">
                <a:effectLst/>
              </a:rPr>
              <a:t>10</a:t>
            </a:r>
            <a:r>
              <a:rPr lang="zh-TW" altLang="en-US" sz="2400" dirty="0">
                <a:effectLst/>
              </a:rPr>
              <a:t>家台商海外子公司</a:t>
            </a:r>
            <a:r>
              <a:rPr lang="en-US" altLang="zh-TW" sz="2400" dirty="0">
                <a:effectLst/>
              </a:rPr>
              <a:t>,</a:t>
            </a:r>
            <a:r>
              <a:rPr lang="zh-TW" altLang="en-US" sz="2400" dirty="0">
                <a:effectLst/>
              </a:rPr>
              <a:t>發展影響子公司企業永續作為的整合性架構。</a:t>
            </a:r>
          </a:p>
          <a:p>
            <a:r>
              <a:rPr lang="zh-TW" altLang="en-US" sz="2400" dirty="0">
                <a:effectLst/>
              </a:rPr>
              <a:t>研究結果</a:t>
            </a:r>
            <a:r>
              <a:rPr lang="en-US" altLang="zh-TW" sz="2400" dirty="0">
                <a:effectLst/>
              </a:rPr>
              <a:t>:</a:t>
            </a:r>
            <a:r>
              <a:rPr lang="zh-TW" altLang="en-US" sz="2400" dirty="0">
                <a:effectLst/>
              </a:rPr>
              <a:t>發現子公司同時存在主動和被動企業永續作為</a:t>
            </a:r>
            <a:r>
              <a:rPr lang="en-US" altLang="zh-TW" sz="2400" dirty="0">
                <a:effectLst/>
              </a:rPr>
              <a:t>,</a:t>
            </a:r>
            <a:r>
              <a:rPr lang="zh-TW" altLang="en-US" sz="2400" dirty="0">
                <a:effectLst/>
              </a:rPr>
              <a:t>有些子公司的作為甚至多於母公司。提出子公司建立企業永續競爭優勢和擔任委託授權角色會促使其採取主動作為。</a:t>
            </a:r>
          </a:p>
          <a:p>
            <a:r>
              <a:rPr lang="zh-TW" altLang="en-US" sz="2400" dirty="0">
                <a:effectLst/>
              </a:rPr>
              <a:t>討論</a:t>
            </a:r>
            <a:r>
              <a:rPr lang="en-US" altLang="zh-TW" sz="2400" dirty="0">
                <a:effectLst/>
              </a:rPr>
              <a:t>:</a:t>
            </a:r>
            <a:r>
              <a:rPr lang="zh-TW" altLang="en-US" sz="2400" dirty="0">
                <a:effectLst/>
              </a:rPr>
              <a:t>子公司主動企業永續作為可為子公司本身或母公司獲得競爭優勢。呼應委託管理與企業永續理論</a:t>
            </a:r>
            <a:r>
              <a:rPr lang="en-US" altLang="zh-TW" sz="2400" dirty="0">
                <a:effectLst/>
              </a:rPr>
              <a:t>,</a:t>
            </a:r>
            <a:r>
              <a:rPr lang="zh-TW" altLang="en-US" sz="2400" dirty="0">
                <a:effectLst/>
              </a:rPr>
              <a:t>補充子公司理論。</a:t>
            </a:r>
          </a:p>
          <a:p>
            <a:r>
              <a:rPr lang="zh-TW" altLang="en-US" sz="2400" dirty="0">
                <a:effectLst/>
              </a:rPr>
              <a:t>結論</a:t>
            </a:r>
            <a:r>
              <a:rPr lang="en-US" altLang="zh-TW" sz="2400" dirty="0">
                <a:effectLst/>
              </a:rPr>
              <a:t>:</a:t>
            </a:r>
            <a:r>
              <a:rPr lang="zh-TW" altLang="en-US" sz="2400" dirty="0">
                <a:effectLst/>
              </a:rPr>
              <a:t>提出影響子公司企業永續主被動作為的因素整合性架構</a:t>
            </a:r>
            <a:r>
              <a:rPr lang="en-US" altLang="zh-TW" sz="2400" dirty="0">
                <a:effectLst/>
              </a:rPr>
              <a:t>,</a:t>
            </a:r>
            <a:r>
              <a:rPr lang="zh-TW" altLang="en-US" sz="2400" dirty="0">
                <a:effectLst/>
              </a:rPr>
              <a:t>對子公司管理有所補充。</a:t>
            </a:r>
          </a:p>
          <a:p>
            <a:r>
              <a:rPr lang="zh-TW" altLang="en-US" sz="2400" dirty="0">
                <a:effectLst/>
              </a:rPr>
              <a:t>貢獻</a:t>
            </a:r>
            <a:r>
              <a:rPr lang="en-US" altLang="zh-TW" sz="2400" dirty="0">
                <a:effectLst/>
              </a:rPr>
              <a:t>:</a:t>
            </a:r>
            <a:r>
              <a:rPr lang="zh-TW" altLang="en-US" sz="2400" dirty="0">
                <a:effectLst/>
              </a:rPr>
              <a:t>從子公司角度探討企業永續作為</a:t>
            </a:r>
            <a:r>
              <a:rPr lang="en-US" altLang="zh-TW" sz="2400" dirty="0">
                <a:effectLst/>
              </a:rPr>
              <a:t>,</a:t>
            </a:r>
            <a:r>
              <a:rPr lang="zh-TW" altLang="en-US" sz="2400" dirty="0">
                <a:effectLst/>
              </a:rPr>
              <a:t>發現子公司可主動爭取委託授權角色</a:t>
            </a:r>
            <a:r>
              <a:rPr lang="en-US" altLang="zh-TW" sz="2400" dirty="0">
                <a:effectLst/>
              </a:rPr>
              <a:t>,</a:t>
            </a:r>
            <a:r>
              <a:rPr lang="zh-TW" altLang="en-US" sz="2400" dirty="0">
                <a:effectLst/>
              </a:rPr>
              <a:t>不同於傳統觀點。</a:t>
            </a:r>
            <a:endParaRPr lang="zh-TW" altLang="en-US" sz="2400" dirty="0"/>
          </a:p>
        </p:txBody>
      </p:sp>
      <p:sp>
        <p:nvSpPr>
          <p:cNvPr id="3" name="標題 2">
            <a:extLst>
              <a:ext uri="{FF2B5EF4-FFF2-40B4-BE49-F238E27FC236}">
                <a16:creationId xmlns:a16="http://schemas.microsoft.com/office/drawing/2014/main" id="{28BB7D85-4B67-44BF-8F4E-4FEC036BE7E3}"/>
              </a:ext>
            </a:extLst>
          </p:cNvPr>
          <p:cNvSpPr>
            <a:spLocks noGrp="1"/>
          </p:cNvSpPr>
          <p:nvPr>
            <p:ph type="title"/>
          </p:nvPr>
        </p:nvSpPr>
        <p:spPr/>
        <p:txBody>
          <a:bodyPr>
            <a:normAutofit fontScale="90000"/>
          </a:bodyPr>
          <a:lstStyle/>
          <a:p>
            <a:r>
              <a:rPr lang="zh-TW" altLang="en-US" dirty="0"/>
              <a:t>請寫出，這篇論文的重點摘要</a:t>
            </a:r>
          </a:p>
        </p:txBody>
      </p:sp>
    </p:spTree>
    <p:extLst>
      <p:ext uri="{BB962C8B-B14F-4D97-AF65-F5344CB8AC3E}">
        <p14:creationId xmlns:p14="http://schemas.microsoft.com/office/powerpoint/2010/main" val="94305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692696"/>
            <a:ext cx="8244916" cy="5112568"/>
          </a:xfrm>
        </p:spPr>
        <p:txBody>
          <a:bodyPr>
            <a:normAutofit fontScale="70000" lnSpcReduction="20000"/>
          </a:bodyPr>
          <a:lstStyle/>
          <a:p>
            <a:pPr algn="l"/>
            <a:r>
              <a:rPr lang="zh-CN" altLang="en-US" sz="8700" b="1" dirty="0"/>
              <a:t>文獻探勘，文獻摘要</a:t>
            </a:r>
            <a:endParaRPr lang="en-US" altLang="zh-CN" sz="8700" b="1" dirty="0"/>
          </a:p>
          <a:p>
            <a:endParaRPr lang="en-US" altLang="zh-TW" sz="8700" b="1" dirty="0"/>
          </a:p>
          <a:p>
            <a:pPr algn="l"/>
            <a:r>
              <a:rPr lang="zh-CN" altLang="en-US" sz="8700" b="1" dirty="0"/>
              <a:t>文獻格式有</a:t>
            </a:r>
            <a:r>
              <a:rPr lang="en-US" altLang="zh-CN" sz="8700" b="1" dirty="0"/>
              <a:t>2</a:t>
            </a:r>
            <a:r>
              <a:rPr lang="zh-CN" altLang="en-US" sz="8700" b="1" dirty="0"/>
              <a:t>種：</a:t>
            </a:r>
            <a:endParaRPr lang="en-US" altLang="zh-CN" sz="8700" b="1" dirty="0"/>
          </a:p>
          <a:p>
            <a:pPr algn="l"/>
            <a:r>
              <a:rPr lang="en-US" altLang="zh-CN" sz="8700" b="1" dirty="0">
                <a:solidFill>
                  <a:srgbClr val="7030A0"/>
                </a:solidFill>
              </a:rPr>
              <a:t>1.</a:t>
            </a:r>
            <a:r>
              <a:rPr lang="zh-CN" altLang="en-US" sz="8700" b="1" dirty="0">
                <a:solidFill>
                  <a:srgbClr val="7030A0"/>
                </a:solidFill>
              </a:rPr>
              <a:t>本地端</a:t>
            </a:r>
            <a:r>
              <a:rPr lang="en-US" altLang="zh-CN" sz="8700" b="1" dirty="0">
                <a:solidFill>
                  <a:srgbClr val="7030A0"/>
                </a:solidFill>
              </a:rPr>
              <a:t>pdf</a:t>
            </a:r>
            <a:r>
              <a:rPr lang="zh-CN" altLang="en-US" sz="8700" b="1" dirty="0">
                <a:solidFill>
                  <a:srgbClr val="7030A0"/>
                </a:solidFill>
              </a:rPr>
              <a:t>檔案</a:t>
            </a:r>
            <a:endParaRPr lang="en-US" altLang="zh-CN" sz="8700" b="1" dirty="0">
              <a:solidFill>
                <a:srgbClr val="7030A0"/>
              </a:solidFill>
            </a:endParaRPr>
          </a:p>
          <a:p>
            <a:pPr algn="l"/>
            <a:r>
              <a:rPr lang="en-US" altLang="zh-CN" sz="8700" b="1" dirty="0">
                <a:solidFill>
                  <a:srgbClr val="7030A0"/>
                </a:solidFill>
              </a:rPr>
              <a:t>2.</a:t>
            </a:r>
            <a:r>
              <a:rPr lang="zh-CN" altLang="en-US" sz="8700" b="1" dirty="0">
                <a:solidFill>
                  <a:srgbClr val="7030A0"/>
                </a:solidFill>
              </a:rPr>
              <a:t>線上期刊，線上網頁</a:t>
            </a:r>
            <a:endParaRPr lang="zh-TW" altLang="en-US" sz="8700" b="1" dirty="0">
              <a:solidFill>
                <a:srgbClr val="7030A0"/>
              </a:solidFill>
            </a:endParaRPr>
          </a:p>
        </p:txBody>
      </p:sp>
    </p:spTree>
    <p:extLst>
      <p:ext uri="{BB962C8B-B14F-4D97-AF65-F5344CB8AC3E}">
        <p14:creationId xmlns:p14="http://schemas.microsoft.com/office/powerpoint/2010/main" val="3898951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EFBDCFD-EC32-45EA-A672-6417E7BD6D07}"/>
              </a:ext>
            </a:extLst>
          </p:cNvPr>
          <p:cNvSpPr>
            <a:spLocks noGrp="1"/>
          </p:cNvSpPr>
          <p:nvPr>
            <p:ph idx="1"/>
          </p:nvPr>
        </p:nvSpPr>
        <p:spPr/>
        <p:txBody>
          <a:bodyPr>
            <a:normAutofit fontScale="92500" lnSpcReduction="10000"/>
          </a:bodyPr>
          <a:lstStyle/>
          <a:p>
            <a:r>
              <a:rPr lang="zh-TW" altLang="en-US" sz="2000" dirty="0">
                <a:effectLst/>
              </a:rPr>
              <a:t>本研究探討影響製造業台商海外子公司企業永續作為主被動因素。文獻回顧指出</a:t>
            </a:r>
            <a:r>
              <a:rPr lang="en-US" altLang="zh-TW" sz="2000" dirty="0">
                <a:effectLst/>
              </a:rPr>
              <a:t>,</a:t>
            </a:r>
            <a:r>
              <a:rPr lang="zh-TW" altLang="en-US" sz="2000" dirty="0">
                <a:effectLst/>
              </a:rPr>
              <a:t>過去研究多從母公司角度探討企業永續國際化</a:t>
            </a:r>
            <a:r>
              <a:rPr lang="en-US" altLang="zh-TW" sz="2000" dirty="0">
                <a:effectLst/>
              </a:rPr>
              <a:t>,</a:t>
            </a:r>
            <a:r>
              <a:rPr lang="zh-TW" altLang="en-US" sz="2000" dirty="0">
                <a:effectLst/>
              </a:rPr>
              <a:t>較少探討子公司的作為。研究方法採用多重個案研究法</a:t>
            </a:r>
            <a:r>
              <a:rPr lang="en-US" altLang="zh-TW" sz="2000" dirty="0">
                <a:effectLst/>
              </a:rPr>
              <a:t>,</a:t>
            </a:r>
            <a:r>
              <a:rPr lang="zh-TW" altLang="en-US" sz="2000" dirty="0">
                <a:effectLst/>
              </a:rPr>
              <a:t>訪談</a:t>
            </a:r>
            <a:r>
              <a:rPr lang="en-US" altLang="zh-TW" sz="2000" dirty="0">
                <a:effectLst/>
              </a:rPr>
              <a:t>10</a:t>
            </a:r>
            <a:r>
              <a:rPr lang="zh-TW" altLang="en-US" sz="2000" dirty="0">
                <a:effectLst/>
              </a:rPr>
              <a:t>家台商海外子公司</a:t>
            </a:r>
            <a:r>
              <a:rPr lang="en-US" altLang="zh-TW" sz="2000" dirty="0">
                <a:effectLst/>
              </a:rPr>
              <a:t>,</a:t>
            </a:r>
            <a:r>
              <a:rPr lang="zh-TW" altLang="en-US" sz="2000" dirty="0">
                <a:effectLst/>
              </a:rPr>
              <a:t>發展影響子公司企業永續作為的整合性架構。</a:t>
            </a:r>
          </a:p>
          <a:p>
            <a:r>
              <a:rPr lang="zh-TW" altLang="en-US" sz="2000" dirty="0">
                <a:effectLst/>
              </a:rPr>
              <a:t>研究結果發現</a:t>
            </a:r>
            <a:r>
              <a:rPr lang="en-US" altLang="zh-TW" sz="2000" dirty="0">
                <a:effectLst/>
              </a:rPr>
              <a:t>,</a:t>
            </a:r>
            <a:r>
              <a:rPr lang="zh-TW" altLang="en-US" sz="2000" dirty="0">
                <a:effectLst/>
              </a:rPr>
              <a:t>子公司同時存在主動和被動企業永續作為</a:t>
            </a:r>
            <a:r>
              <a:rPr lang="en-US" altLang="zh-TW" sz="2000" dirty="0">
                <a:effectLst/>
              </a:rPr>
              <a:t>,</a:t>
            </a:r>
            <a:r>
              <a:rPr lang="zh-TW" altLang="en-US" sz="2000" dirty="0">
                <a:effectLst/>
              </a:rPr>
              <a:t>有些子公司的作為甚至多於母公司。進一步發現</a:t>
            </a:r>
            <a:r>
              <a:rPr lang="en-US" altLang="zh-TW" sz="2000" dirty="0">
                <a:effectLst/>
              </a:rPr>
              <a:t>,</a:t>
            </a:r>
            <a:r>
              <a:rPr lang="zh-TW" altLang="en-US" sz="2000" dirty="0">
                <a:effectLst/>
              </a:rPr>
              <a:t>當子公司在集團內價值鏈貢獻度高且可獲得競爭優勢時</a:t>
            </a:r>
            <a:r>
              <a:rPr lang="en-US" altLang="zh-TW" sz="2000" dirty="0">
                <a:effectLst/>
              </a:rPr>
              <a:t>,</a:t>
            </a:r>
            <a:r>
              <a:rPr lang="zh-TW" altLang="en-US" sz="2000" dirty="0">
                <a:effectLst/>
              </a:rPr>
              <a:t>傾向主動作為</a:t>
            </a:r>
            <a:r>
              <a:rPr lang="en-US" altLang="zh-TW" sz="2000" dirty="0">
                <a:effectLst/>
              </a:rPr>
              <a:t>;</a:t>
            </a:r>
            <a:r>
              <a:rPr lang="zh-TW" altLang="en-US" sz="2000" dirty="0">
                <a:effectLst/>
              </a:rPr>
              <a:t>面對高競爭壓力時</a:t>
            </a:r>
            <a:r>
              <a:rPr lang="en-US" altLang="zh-TW" sz="2000" dirty="0">
                <a:effectLst/>
              </a:rPr>
              <a:t>,</a:t>
            </a:r>
            <a:r>
              <a:rPr lang="zh-TW" altLang="en-US" sz="2000" dirty="0">
                <a:effectLst/>
              </a:rPr>
              <a:t>發展差異化企業永續以取得優勢</a:t>
            </a:r>
            <a:r>
              <a:rPr lang="en-US" altLang="zh-TW" sz="2000" dirty="0">
                <a:effectLst/>
              </a:rPr>
              <a:t>,</a:t>
            </a:r>
            <a:r>
              <a:rPr lang="zh-TW" altLang="en-US" sz="2000" dirty="0">
                <a:effectLst/>
              </a:rPr>
              <a:t>也會採取主動作為。此外</a:t>
            </a:r>
            <a:r>
              <a:rPr lang="en-US" altLang="zh-TW" sz="2000" dirty="0">
                <a:effectLst/>
              </a:rPr>
              <a:t>,</a:t>
            </a:r>
            <a:r>
              <a:rPr lang="zh-TW" altLang="en-US" sz="2000" dirty="0">
                <a:effectLst/>
              </a:rPr>
              <a:t>資源充裕的子公司主動作為可滿足多方需求</a:t>
            </a:r>
            <a:r>
              <a:rPr lang="en-US" altLang="zh-TW" sz="2000" dirty="0">
                <a:effectLst/>
              </a:rPr>
              <a:t>;</a:t>
            </a:r>
            <a:r>
              <a:rPr lang="zh-TW" altLang="en-US" sz="2000" dirty="0">
                <a:effectLst/>
              </a:rPr>
              <a:t>運用生態永續知識於社會永續可獲取人力優勢</a:t>
            </a:r>
            <a:r>
              <a:rPr lang="en-US" altLang="zh-TW" sz="2000" dirty="0">
                <a:effectLst/>
              </a:rPr>
              <a:t>;</a:t>
            </a:r>
            <a:r>
              <a:rPr lang="zh-TW" altLang="en-US" sz="2000" dirty="0">
                <a:effectLst/>
              </a:rPr>
              <a:t>生態與社會永續知識互補時</a:t>
            </a:r>
            <a:r>
              <a:rPr lang="en-US" altLang="zh-TW" sz="2000" dirty="0">
                <a:effectLst/>
              </a:rPr>
              <a:t>,</a:t>
            </a:r>
            <a:r>
              <a:rPr lang="zh-TW" altLang="en-US" sz="2000" dirty="0">
                <a:effectLst/>
              </a:rPr>
              <a:t>可符合政府期待。因此</a:t>
            </a:r>
            <a:r>
              <a:rPr lang="en-US" altLang="zh-TW" sz="2000" dirty="0">
                <a:effectLst/>
              </a:rPr>
              <a:t>,</a:t>
            </a:r>
            <a:r>
              <a:rPr lang="zh-TW" altLang="en-US" sz="2000" dirty="0">
                <a:effectLst/>
              </a:rPr>
              <a:t>子公司建立企業永續競爭優勢越多</a:t>
            </a:r>
            <a:r>
              <a:rPr lang="en-US" altLang="zh-TW" sz="2000" dirty="0">
                <a:effectLst/>
              </a:rPr>
              <a:t>,</a:t>
            </a:r>
            <a:r>
              <a:rPr lang="zh-TW" altLang="en-US" sz="2000" dirty="0">
                <a:effectLst/>
              </a:rPr>
              <a:t>傾向主動作為越高。</a:t>
            </a:r>
          </a:p>
          <a:p>
            <a:r>
              <a:rPr lang="zh-TW" altLang="en-US" sz="2000" dirty="0">
                <a:effectLst/>
              </a:rPr>
              <a:t>討論指出</a:t>
            </a:r>
            <a:r>
              <a:rPr lang="en-US" altLang="zh-TW" sz="2000" dirty="0">
                <a:effectLst/>
              </a:rPr>
              <a:t>,</a:t>
            </a:r>
            <a:r>
              <a:rPr lang="zh-TW" altLang="en-US" sz="2000" dirty="0">
                <a:effectLst/>
              </a:rPr>
              <a:t>子公司主動作為不僅適應當地</a:t>
            </a:r>
            <a:r>
              <a:rPr lang="en-US" altLang="zh-TW" sz="2000" dirty="0">
                <a:effectLst/>
              </a:rPr>
              <a:t>,</a:t>
            </a:r>
            <a:r>
              <a:rPr lang="zh-TW" altLang="en-US" sz="2000" dirty="0">
                <a:effectLst/>
              </a:rPr>
              <a:t>也可複製母公司資源</a:t>
            </a:r>
            <a:r>
              <a:rPr lang="en-US" altLang="zh-TW" sz="2000" dirty="0">
                <a:effectLst/>
              </a:rPr>
              <a:t>,</a:t>
            </a:r>
            <a:r>
              <a:rPr lang="zh-TW" altLang="en-US" sz="2000" dirty="0">
                <a:effectLst/>
              </a:rPr>
              <a:t>所建立的優勢可惠及母公司</a:t>
            </a:r>
            <a:r>
              <a:rPr lang="en-US" altLang="zh-TW" sz="2000" dirty="0">
                <a:effectLst/>
              </a:rPr>
              <a:t>,</a:t>
            </a:r>
            <a:r>
              <a:rPr lang="zh-TW" altLang="en-US" sz="2000" dirty="0">
                <a:effectLst/>
              </a:rPr>
              <a:t>形成母子公司共享優勢。子公司主動作為可分為子公司本身和母子公司的競爭優勢兩個層次。結論提出子公司爭取委託授權角色</a:t>
            </a:r>
            <a:r>
              <a:rPr lang="en-US" altLang="zh-TW" sz="2000" dirty="0">
                <a:effectLst/>
              </a:rPr>
              <a:t>,</a:t>
            </a:r>
            <a:r>
              <a:rPr lang="zh-TW" altLang="en-US" sz="2000" dirty="0">
                <a:effectLst/>
              </a:rPr>
              <a:t>不同於傳統觀點</a:t>
            </a:r>
            <a:r>
              <a:rPr lang="en-US" altLang="zh-TW" sz="2000" dirty="0">
                <a:effectLst/>
              </a:rPr>
              <a:t>,</a:t>
            </a:r>
            <a:r>
              <a:rPr lang="zh-TW" altLang="en-US" sz="2000" dirty="0">
                <a:effectLst/>
              </a:rPr>
              <a:t>可視為對子公司理論的補充。</a:t>
            </a:r>
          </a:p>
          <a:p>
            <a:r>
              <a:rPr lang="zh-TW" altLang="en-US" sz="2000" dirty="0">
                <a:effectLst/>
              </a:rPr>
              <a:t>本研究以子公司為中心探討企業永續作為</a:t>
            </a:r>
            <a:r>
              <a:rPr lang="en-US" altLang="zh-TW" sz="2000" dirty="0">
                <a:effectLst/>
              </a:rPr>
              <a:t>,</a:t>
            </a:r>
            <a:r>
              <a:rPr lang="zh-TW" altLang="en-US" sz="2000" dirty="0">
                <a:effectLst/>
              </a:rPr>
              <a:t>发現子公司可主动争取委托授权角色</a:t>
            </a:r>
            <a:r>
              <a:rPr lang="en-US" altLang="zh-TW" sz="2000" dirty="0">
                <a:effectLst/>
              </a:rPr>
              <a:t>,</a:t>
            </a:r>
            <a:r>
              <a:rPr lang="zh-TW" altLang="en-US" sz="2000" dirty="0">
                <a:effectLst/>
              </a:rPr>
              <a:t>建立企业可持续竞争优势</a:t>
            </a:r>
            <a:r>
              <a:rPr lang="en-US" altLang="zh-TW" sz="2000" dirty="0">
                <a:effectLst/>
              </a:rPr>
              <a:t>,</a:t>
            </a:r>
            <a:r>
              <a:rPr lang="zh-TW" altLang="en-US" sz="2000" dirty="0">
                <a:effectLst/>
              </a:rPr>
              <a:t>有别于传统观点</a:t>
            </a:r>
            <a:r>
              <a:rPr lang="en-US" altLang="zh-TW" sz="2000" dirty="0">
                <a:effectLst/>
              </a:rPr>
              <a:t>,</a:t>
            </a:r>
            <a:r>
              <a:rPr lang="zh-TW" altLang="en-US" sz="2000" dirty="0">
                <a:effectLst/>
              </a:rPr>
              <a:t>对子公司管理理论具有补充作用。研究采用多重个案研究法</a:t>
            </a:r>
            <a:r>
              <a:rPr lang="en-US" altLang="zh-TW" sz="2000" dirty="0">
                <a:effectLst/>
              </a:rPr>
              <a:t>,</a:t>
            </a:r>
            <a:r>
              <a:rPr lang="zh-TW" altLang="en-US" sz="2000" dirty="0">
                <a:effectLst/>
              </a:rPr>
              <a:t>访谈台商海外子公司</a:t>
            </a:r>
            <a:r>
              <a:rPr lang="en-US" altLang="zh-TW" sz="2000" dirty="0">
                <a:effectLst/>
              </a:rPr>
              <a:t>,</a:t>
            </a:r>
            <a:r>
              <a:rPr lang="zh-TW" altLang="en-US" sz="2000" dirty="0">
                <a:effectLst/>
              </a:rPr>
              <a:t>提出影响子公司企业可持续主被动作为的因素框架</a:t>
            </a:r>
            <a:r>
              <a:rPr lang="en-US" altLang="zh-TW" sz="2000" dirty="0">
                <a:effectLst/>
              </a:rPr>
              <a:t>,</a:t>
            </a:r>
            <a:r>
              <a:rPr lang="zh-TW" altLang="en-US" sz="2000" dirty="0">
                <a:effectLst/>
              </a:rPr>
              <a:t>为子公司管理提供参考。</a:t>
            </a:r>
            <a:endParaRPr lang="zh-TW" altLang="en-US" sz="2000" dirty="0"/>
          </a:p>
        </p:txBody>
      </p:sp>
      <p:sp>
        <p:nvSpPr>
          <p:cNvPr id="3" name="標題 2">
            <a:extLst>
              <a:ext uri="{FF2B5EF4-FFF2-40B4-BE49-F238E27FC236}">
                <a16:creationId xmlns:a16="http://schemas.microsoft.com/office/drawing/2014/main" id="{29B4F317-AE0C-4304-88D8-7933C03D120C}"/>
              </a:ext>
            </a:extLst>
          </p:cNvPr>
          <p:cNvSpPr>
            <a:spLocks noGrp="1"/>
          </p:cNvSpPr>
          <p:nvPr>
            <p:ph type="title"/>
          </p:nvPr>
        </p:nvSpPr>
        <p:spPr/>
        <p:txBody>
          <a:bodyPr>
            <a:normAutofit fontScale="90000"/>
          </a:bodyPr>
          <a:lstStyle/>
          <a:p>
            <a:r>
              <a:rPr lang="zh-TW" altLang="en-US" dirty="0"/>
              <a:t>針對本文，請幫我寫一篇全文</a:t>
            </a:r>
            <a:r>
              <a:rPr lang="en-US" altLang="zh-TW" dirty="0"/>
              <a:t>600</a:t>
            </a:r>
            <a:r>
              <a:rPr lang="zh-TW" altLang="en-US" dirty="0"/>
              <a:t>字的研究報告</a:t>
            </a:r>
          </a:p>
        </p:txBody>
      </p:sp>
    </p:spTree>
    <p:extLst>
      <p:ext uri="{BB962C8B-B14F-4D97-AF65-F5344CB8AC3E}">
        <p14:creationId xmlns:p14="http://schemas.microsoft.com/office/powerpoint/2010/main" val="920414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3AD8E5B-FBE5-42BB-BE9A-8F33BCF85DEC}"/>
              </a:ext>
            </a:extLst>
          </p:cNvPr>
          <p:cNvSpPr>
            <a:spLocks noGrp="1"/>
          </p:cNvSpPr>
          <p:nvPr>
            <p:ph idx="1"/>
          </p:nvPr>
        </p:nvSpPr>
        <p:spPr>
          <a:xfrm>
            <a:off x="-70338" y="818634"/>
            <a:ext cx="9144000" cy="5886966"/>
          </a:xfrm>
        </p:spPr>
        <p:txBody>
          <a:bodyPr>
            <a:normAutofit fontScale="92500" lnSpcReduction="20000"/>
          </a:bodyPr>
          <a:lstStyle/>
          <a:p>
            <a:r>
              <a:rPr lang="zh-CN" altLang="en-US" sz="2400" dirty="0">
                <a:effectLst/>
              </a:rPr>
              <a:t>委託授權是指母公司將某些職能和權力委託給子公司</a:t>
            </a:r>
            <a:r>
              <a:rPr lang="en-US" altLang="zh-CN" sz="2400" dirty="0">
                <a:effectLst/>
              </a:rPr>
              <a:t>,</a:t>
            </a:r>
            <a:r>
              <a:rPr lang="zh-CN" altLang="en-US" sz="2400" dirty="0">
                <a:effectLst/>
              </a:rPr>
              <a:t>讓子公司為整個集團執行或管理特定的職能。</a:t>
            </a:r>
          </a:p>
          <a:p>
            <a:r>
              <a:rPr lang="zh-CN" altLang="en-US" sz="2400" dirty="0">
                <a:effectLst/>
              </a:rPr>
              <a:t>委托授權強調子公司在集團內的重要戰略作用</a:t>
            </a:r>
            <a:r>
              <a:rPr lang="en-US" altLang="zh-CN" sz="2400" dirty="0">
                <a:effectLst/>
              </a:rPr>
              <a:t>,</a:t>
            </a:r>
            <a:r>
              <a:rPr lang="zh-CN" altLang="en-US" sz="2400" dirty="0">
                <a:effectLst/>
              </a:rPr>
              <a:t>而不是簡單的執行母公司的命令。子公司被賦予了一定的自主權</a:t>
            </a:r>
            <a:r>
              <a:rPr lang="en-US" altLang="zh-CN" sz="2400" dirty="0">
                <a:effectLst/>
              </a:rPr>
              <a:t>,</a:t>
            </a:r>
            <a:r>
              <a:rPr lang="zh-CN" altLang="en-US" sz="2400" dirty="0">
                <a:effectLst/>
              </a:rPr>
              <a:t>可以根據當地環境需要自行決策。</a:t>
            </a:r>
          </a:p>
          <a:p>
            <a:r>
              <a:rPr lang="zh-CN" altLang="en-US" sz="2400" dirty="0">
                <a:effectLst/>
              </a:rPr>
              <a:t>通常獲得委託授權的子公司在當地市場具有優勢</a:t>
            </a:r>
            <a:r>
              <a:rPr lang="en-US" altLang="zh-CN" sz="2400" dirty="0">
                <a:effectLst/>
              </a:rPr>
              <a:t>,</a:t>
            </a:r>
            <a:r>
              <a:rPr lang="zh-CN" altLang="en-US" sz="2400" dirty="0">
                <a:effectLst/>
              </a:rPr>
              <a:t>如擁有關鍵資源、核心能力等</a:t>
            </a:r>
            <a:r>
              <a:rPr lang="en-US" altLang="zh-CN" sz="2400" dirty="0">
                <a:effectLst/>
              </a:rPr>
              <a:t>,</a:t>
            </a:r>
            <a:r>
              <a:rPr lang="zh-CN" altLang="en-US" sz="2400" dirty="0">
                <a:effectLst/>
              </a:rPr>
              <a:t>能夠為集團創造獨特的競爭優勢。</a:t>
            </a:r>
          </a:p>
          <a:p>
            <a:r>
              <a:rPr lang="zh-CN" altLang="en-US" sz="2400" dirty="0">
                <a:effectLst/>
              </a:rPr>
              <a:t>母公司會給予委託授權子公司更多的資源和支援</a:t>
            </a:r>
            <a:r>
              <a:rPr lang="en-US" altLang="zh-CN" sz="2400" dirty="0">
                <a:effectLst/>
              </a:rPr>
              <a:t>,</a:t>
            </a:r>
            <a:r>
              <a:rPr lang="zh-CN" altLang="en-US" sz="2400" dirty="0">
                <a:effectLst/>
              </a:rPr>
              <a:t>以發揮其戰略作用。</a:t>
            </a:r>
          </a:p>
          <a:p>
            <a:r>
              <a:rPr lang="zh-CN" altLang="en-US" sz="2400" dirty="0">
                <a:effectLst/>
              </a:rPr>
              <a:t>獲授權的子公司職能可以是創新、生產、供應鏈管理等對整個集團戰略意義重大的活動。</a:t>
            </a:r>
          </a:p>
          <a:p>
            <a:r>
              <a:rPr lang="zh-CN" altLang="en-US" sz="2400" dirty="0">
                <a:effectLst/>
              </a:rPr>
              <a:t>委托授權使子公司從被動的命令執行者角色</a:t>
            </a:r>
            <a:r>
              <a:rPr lang="en-US" altLang="zh-CN" sz="2400" dirty="0">
                <a:effectLst/>
              </a:rPr>
              <a:t>,</a:t>
            </a:r>
            <a:r>
              <a:rPr lang="zh-CN" altLang="en-US" sz="2400" dirty="0">
                <a:effectLst/>
              </a:rPr>
              <a:t>轉變為積極的價值創造者和戰略貢獻者角色。這有助於子公司進行戰略自治並創新。</a:t>
            </a:r>
          </a:p>
          <a:p>
            <a:r>
              <a:rPr lang="zh-CN" altLang="en-US" sz="2400" dirty="0">
                <a:effectLst/>
              </a:rPr>
              <a:t>委托授權需要建立在母子公司的信任基礎之上</a:t>
            </a:r>
            <a:r>
              <a:rPr lang="en-US" altLang="zh-CN" sz="2400" dirty="0">
                <a:effectLst/>
              </a:rPr>
              <a:t>,</a:t>
            </a:r>
            <a:r>
              <a:rPr lang="zh-CN" altLang="en-US" sz="2400" dirty="0">
                <a:effectLst/>
              </a:rPr>
              <a:t>子公司要證明其具備承擔關鍵職能的能力。</a:t>
            </a:r>
          </a:p>
          <a:p>
            <a:r>
              <a:rPr lang="zh-CN" altLang="en-US" sz="2400" dirty="0">
                <a:effectLst/>
              </a:rPr>
              <a:t>總之</a:t>
            </a:r>
            <a:r>
              <a:rPr lang="en-US" altLang="zh-CN" sz="2400" dirty="0">
                <a:effectLst/>
              </a:rPr>
              <a:t>,</a:t>
            </a:r>
            <a:r>
              <a:rPr lang="zh-CN" altLang="en-US" sz="2400" dirty="0">
                <a:effectLst/>
              </a:rPr>
              <a:t>委託授權是母公司基於戰略需要</a:t>
            </a:r>
            <a:r>
              <a:rPr lang="en-US" altLang="zh-CN" sz="2400" dirty="0">
                <a:effectLst/>
              </a:rPr>
              <a:t>,</a:t>
            </a:r>
            <a:r>
              <a:rPr lang="zh-CN" altLang="en-US" sz="2400" dirty="0">
                <a:effectLst/>
              </a:rPr>
              <a:t>給予子公司重要職責和相對自主權的一種管理方式</a:t>
            </a:r>
            <a:r>
              <a:rPr lang="en-US" altLang="zh-CN" sz="2400" dirty="0">
                <a:effectLst/>
              </a:rPr>
              <a:t>,</a:t>
            </a:r>
            <a:r>
              <a:rPr lang="zh-CN" altLang="en-US" sz="2400" dirty="0">
                <a:effectLst/>
              </a:rPr>
              <a:t>目的是發揮子公司的獨特優勢</a:t>
            </a:r>
            <a:r>
              <a:rPr lang="en-US" altLang="zh-CN" sz="2400" dirty="0">
                <a:effectLst/>
              </a:rPr>
              <a:t>,</a:t>
            </a:r>
            <a:r>
              <a:rPr lang="zh-CN" altLang="en-US" sz="2400" dirty="0">
                <a:effectLst/>
              </a:rPr>
              <a:t>為整個集團創造價值。它使子公司扮演更加積極主動的戰略角色。</a:t>
            </a:r>
            <a:endParaRPr lang="zh-TW" altLang="en-US" sz="2400" dirty="0"/>
          </a:p>
        </p:txBody>
      </p:sp>
      <p:sp>
        <p:nvSpPr>
          <p:cNvPr id="3" name="標題 2">
            <a:extLst>
              <a:ext uri="{FF2B5EF4-FFF2-40B4-BE49-F238E27FC236}">
                <a16:creationId xmlns:a16="http://schemas.microsoft.com/office/drawing/2014/main" id="{475C71FA-D736-4BE6-96FC-BB535B609510}"/>
              </a:ext>
            </a:extLst>
          </p:cNvPr>
          <p:cNvSpPr>
            <a:spLocks noGrp="1"/>
          </p:cNvSpPr>
          <p:nvPr>
            <p:ph type="title"/>
          </p:nvPr>
        </p:nvSpPr>
        <p:spPr>
          <a:xfrm>
            <a:off x="0" y="152400"/>
            <a:ext cx="9036496" cy="684312"/>
          </a:xfrm>
        </p:spPr>
        <p:txBody>
          <a:bodyPr>
            <a:normAutofit fontScale="90000"/>
          </a:bodyPr>
          <a:lstStyle/>
          <a:p>
            <a:r>
              <a:rPr lang="zh-TW" altLang="en-US" b="0" dirty="0">
                <a:effectLst/>
              </a:rPr>
              <a:t>什麼是</a:t>
            </a:r>
            <a:r>
              <a:rPr lang="zh-TW" altLang="en-US" dirty="0">
                <a:effectLst/>
              </a:rPr>
              <a:t>委託授權</a:t>
            </a:r>
            <a:endParaRPr lang="zh-TW" altLang="en-US" dirty="0"/>
          </a:p>
        </p:txBody>
      </p:sp>
    </p:spTree>
    <p:extLst>
      <p:ext uri="{BB962C8B-B14F-4D97-AF65-F5344CB8AC3E}">
        <p14:creationId xmlns:p14="http://schemas.microsoft.com/office/powerpoint/2010/main" val="4235659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3A810F9-4188-46BA-8205-8CD1DF1CB8B4}"/>
              </a:ext>
            </a:extLst>
          </p:cNvPr>
          <p:cNvSpPr>
            <a:spLocks noGrp="1"/>
          </p:cNvSpPr>
          <p:nvPr>
            <p:ph idx="1"/>
          </p:nvPr>
        </p:nvSpPr>
        <p:spPr>
          <a:xfrm>
            <a:off x="0" y="1268760"/>
            <a:ext cx="9144000" cy="5832648"/>
          </a:xfrm>
        </p:spPr>
        <p:txBody>
          <a:bodyPr>
            <a:normAutofit/>
          </a:bodyPr>
          <a:lstStyle/>
          <a:p>
            <a:r>
              <a:rPr lang="en-US" altLang="zh-CN" sz="1800" dirty="0">
                <a:effectLst/>
              </a:rPr>
              <a:t>1.</a:t>
            </a:r>
            <a:r>
              <a:rPr lang="en-US" altLang="zh-TW" sz="1800" dirty="0">
                <a:effectLst/>
              </a:rPr>
              <a:t>Birkinshaw and Morrison (1995)</a:t>
            </a:r>
          </a:p>
          <a:p>
            <a:pPr lvl="1"/>
            <a:r>
              <a:rPr lang="zh-TW" altLang="en-US" sz="1800" dirty="0">
                <a:effectLst/>
              </a:rPr>
              <a:t>提出子公司可以通過獲得委託授權</a:t>
            </a:r>
            <a:r>
              <a:rPr lang="en-US" altLang="zh-TW" sz="1800" dirty="0">
                <a:effectLst/>
              </a:rPr>
              <a:t>(mandate)</a:t>
            </a:r>
            <a:r>
              <a:rPr lang="zh-TW" altLang="en-US" sz="1800" dirty="0">
                <a:effectLst/>
              </a:rPr>
              <a:t>而在跨國公司內扮演更重要的角色。</a:t>
            </a:r>
          </a:p>
          <a:p>
            <a:pPr lvl="1"/>
            <a:r>
              <a:rPr lang="zh-TW" altLang="en-US" sz="1800" dirty="0">
                <a:effectLst/>
              </a:rPr>
              <a:t>委託授權子公司具有為集團創造獨特價值的潛力。</a:t>
            </a:r>
          </a:p>
          <a:p>
            <a:r>
              <a:rPr lang="en-US" altLang="zh-CN" sz="1800" dirty="0">
                <a:effectLst/>
              </a:rPr>
              <a:t>2.</a:t>
            </a:r>
            <a:r>
              <a:rPr lang="en-US" altLang="zh-TW" sz="1800" dirty="0">
                <a:effectLst/>
              </a:rPr>
              <a:t>Lee et al. (2019)</a:t>
            </a:r>
          </a:p>
          <a:p>
            <a:pPr lvl="1"/>
            <a:r>
              <a:rPr lang="zh-TW" altLang="en-US" sz="1800" dirty="0">
                <a:effectLst/>
              </a:rPr>
              <a:t>探討子公司委託授權組合對子公司生存率的影響。</a:t>
            </a:r>
          </a:p>
          <a:p>
            <a:pPr lvl="1"/>
            <a:r>
              <a:rPr lang="zh-TW" altLang="en-US" sz="1800" dirty="0">
                <a:effectLst/>
              </a:rPr>
              <a:t>不同類型的委託授權組合對子公司生存率有不同影響。</a:t>
            </a:r>
          </a:p>
          <a:p>
            <a:r>
              <a:rPr lang="en-US" altLang="zh-CN" sz="1800" dirty="0">
                <a:effectLst/>
              </a:rPr>
              <a:t>3.</a:t>
            </a:r>
            <a:r>
              <a:rPr lang="en-US" altLang="zh-TW" sz="1800" dirty="0">
                <a:effectLst/>
              </a:rPr>
              <a:t>Ambos et al. (2010)</a:t>
            </a:r>
          </a:p>
          <a:p>
            <a:pPr lvl="1"/>
            <a:r>
              <a:rPr lang="zh-TW" altLang="en-US" sz="1800" dirty="0">
                <a:effectLst/>
              </a:rPr>
              <a:t>從認知和政治觀點分析委託授權的動態過程。</a:t>
            </a:r>
          </a:p>
          <a:p>
            <a:pPr lvl="1"/>
            <a:r>
              <a:rPr lang="zh-TW" altLang="en-US" sz="1800" dirty="0">
                <a:effectLst/>
              </a:rPr>
              <a:t>委託授權是一個反覆的談判過程</a:t>
            </a:r>
            <a:r>
              <a:rPr lang="en-US" altLang="zh-TW" sz="1800" dirty="0">
                <a:effectLst/>
              </a:rPr>
              <a:t>,</a:t>
            </a:r>
            <a:r>
              <a:rPr lang="zh-TW" altLang="en-US" sz="1800" dirty="0">
                <a:effectLst/>
              </a:rPr>
              <a:t>需要經過認知整合和政治遊戲。</a:t>
            </a:r>
          </a:p>
          <a:p>
            <a:r>
              <a:rPr lang="en-US" altLang="zh-CN" sz="1800" dirty="0">
                <a:effectLst/>
              </a:rPr>
              <a:t>4.</a:t>
            </a:r>
            <a:r>
              <a:rPr lang="en-US" altLang="zh-TW" sz="1800" dirty="0">
                <a:effectLst/>
              </a:rPr>
              <a:t>Asakawa (2001)</a:t>
            </a:r>
          </a:p>
          <a:p>
            <a:pPr lvl="1"/>
            <a:r>
              <a:rPr lang="zh-TW" altLang="en-US" sz="1800" dirty="0">
                <a:effectLst/>
              </a:rPr>
              <a:t>從組織學習角度探討委託授權如何影響子公司的自主性。</a:t>
            </a:r>
          </a:p>
          <a:p>
            <a:pPr lvl="1"/>
            <a:r>
              <a:rPr lang="zh-TW" altLang="en-US" sz="1800" dirty="0">
                <a:effectLst/>
              </a:rPr>
              <a:t>委託授權可以增強子公司的組織能力和戰略自主性。</a:t>
            </a:r>
          </a:p>
          <a:p>
            <a:r>
              <a:rPr lang="en-US" altLang="zh-CN" sz="1800" dirty="0">
                <a:effectLst/>
              </a:rPr>
              <a:t>5.</a:t>
            </a:r>
            <a:r>
              <a:rPr lang="en-US" altLang="zh-TW" sz="1800" dirty="0">
                <a:effectLst/>
              </a:rPr>
              <a:t>White and Poynter (1984)</a:t>
            </a:r>
          </a:p>
          <a:p>
            <a:pPr lvl="1"/>
            <a:r>
              <a:rPr lang="zh-TW" altLang="en-US" sz="1800" dirty="0">
                <a:effectLst/>
              </a:rPr>
              <a:t>一篇早期關於委託授權的概念性文章。</a:t>
            </a:r>
          </a:p>
          <a:p>
            <a:pPr lvl="1"/>
            <a:r>
              <a:rPr lang="zh-TW" altLang="en-US" sz="1800" dirty="0">
                <a:effectLst/>
              </a:rPr>
              <a:t>討論委託授權的優點</a:t>
            </a:r>
            <a:r>
              <a:rPr lang="en-US" altLang="zh-TW" sz="1800" dirty="0">
                <a:effectLst/>
              </a:rPr>
              <a:t>,</a:t>
            </a:r>
            <a:r>
              <a:rPr lang="zh-TW" altLang="en-US" sz="1800" dirty="0">
                <a:effectLst/>
              </a:rPr>
              <a:t>以及實施時可能遇到的障礙。</a:t>
            </a:r>
          </a:p>
          <a:p>
            <a:r>
              <a:rPr lang="zh-TW" altLang="en-US" sz="1800" dirty="0">
                <a:effectLst/>
              </a:rPr>
              <a:t>以上文獻從不同角度闡述了委託授權的意義</a:t>
            </a:r>
            <a:r>
              <a:rPr lang="en-US" altLang="zh-TW" sz="1800" dirty="0">
                <a:effectLst/>
              </a:rPr>
              <a:t>,</a:t>
            </a:r>
            <a:r>
              <a:rPr lang="zh-TW" altLang="en-US" sz="1800" dirty="0">
                <a:effectLst/>
              </a:rPr>
              <a:t>對理解委託授權的動機、過程和影響提供了重要見解。</a:t>
            </a:r>
            <a:endParaRPr lang="zh-TW" altLang="en-US" sz="1800" dirty="0"/>
          </a:p>
        </p:txBody>
      </p:sp>
      <p:sp>
        <p:nvSpPr>
          <p:cNvPr id="3" name="標題 2">
            <a:extLst>
              <a:ext uri="{FF2B5EF4-FFF2-40B4-BE49-F238E27FC236}">
                <a16:creationId xmlns:a16="http://schemas.microsoft.com/office/drawing/2014/main" id="{BBB651B5-659E-43D9-85B0-10A193057C65}"/>
              </a:ext>
            </a:extLst>
          </p:cNvPr>
          <p:cNvSpPr>
            <a:spLocks noGrp="1"/>
          </p:cNvSpPr>
          <p:nvPr>
            <p:ph type="title"/>
          </p:nvPr>
        </p:nvSpPr>
        <p:spPr/>
        <p:txBody>
          <a:bodyPr>
            <a:normAutofit fontScale="90000"/>
          </a:bodyPr>
          <a:lstStyle/>
          <a:p>
            <a:r>
              <a:rPr lang="zh-TW" altLang="en-US" sz="4000" dirty="0">
                <a:effectLst/>
              </a:rPr>
              <a:t>請問，有哪些相關的文獻回顧，請列出相關的作者與他們的研究內容？</a:t>
            </a:r>
            <a:endParaRPr lang="zh-TW" altLang="en-US" dirty="0"/>
          </a:p>
        </p:txBody>
      </p:sp>
    </p:spTree>
    <p:extLst>
      <p:ext uri="{BB962C8B-B14F-4D97-AF65-F5344CB8AC3E}">
        <p14:creationId xmlns:p14="http://schemas.microsoft.com/office/powerpoint/2010/main" val="1130032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5A32B2A-945F-4237-8851-502C0046EC35}"/>
              </a:ext>
            </a:extLst>
          </p:cNvPr>
          <p:cNvSpPr>
            <a:spLocks noGrp="1"/>
          </p:cNvSpPr>
          <p:nvPr>
            <p:ph idx="1"/>
          </p:nvPr>
        </p:nvSpPr>
        <p:spPr/>
        <p:txBody>
          <a:bodyPr>
            <a:normAutofit fontScale="47500" lnSpcReduction="20000"/>
          </a:bodyPr>
          <a:lstStyle/>
          <a:p>
            <a:r>
              <a:rPr lang="en-US" altLang="zh-CN" dirty="0">
                <a:effectLst/>
              </a:rPr>
              <a:t>1.</a:t>
            </a:r>
            <a:r>
              <a:rPr lang="zh-TW" altLang="en-US" dirty="0">
                <a:effectLst/>
              </a:rPr>
              <a:t>探討影響製造業台商海外子公司企業永續作為之因素</a:t>
            </a:r>
            <a:r>
              <a:rPr lang="en-US" altLang="zh-TW" dirty="0">
                <a:effectLst/>
              </a:rPr>
              <a:t>,</a:t>
            </a:r>
            <a:r>
              <a:rPr lang="zh-TW" altLang="en-US" dirty="0">
                <a:effectLst/>
              </a:rPr>
              <a:t>發展出影響因素的整合性架構。</a:t>
            </a:r>
          </a:p>
          <a:p>
            <a:r>
              <a:rPr lang="en-US" altLang="zh-CN" dirty="0">
                <a:effectLst/>
              </a:rPr>
              <a:t>2.</a:t>
            </a:r>
            <a:r>
              <a:rPr lang="zh-TW" altLang="en-US" dirty="0">
                <a:effectLst/>
              </a:rPr>
              <a:t>從主動和被動的角度</a:t>
            </a:r>
            <a:r>
              <a:rPr lang="en-US" altLang="zh-TW" dirty="0">
                <a:effectLst/>
              </a:rPr>
              <a:t>,</a:t>
            </a:r>
            <a:r>
              <a:rPr lang="zh-TW" altLang="en-US" dirty="0">
                <a:effectLst/>
              </a:rPr>
              <a:t>分析海外子公司的企業永續作為。</a:t>
            </a:r>
          </a:p>
          <a:p>
            <a:r>
              <a:rPr lang="en-US" altLang="zh-TW" dirty="0">
                <a:effectLst/>
              </a:rPr>
              <a:t>3.</a:t>
            </a:r>
            <a:r>
              <a:rPr lang="zh-TW" altLang="en-US" dirty="0">
                <a:effectLst/>
              </a:rPr>
              <a:t>檢視子公司是否可以通過企業永續作為獲得委託授權</a:t>
            </a:r>
            <a:r>
              <a:rPr lang="en-US" altLang="zh-TW" dirty="0">
                <a:effectLst/>
              </a:rPr>
              <a:t>,</a:t>
            </a:r>
            <a:r>
              <a:rPr lang="zh-TW" altLang="en-US" dirty="0">
                <a:effectLst/>
              </a:rPr>
              <a:t>進而獲得母公司的支持。</a:t>
            </a:r>
          </a:p>
          <a:p>
            <a:r>
              <a:rPr lang="en-US" altLang="zh-CN" dirty="0">
                <a:effectLst/>
              </a:rPr>
              <a:t>4.</a:t>
            </a:r>
            <a:r>
              <a:rPr lang="zh-TW" altLang="en-US" dirty="0">
                <a:effectLst/>
              </a:rPr>
              <a:t>比較子公司的企業永續作為是否多於母公司</a:t>
            </a:r>
            <a:r>
              <a:rPr lang="en-US" altLang="zh-TW" dirty="0">
                <a:effectLst/>
              </a:rPr>
              <a:t>,</a:t>
            </a:r>
            <a:r>
              <a:rPr lang="zh-TW" altLang="en-US" dirty="0">
                <a:effectLst/>
              </a:rPr>
              <a:t>形成「尾巴搖狗」的情況。</a:t>
            </a:r>
          </a:p>
          <a:p>
            <a:r>
              <a:rPr lang="en-US" altLang="zh-CN" dirty="0">
                <a:effectLst/>
              </a:rPr>
              <a:t>5.</a:t>
            </a:r>
            <a:r>
              <a:rPr lang="zh-TW" altLang="en-US" dirty="0">
                <a:effectLst/>
              </a:rPr>
              <a:t>發展出不同類型的子公司企業永續策略。</a:t>
            </a:r>
          </a:p>
          <a:p>
            <a:r>
              <a:rPr lang="en-US" altLang="zh-CN" dirty="0">
                <a:effectLst/>
              </a:rPr>
              <a:t>6.</a:t>
            </a:r>
            <a:r>
              <a:rPr lang="zh-TW" altLang="en-US" dirty="0">
                <a:effectLst/>
              </a:rPr>
              <a:t>探討子公司透過企業永續可以建立的競爭優勢。</a:t>
            </a:r>
          </a:p>
          <a:p>
            <a:r>
              <a:rPr lang="en-US" altLang="zh-CN" dirty="0">
                <a:effectLst/>
              </a:rPr>
              <a:t>7.</a:t>
            </a:r>
            <a:r>
              <a:rPr lang="zh-TW" altLang="en-US" dirty="0">
                <a:effectLst/>
              </a:rPr>
              <a:t>從企業永續的角度連接委託管理與國際企業理論。</a:t>
            </a:r>
          </a:p>
          <a:p>
            <a:r>
              <a:rPr lang="en-US" altLang="zh-CN" dirty="0">
                <a:effectLst/>
              </a:rPr>
              <a:t>8.</a:t>
            </a:r>
            <a:r>
              <a:rPr lang="zh-TW" altLang="en-US" dirty="0">
                <a:effectLst/>
              </a:rPr>
              <a:t>補足有關子公司企業永續作為的理論不足。</a:t>
            </a:r>
          </a:p>
          <a:p>
            <a:r>
              <a:rPr lang="zh-TW" altLang="en-US" dirty="0">
                <a:effectLst/>
              </a:rPr>
              <a:t>綜合來看</a:t>
            </a:r>
            <a:r>
              <a:rPr lang="en-US" altLang="zh-TW" dirty="0">
                <a:effectLst/>
              </a:rPr>
              <a:t>,</a:t>
            </a:r>
            <a:r>
              <a:rPr lang="zh-TW" altLang="en-US" dirty="0">
                <a:effectLst/>
              </a:rPr>
              <a:t>本研究目標在於建立影響子公司企業永續作為的因素架構</a:t>
            </a:r>
            <a:r>
              <a:rPr lang="en-US" altLang="zh-TW" dirty="0">
                <a:effectLst/>
              </a:rPr>
              <a:t>,</a:t>
            </a:r>
            <a:r>
              <a:rPr lang="zh-TW" altLang="en-US" dirty="0">
                <a:effectLst/>
              </a:rPr>
              <a:t>並從競爭優勢的角度探討子公司的主動性</a:t>
            </a:r>
            <a:r>
              <a:rPr lang="en-US" altLang="zh-TW" dirty="0">
                <a:effectLst/>
              </a:rPr>
              <a:t>,</a:t>
            </a:r>
            <a:r>
              <a:rPr lang="zh-TW" altLang="en-US" dirty="0">
                <a:effectLst/>
              </a:rPr>
              <a:t>進而對相關理論做出補充。</a:t>
            </a:r>
            <a:endParaRPr lang="zh-TW" altLang="en-US" dirty="0"/>
          </a:p>
        </p:txBody>
      </p:sp>
      <p:sp>
        <p:nvSpPr>
          <p:cNvPr id="3" name="標題 2">
            <a:extLst>
              <a:ext uri="{FF2B5EF4-FFF2-40B4-BE49-F238E27FC236}">
                <a16:creationId xmlns:a16="http://schemas.microsoft.com/office/drawing/2014/main" id="{855D7B55-BE61-453C-8E10-C04378529E51}"/>
              </a:ext>
            </a:extLst>
          </p:cNvPr>
          <p:cNvSpPr>
            <a:spLocks noGrp="1"/>
          </p:cNvSpPr>
          <p:nvPr>
            <p:ph type="title"/>
          </p:nvPr>
        </p:nvSpPr>
        <p:spPr>
          <a:xfrm>
            <a:off x="179512" y="152400"/>
            <a:ext cx="8856984" cy="1265238"/>
          </a:xfrm>
        </p:spPr>
        <p:txBody>
          <a:bodyPr>
            <a:noAutofit/>
          </a:bodyPr>
          <a:lstStyle/>
          <a:p>
            <a:r>
              <a:rPr lang="zh-TW" altLang="en-US" sz="4800" dirty="0"/>
              <a:t>本研究，作者列出哪些研究目標？</a:t>
            </a:r>
          </a:p>
        </p:txBody>
      </p:sp>
    </p:spTree>
    <p:extLst>
      <p:ext uri="{BB962C8B-B14F-4D97-AF65-F5344CB8AC3E}">
        <p14:creationId xmlns:p14="http://schemas.microsoft.com/office/powerpoint/2010/main" val="41964470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C12DC5A-2DDC-4148-9436-A6CCA28E1AC5}"/>
              </a:ext>
            </a:extLst>
          </p:cNvPr>
          <p:cNvSpPr>
            <a:spLocks noGrp="1"/>
          </p:cNvSpPr>
          <p:nvPr>
            <p:ph idx="1"/>
          </p:nvPr>
        </p:nvSpPr>
        <p:spPr>
          <a:xfrm>
            <a:off x="0" y="836712"/>
            <a:ext cx="9144000" cy="6336704"/>
          </a:xfrm>
        </p:spPr>
        <p:txBody>
          <a:bodyPr>
            <a:normAutofit fontScale="47500" lnSpcReduction="20000"/>
          </a:bodyPr>
          <a:lstStyle/>
          <a:p>
            <a:r>
              <a:rPr lang="en-US" altLang="zh-CN" dirty="0">
                <a:effectLst/>
              </a:rPr>
              <a:t>1.</a:t>
            </a:r>
            <a:r>
              <a:rPr lang="zh-CN" altLang="en-US" dirty="0">
                <a:effectLst/>
              </a:rPr>
              <a:t>多重個案研究法</a:t>
            </a:r>
            <a:r>
              <a:rPr lang="en-US" altLang="zh-CN" dirty="0">
                <a:effectLst/>
              </a:rPr>
              <a:t>(multiple case study)</a:t>
            </a:r>
          </a:p>
          <a:p>
            <a:pPr lvl="1"/>
            <a:r>
              <a:rPr lang="zh-CN" altLang="en-US" dirty="0">
                <a:effectLst/>
              </a:rPr>
              <a:t>選取</a:t>
            </a:r>
            <a:r>
              <a:rPr lang="en-US" altLang="zh-CN" dirty="0">
                <a:effectLst/>
              </a:rPr>
              <a:t>10</a:t>
            </a:r>
            <a:r>
              <a:rPr lang="zh-CN" altLang="en-US" dirty="0">
                <a:effectLst/>
              </a:rPr>
              <a:t>家台商海外子公司作為研究個案。</a:t>
            </a:r>
          </a:p>
          <a:p>
            <a:pPr lvl="1"/>
            <a:r>
              <a:rPr lang="zh-CN" altLang="en-US" dirty="0">
                <a:effectLst/>
              </a:rPr>
              <a:t>通過對個案公司的深度訪談</a:t>
            </a:r>
            <a:r>
              <a:rPr lang="en-US" altLang="zh-CN" dirty="0">
                <a:effectLst/>
              </a:rPr>
              <a:t>,</a:t>
            </a:r>
            <a:r>
              <a:rPr lang="zh-CN" altLang="en-US" dirty="0">
                <a:effectLst/>
              </a:rPr>
              <a:t>收集企業永續作為的資料。</a:t>
            </a:r>
          </a:p>
          <a:p>
            <a:r>
              <a:rPr lang="en-US" altLang="zh-CN" dirty="0">
                <a:effectLst/>
              </a:rPr>
              <a:t>2.</a:t>
            </a:r>
            <a:r>
              <a:rPr lang="zh-CN" altLang="en-US" dirty="0">
                <a:effectLst/>
              </a:rPr>
              <a:t>立意取樣法</a:t>
            </a:r>
            <a:r>
              <a:rPr lang="en-US" altLang="zh-CN" dirty="0">
                <a:effectLst/>
              </a:rPr>
              <a:t>(purposive sampling)</a:t>
            </a:r>
          </a:p>
          <a:p>
            <a:pPr lvl="1"/>
            <a:r>
              <a:rPr lang="zh-CN" altLang="en-US" dirty="0">
                <a:effectLst/>
              </a:rPr>
              <a:t>根據研究目的</a:t>
            </a:r>
            <a:r>
              <a:rPr lang="en-US" altLang="zh-CN" dirty="0">
                <a:effectLst/>
              </a:rPr>
              <a:t>,</a:t>
            </a:r>
            <a:r>
              <a:rPr lang="zh-CN" altLang="en-US" dirty="0">
                <a:effectLst/>
              </a:rPr>
              <a:t>有選擇性地挑選符合要求的個案公司。</a:t>
            </a:r>
          </a:p>
          <a:p>
            <a:r>
              <a:rPr lang="en-US" altLang="zh-CN" dirty="0">
                <a:effectLst/>
              </a:rPr>
              <a:t>3.</a:t>
            </a:r>
            <a:r>
              <a:rPr lang="zh-CN" altLang="en-US" dirty="0">
                <a:effectLst/>
              </a:rPr>
              <a:t>編碼方法</a:t>
            </a:r>
            <a:r>
              <a:rPr lang="en-US" altLang="zh-CN" dirty="0">
                <a:effectLst/>
              </a:rPr>
              <a:t>(coding)</a:t>
            </a:r>
          </a:p>
          <a:p>
            <a:pPr lvl="1"/>
            <a:r>
              <a:rPr lang="zh-CN" altLang="en-US" dirty="0">
                <a:effectLst/>
              </a:rPr>
              <a:t>對訪談錄音進行逐字稿轉錄</a:t>
            </a:r>
            <a:r>
              <a:rPr lang="en-US" altLang="zh-CN" dirty="0">
                <a:effectLst/>
              </a:rPr>
              <a:t>,</a:t>
            </a:r>
            <a:r>
              <a:rPr lang="zh-CN" altLang="en-US" dirty="0">
                <a:effectLst/>
              </a:rPr>
              <a:t>進行資料編碼和概念化。</a:t>
            </a:r>
          </a:p>
          <a:p>
            <a:pPr lvl="1"/>
            <a:r>
              <a:rPr lang="zh-CN" altLang="en-US" dirty="0">
                <a:effectLst/>
              </a:rPr>
              <a:t>按不同類別對企業永續作為進行編碼</a:t>
            </a:r>
            <a:r>
              <a:rPr lang="en-US" altLang="zh-CN" dirty="0">
                <a:effectLst/>
              </a:rPr>
              <a:t>,</a:t>
            </a:r>
            <a:r>
              <a:rPr lang="zh-CN" altLang="en-US" dirty="0">
                <a:effectLst/>
              </a:rPr>
              <a:t>如生態型</a:t>
            </a:r>
            <a:r>
              <a:rPr lang="en-US" altLang="zh-CN" dirty="0">
                <a:effectLst/>
              </a:rPr>
              <a:t>/</a:t>
            </a:r>
            <a:r>
              <a:rPr lang="zh-CN" altLang="en-US" dirty="0">
                <a:effectLst/>
              </a:rPr>
              <a:t>社會型、主動</a:t>
            </a:r>
            <a:r>
              <a:rPr lang="en-US" altLang="zh-CN" dirty="0">
                <a:effectLst/>
              </a:rPr>
              <a:t>/</a:t>
            </a:r>
            <a:r>
              <a:rPr lang="zh-CN" altLang="en-US" dirty="0">
                <a:effectLst/>
              </a:rPr>
              <a:t>被動等。</a:t>
            </a:r>
          </a:p>
          <a:p>
            <a:r>
              <a:rPr lang="en-US" altLang="zh-CN" dirty="0">
                <a:effectLst/>
              </a:rPr>
              <a:t>3.</a:t>
            </a:r>
            <a:r>
              <a:rPr lang="zh-CN" altLang="en-US" dirty="0">
                <a:effectLst/>
              </a:rPr>
              <a:t>跨個案比較法</a:t>
            </a:r>
          </a:p>
          <a:p>
            <a:pPr lvl="1"/>
            <a:r>
              <a:rPr lang="zh-CN" altLang="en-US" dirty="0">
                <a:effectLst/>
              </a:rPr>
              <a:t>將不同個案進行比較</a:t>
            </a:r>
            <a:r>
              <a:rPr lang="en-US" altLang="zh-CN" dirty="0">
                <a:effectLst/>
              </a:rPr>
              <a:t>,</a:t>
            </a:r>
            <a:r>
              <a:rPr lang="zh-CN" altLang="en-US" dirty="0">
                <a:effectLst/>
              </a:rPr>
              <a:t>找出其共性和差異。</a:t>
            </a:r>
          </a:p>
          <a:p>
            <a:pPr lvl="1"/>
            <a:r>
              <a:rPr lang="zh-CN" altLang="en-US" dirty="0">
                <a:effectLst/>
              </a:rPr>
              <a:t>形成具有代表性的理論模式。</a:t>
            </a:r>
          </a:p>
          <a:p>
            <a:r>
              <a:rPr lang="en-US" altLang="zh-CN" dirty="0">
                <a:effectLst/>
              </a:rPr>
              <a:t>4.</a:t>
            </a:r>
            <a:r>
              <a:rPr lang="zh-CN" altLang="en-US" dirty="0">
                <a:effectLst/>
              </a:rPr>
              <a:t>三角驗證法</a:t>
            </a:r>
            <a:r>
              <a:rPr lang="en-US" altLang="zh-CN" dirty="0">
                <a:effectLst/>
              </a:rPr>
              <a:t>(triangulation)</a:t>
            </a:r>
          </a:p>
          <a:p>
            <a:r>
              <a:rPr lang="zh-CN" altLang="en-US" dirty="0">
                <a:effectLst/>
              </a:rPr>
              <a:t>使用多種資料來源</a:t>
            </a:r>
            <a:r>
              <a:rPr lang="en-US" altLang="zh-CN" dirty="0">
                <a:effectLst/>
              </a:rPr>
              <a:t>(</a:t>
            </a:r>
            <a:r>
              <a:rPr lang="zh-CN" altLang="en-US" dirty="0">
                <a:effectLst/>
              </a:rPr>
              <a:t>如訪談、文獻、新聞報導等</a:t>
            </a:r>
            <a:r>
              <a:rPr lang="en-US" altLang="zh-CN" dirty="0">
                <a:effectLst/>
              </a:rPr>
              <a:t>)</a:t>
            </a:r>
            <a:r>
              <a:rPr lang="zh-CN" altLang="en-US" dirty="0">
                <a:effectLst/>
              </a:rPr>
              <a:t>進行交叉驗證。</a:t>
            </a:r>
          </a:p>
          <a:p>
            <a:endParaRPr lang="en-US" altLang="zh-CN" dirty="0">
              <a:effectLst/>
            </a:endParaRPr>
          </a:p>
          <a:p>
            <a:r>
              <a:rPr lang="zh-CN" altLang="en-US" dirty="0">
                <a:effectLst/>
              </a:rPr>
              <a:t>綜上</a:t>
            </a:r>
            <a:r>
              <a:rPr lang="en-US" altLang="zh-CN" dirty="0">
                <a:effectLst/>
              </a:rPr>
              <a:t>,</a:t>
            </a:r>
            <a:r>
              <a:rPr lang="zh-CN" altLang="en-US" dirty="0">
                <a:effectLst/>
              </a:rPr>
              <a:t>本研究主要採用了多重個案研究法</a:t>
            </a:r>
            <a:r>
              <a:rPr lang="en-US" altLang="zh-CN" dirty="0">
                <a:effectLst/>
              </a:rPr>
              <a:t>,</a:t>
            </a:r>
            <a:r>
              <a:rPr lang="zh-CN" altLang="en-US" dirty="0">
                <a:effectLst/>
              </a:rPr>
              <a:t>並輔之以質性研究中的編碼、跨個案比較等方法</a:t>
            </a:r>
            <a:r>
              <a:rPr lang="en-US" altLang="zh-CN" dirty="0">
                <a:effectLst/>
              </a:rPr>
              <a:t>,</a:t>
            </a:r>
            <a:r>
              <a:rPr lang="zh-CN" altLang="en-US" dirty="0">
                <a:effectLst/>
              </a:rPr>
              <a:t>通過編碼歸納形成理論模型。</a:t>
            </a:r>
            <a:endParaRPr lang="zh-TW" altLang="en-US" dirty="0"/>
          </a:p>
        </p:txBody>
      </p:sp>
      <p:sp>
        <p:nvSpPr>
          <p:cNvPr id="3" name="標題 2">
            <a:extLst>
              <a:ext uri="{FF2B5EF4-FFF2-40B4-BE49-F238E27FC236}">
                <a16:creationId xmlns:a16="http://schemas.microsoft.com/office/drawing/2014/main" id="{061896FD-7867-4FD2-A720-CB5A855E7E34}"/>
              </a:ext>
            </a:extLst>
          </p:cNvPr>
          <p:cNvSpPr>
            <a:spLocks noGrp="1"/>
          </p:cNvSpPr>
          <p:nvPr>
            <p:ph type="title"/>
          </p:nvPr>
        </p:nvSpPr>
        <p:spPr>
          <a:xfrm>
            <a:off x="0" y="152400"/>
            <a:ext cx="9036496" cy="684312"/>
          </a:xfrm>
        </p:spPr>
        <p:txBody>
          <a:bodyPr>
            <a:normAutofit fontScale="90000"/>
          </a:bodyPr>
          <a:lstStyle/>
          <a:p>
            <a:r>
              <a:rPr lang="zh-TW" altLang="en-US" dirty="0"/>
              <a:t>本文，使用</a:t>
            </a:r>
            <a:r>
              <a:rPr lang="zh-CN" altLang="en-US" dirty="0"/>
              <a:t>哪些</a:t>
            </a:r>
            <a:r>
              <a:rPr lang="zh-TW" altLang="en-US" dirty="0"/>
              <a:t>研究方法？</a:t>
            </a:r>
          </a:p>
        </p:txBody>
      </p:sp>
    </p:spTree>
    <p:extLst>
      <p:ext uri="{BB962C8B-B14F-4D97-AF65-F5344CB8AC3E}">
        <p14:creationId xmlns:p14="http://schemas.microsoft.com/office/powerpoint/2010/main" val="1466847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886D0A0-8AB0-494D-929B-963644B71EF4}"/>
              </a:ext>
            </a:extLst>
          </p:cNvPr>
          <p:cNvSpPr>
            <a:spLocks noGrp="1"/>
          </p:cNvSpPr>
          <p:nvPr>
            <p:ph idx="1"/>
          </p:nvPr>
        </p:nvSpPr>
        <p:spPr>
          <a:xfrm>
            <a:off x="0" y="908720"/>
            <a:ext cx="9144000" cy="5949280"/>
          </a:xfrm>
        </p:spPr>
        <p:txBody>
          <a:bodyPr>
            <a:normAutofit fontScale="47500" lnSpcReduction="20000"/>
          </a:bodyPr>
          <a:lstStyle/>
          <a:p>
            <a:r>
              <a:rPr lang="zh-TW" altLang="en-US" sz="5100" dirty="0">
                <a:effectLst/>
              </a:rPr>
              <a:t>根據文獻的研究結果和討論部分</a:t>
            </a:r>
            <a:r>
              <a:rPr lang="en-US" altLang="zh-TW" sz="5100" dirty="0">
                <a:effectLst/>
              </a:rPr>
              <a:t>,</a:t>
            </a:r>
            <a:r>
              <a:rPr lang="zh-TW" altLang="en-US" sz="5100" dirty="0">
                <a:effectLst/>
              </a:rPr>
              <a:t>本研究的主要結論包括</a:t>
            </a:r>
            <a:r>
              <a:rPr lang="en-US" altLang="zh-TW" sz="5100" dirty="0">
                <a:effectLst/>
              </a:rPr>
              <a:t>:</a:t>
            </a:r>
          </a:p>
          <a:p>
            <a:pPr lvl="1"/>
            <a:r>
              <a:rPr lang="zh-TW" altLang="en-US" sz="5100" dirty="0">
                <a:effectLst/>
              </a:rPr>
              <a:t>影響子公司企業永續作為的因素可分為四大類</a:t>
            </a:r>
            <a:r>
              <a:rPr lang="en-US" altLang="zh-TW" sz="5100" dirty="0">
                <a:effectLst/>
              </a:rPr>
              <a:t>:</a:t>
            </a:r>
            <a:r>
              <a:rPr lang="zh-TW" altLang="en-US" sz="5100" dirty="0">
                <a:effectLst/>
              </a:rPr>
              <a:t>壓力來源類、知識和決策類、角色和資源類</a:t>
            </a:r>
            <a:r>
              <a:rPr lang="en-US" altLang="zh-TW" sz="5100" dirty="0">
                <a:effectLst/>
              </a:rPr>
              <a:t>,</a:t>
            </a:r>
            <a:r>
              <a:rPr lang="zh-TW" altLang="en-US" sz="5100" dirty="0">
                <a:effectLst/>
              </a:rPr>
              <a:t>以及其他因素類。</a:t>
            </a:r>
          </a:p>
          <a:p>
            <a:pPr lvl="1"/>
            <a:r>
              <a:rPr lang="zh-TW" altLang="en-US" sz="5100" dirty="0">
                <a:effectLst/>
              </a:rPr>
              <a:t>子公司企業永續作為可以分為主動和被動兩種类型。</a:t>
            </a:r>
          </a:p>
          <a:p>
            <a:pPr lvl="1"/>
            <a:r>
              <a:rPr lang="zh-TW" altLang="en-US" sz="5100" dirty="0">
                <a:effectLst/>
              </a:rPr>
              <a:t>子公司透過企業永續作為若可獲得競爭優勢</a:t>
            </a:r>
            <a:r>
              <a:rPr lang="en-US" altLang="zh-TW" sz="5100" dirty="0">
                <a:effectLst/>
              </a:rPr>
              <a:t>,</a:t>
            </a:r>
            <a:r>
              <a:rPr lang="zh-TW" altLang="en-US" sz="5100" dirty="0">
                <a:effectLst/>
              </a:rPr>
              <a:t>傾向採取主動作為</a:t>
            </a:r>
            <a:r>
              <a:rPr lang="en-US" altLang="zh-TW" sz="5100" dirty="0">
                <a:effectLst/>
              </a:rPr>
              <a:t>,</a:t>
            </a:r>
            <a:r>
              <a:rPr lang="zh-TW" altLang="en-US" sz="5100" dirty="0">
                <a:effectLst/>
              </a:rPr>
              <a:t>且母公司傾向支持。</a:t>
            </a:r>
          </a:p>
          <a:p>
            <a:pPr lvl="1"/>
            <a:r>
              <a:rPr lang="zh-TW" altLang="en-US" sz="5100" dirty="0">
                <a:effectLst/>
              </a:rPr>
              <a:t>競爭優勢可分為子公司本身的競爭優勢和母子公司共享的競爭優勢。</a:t>
            </a:r>
          </a:p>
          <a:p>
            <a:pPr lvl="1"/>
            <a:r>
              <a:rPr lang="zh-TW" altLang="en-US" sz="5100" dirty="0">
                <a:effectLst/>
              </a:rPr>
              <a:t>當子公司扮演委託授權角色、對集團價值鏈貢獻高時</a:t>
            </a:r>
            <a:r>
              <a:rPr lang="en-US" altLang="zh-TW" sz="5100" dirty="0">
                <a:effectLst/>
              </a:rPr>
              <a:t>,</a:t>
            </a:r>
            <a:r>
              <a:rPr lang="zh-TW" altLang="en-US" sz="5100" dirty="0">
                <a:effectLst/>
              </a:rPr>
              <a:t>傾向主動作為</a:t>
            </a:r>
            <a:r>
              <a:rPr lang="en-US" altLang="zh-TW" sz="5100" dirty="0">
                <a:effectLst/>
              </a:rPr>
              <a:t>,</a:t>
            </a:r>
            <a:r>
              <a:rPr lang="zh-TW" altLang="en-US" sz="5100" dirty="0">
                <a:effectLst/>
              </a:rPr>
              <a:t>且母公司支持。</a:t>
            </a:r>
          </a:p>
          <a:p>
            <a:pPr lvl="1"/>
            <a:r>
              <a:rPr lang="zh-TW" altLang="en-US" sz="5100" dirty="0">
                <a:effectLst/>
              </a:rPr>
              <a:t>個案中存在子公司企業永續作為多於母公司的“尾巴搖狗”現象。</a:t>
            </a:r>
          </a:p>
          <a:p>
            <a:pPr lvl="1"/>
            <a:r>
              <a:rPr lang="zh-TW" altLang="en-US" sz="5100" dirty="0">
                <a:effectLst/>
              </a:rPr>
              <a:t>子公司企業永續策略可歸納為七大類型。</a:t>
            </a:r>
          </a:p>
          <a:p>
            <a:pPr lvl="1"/>
            <a:r>
              <a:rPr lang="zh-TW" altLang="en-US" sz="5100" dirty="0">
                <a:effectLst/>
              </a:rPr>
              <a:t>補充了子公司企業永續作為的理論框架。</a:t>
            </a:r>
          </a:p>
          <a:p>
            <a:r>
              <a:rPr lang="zh-TW" altLang="en-US" sz="5100" dirty="0">
                <a:effectLst/>
              </a:rPr>
              <a:t>綜合來看</a:t>
            </a:r>
            <a:r>
              <a:rPr lang="en-US" altLang="zh-TW" sz="5100" dirty="0">
                <a:effectLst/>
              </a:rPr>
              <a:t>,</a:t>
            </a:r>
            <a:r>
              <a:rPr lang="zh-TW" altLang="en-US" sz="5100" dirty="0">
                <a:effectLst/>
              </a:rPr>
              <a:t>本研究強調子公司透過主動的企業永續作為可獲得競爭優勢並取得母公司支持</a:t>
            </a:r>
            <a:r>
              <a:rPr lang="en-US" altLang="zh-TW" sz="5100" dirty="0">
                <a:effectLst/>
              </a:rPr>
              <a:t>,</a:t>
            </a:r>
            <a:r>
              <a:rPr lang="zh-TW" altLang="en-US" sz="5100" dirty="0">
                <a:effectLst/>
              </a:rPr>
              <a:t>有別於傳統觀點</a:t>
            </a:r>
            <a:r>
              <a:rPr lang="en-US" altLang="zh-TW" sz="5100" dirty="0">
                <a:effectLst/>
              </a:rPr>
              <a:t>,</a:t>
            </a:r>
            <a:r>
              <a:rPr lang="zh-TW" altLang="en-US" sz="5100" dirty="0">
                <a:effectLst/>
              </a:rPr>
              <a:t>對理論有所補充。</a:t>
            </a:r>
            <a:endParaRPr lang="zh-TW" altLang="en-US" dirty="0"/>
          </a:p>
        </p:txBody>
      </p:sp>
      <p:sp>
        <p:nvSpPr>
          <p:cNvPr id="3" name="標題 2">
            <a:extLst>
              <a:ext uri="{FF2B5EF4-FFF2-40B4-BE49-F238E27FC236}">
                <a16:creationId xmlns:a16="http://schemas.microsoft.com/office/drawing/2014/main" id="{43D148D5-5315-4E81-8498-3EF5EA847702}"/>
              </a:ext>
            </a:extLst>
          </p:cNvPr>
          <p:cNvSpPr>
            <a:spLocks noGrp="1"/>
          </p:cNvSpPr>
          <p:nvPr>
            <p:ph type="title"/>
          </p:nvPr>
        </p:nvSpPr>
        <p:spPr>
          <a:xfrm>
            <a:off x="0" y="152400"/>
            <a:ext cx="9036496" cy="612304"/>
          </a:xfrm>
        </p:spPr>
        <p:txBody>
          <a:bodyPr>
            <a:normAutofit fontScale="90000"/>
          </a:bodyPr>
          <a:lstStyle/>
          <a:p>
            <a:r>
              <a:rPr lang="zh-TW" altLang="en-US" dirty="0"/>
              <a:t>本研究的結論為何？</a:t>
            </a:r>
          </a:p>
        </p:txBody>
      </p:sp>
    </p:spTree>
    <p:extLst>
      <p:ext uri="{BB962C8B-B14F-4D97-AF65-F5344CB8AC3E}">
        <p14:creationId xmlns:p14="http://schemas.microsoft.com/office/powerpoint/2010/main" val="3602392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EAA721F-4BAC-4B42-93B5-029604E88D30}"/>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FD00D007-6B89-4447-9735-4C92716FE26B}"/>
              </a:ext>
            </a:extLst>
          </p:cNvPr>
          <p:cNvSpPr>
            <a:spLocks noGrp="1"/>
          </p:cNvSpPr>
          <p:nvPr>
            <p:ph type="title"/>
          </p:nvPr>
        </p:nvSpPr>
        <p:spPr/>
        <p:txBody>
          <a:bodyPr>
            <a:normAutofit fontScale="90000"/>
          </a:bodyPr>
          <a:lstStyle/>
          <a:p>
            <a:r>
              <a:rPr lang="zh-TW" altLang="en-US" dirty="0"/>
              <a:t>本文作者在結論，有沒有提到本研究的局限性與未來方向？</a:t>
            </a:r>
          </a:p>
        </p:txBody>
      </p:sp>
    </p:spTree>
    <p:extLst>
      <p:ext uri="{BB962C8B-B14F-4D97-AF65-F5344CB8AC3E}">
        <p14:creationId xmlns:p14="http://schemas.microsoft.com/office/powerpoint/2010/main" val="958231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a:bodyPr>
          <a:lstStyle/>
          <a:p>
            <a:endParaRPr lang="en-US" altLang="zh-CN" sz="6600" b="1" dirty="0"/>
          </a:p>
          <a:p>
            <a:r>
              <a:rPr lang="zh-CN" altLang="en-US" sz="6600" b="1" dirty="0"/>
              <a:t>傳統輔助論文文獻收集的工具</a:t>
            </a:r>
            <a:endParaRPr lang="zh-TW" altLang="en-US" sz="6600" b="1" dirty="0"/>
          </a:p>
        </p:txBody>
      </p:sp>
    </p:spTree>
    <p:extLst>
      <p:ext uri="{BB962C8B-B14F-4D97-AF65-F5344CB8AC3E}">
        <p14:creationId xmlns:p14="http://schemas.microsoft.com/office/powerpoint/2010/main" val="42739533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fontScale="92500" lnSpcReduction="20000"/>
          </a:bodyPr>
          <a:lstStyle/>
          <a:p>
            <a:endParaRPr lang="en-US" altLang="zh-CN" sz="6600" b="1" dirty="0"/>
          </a:p>
          <a:p>
            <a:pPr algn="l"/>
            <a:r>
              <a:rPr lang="en-US" altLang="zh-CN" sz="6600" b="1" dirty="0"/>
              <a:t>1.</a:t>
            </a:r>
            <a:r>
              <a:rPr lang="zh-CN" altLang="en-US" sz="6600" b="1" dirty="0"/>
              <a:t>最簡單</a:t>
            </a:r>
            <a:endParaRPr lang="en-US" altLang="zh-CN" sz="6600" b="1" dirty="0"/>
          </a:p>
          <a:p>
            <a:pPr algn="l"/>
            <a:endParaRPr lang="en-US" altLang="zh-CN" sz="6600" b="1" dirty="0"/>
          </a:p>
          <a:p>
            <a:r>
              <a:rPr lang="en-US" altLang="zh-CN" sz="6600" b="1" dirty="0"/>
              <a:t>google scholar</a:t>
            </a:r>
          </a:p>
        </p:txBody>
      </p:sp>
    </p:spTree>
    <p:extLst>
      <p:ext uri="{BB962C8B-B14F-4D97-AF65-F5344CB8AC3E}">
        <p14:creationId xmlns:p14="http://schemas.microsoft.com/office/powerpoint/2010/main" val="41107495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EAA721F-4BAC-4B42-93B5-029604E88D30}"/>
              </a:ext>
            </a:extLst>
          </p:cNvPr>
          <p:cNvSpPr>
            <a:spLocks noGrp="1"/>
          </p:cNvSpPr>
          <p:nvPr>
            <p:ph idx="1"/>
          </p:nvPr>
        </p:nvSpPr>
        <p:spPr/>
        <p:txBody>
          <a:bodyPr/>
          <a:lstStyle/>
          <a:p>
            <a:r>
              <a:rPr lang="en-US" altLang="zh-CN" dirty="0"/>
              <a:t>1.</a:t>
            </a:r>
            <a:r>
              <a:rPr lang="zh-CN" altLang="en-US" dirty="0"/>
              <a:t>最簡單：</a:t>
            </a:r>
            <a:r>
              <a:rPr lang="en-US" altLang="zh-CN" dirty="0"/>
              <a:t>google scholar</a:t>
            </a:r>
          </a:p>
          <a:p>
            <a:pPr lvl="1"/>
            <a:r>
              <a:rPr lang="en-US" altLang="zh-TW" sz="4000" dirty="0">
                <a:hlinkClick r:id="rId2"/>
              </a:rPr>
              <a:t>https://scholar.google.com.tw/</a:t>
            </a:r>
            <a:endParaRPr lang="en-US" altLang="zh-TW" sz="4000" dirty="0"/>
          </a:p>
          <a:p>
            <a:pPr lvl="1"/>
            <a:r>
              <a:rPr lang="en-US" altLang="zh-TW" sz="4000" dirty="0"/>
              <a:t>marketing google analytics</a:t>
            </a:r>
          </a:p>
          <a:p>
            <a:pPr lvl="1"/>
            <a:endParaRPr lang="en-US" altLang="zh-TW" sz="4000" dirty="0"/>
          </a:p>
        </p:txBody>
      </p:sp>
      <p:sp>
        <p:nvSpPr>
          <p:cNvPr id="3" name="標題 2">
            <a:extLst>
              <a:ext uri="{FF2B5EF4-FFF2-40B4-BE49-F238E27FC236}">
                <a16:creationId xmlns:a16="http://schemas.microsoft.com/office/drawing/2014/main" id="{FD00D007-6B89-4447-9735-4C92716FE26B}"/>
              </a:ext>
            </a:extLst>
          </p:cNvPr>
          <p:cNvSpPr>
            <a:spLocks noGrp="1"/>
          </p:cNvSpPr>
          <p:nvPr>
            <p:ph type="title"/>
          </p:nvPr>
        </p:nvSpPr>
        <p:spPr/>
        <p:txBody>
          <a:bodyPr>
            <a:normAutofit fontScale="90000"/>
          </a:bodyPr>
          <a:lstStyle/>
          <a:p>
            <a:r>
              <a:rPr lang="zh-CN" altLang="en-US" dirty="0"/>
              <a:t>傳統輔助論文文獻收集的工具</a:t>
            </a:r>
            <a:endParaRPr lang="zh-TW" altLang="en-US" dirty="0"/>
          </a:p>
        </p:txBody>
      </p:sp>
      <p:pic>
        <p:nvPicPr>
          <p:cNvPr id="4" name="圖片 3">
            <a:extLst>
              <a:ext uri="{FF2B5EF4-FFF2-40B4-BE49-F238E27FC236}">
                <a16:creationId xmlns:a16="http://schemas.microsoft.com/office/drawing/2014/main" id="{67107F76-D581-4505-9123-FA43E751EE6C}"/>
              </a:ext>
            </a:extLst>
          </p:cNvPr>
          <p:cNvPicPr>
            <a:picLocks noChangeAspect="1"/>
          </p:cNvPicPr>
          <p:nvPr/>
        </p:nvPicPr>
        <p:blipFill>
          <a:blip r:embed="rId3"/>
          <a:stretch>
            <a:fillRect/>
          </a:stretch>
        </p:blipFill>
        <p:spPr>
          <a:xfrm>
            <a:off x="32433" y="3873087"/>
            <a:ext cx="9144000" cy="3167475"/>
          </a:xfrm>
          <a:prstGeom prst="rect">
            <a:avLst/>
          </a:prstGeom>
        </p:spPr>
      </p:pic>
    </p:spTree>
    <p:extLst>
      <p:ext uri="{BB962C8B-B14F-4D97-AF65-F5344CB8AC3E}">
        <p14:creationId xmlns:p14="http://schemas.microsoft.com/office/powerpoint/2010/main" val="169371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4356484"/>
          </a:xfrm>
        </p:spPr>
        <p:txBody>
          <a:bodyPr>
            <a:normAutofit/>
          </a:bodyPr>
          <a:lstStyle/>
          <a:p>
            <a:endParaRPr lang="en-US" altLang="zh-CN" sz="6600" b="1" dirty="0"/>
          </a:p>
          <a:p>
            <a:r>
              <a:rPr lang="en-US" altLang="zh-CN" sz="6600" b="1" dirty="0" err="1"/>
              <a:t>ChatGPT</a:t>
            </a:r>
            <a:r>
              <a:rPr lang="en-US" altLang="zh-CN" sz="6600" b="1" dirty="0"/>
              <a:t> </a:t>
            </a:r>
            <a:r>
              <a:rPr lang="zh-CN" altLang="en-US" sz="6600" b="1" dirty="0"/>
              <a:t>各種版本的限制</a:t>
            </a:r>
            <a:endParaRPr lang="zh-TW" altLang="en-US" sz="6600" b="1" dirty="0"/>
          </a:p>
        </p:txBody>
      </p:sp>
    </p:spTree>
    <p:extLst>
      <p:ext uri="{BB962C8B-B14F-4D97-AF65-F5344CB8AC3E}">
        <p14:creationId xmlns:p14="http://schemas.microsoft.com/office/powerpoint/2010/main" val="12855915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EAA721F-4BAC-4B42-93B5-029604E88D30}"/>
              </a:ext>
            </a:extLst>
          </p:cNvPr>
          <p:cNvSpPr>
            <a:spLocks noGrp="1"/>
          </p:cNvSpPr>
          <p:nvPr>
            <p:ph idx="1"/>
          </p:nvPr>
        </p:nvSpPr>
        <p:spPr/>
        <p:txBody>
          <a:bodyPr/>
          <a:lstStyle/>
          <a:p>
            <a:pPr lvl="1"/>
            <a:r>
              <a:rPr lang="zh-CN" altLang="en-US" sz="4000" dirty="0"/>
              <a:t>行銷</a:t>
            </a:r>
            <a:r>
              <a:rPr lang="en-US" altLang="zh-TW" sz="4000" dirty="0"/>
              <a:t> google analytics</a:t>
            </a:r>
          </a:p>
          <a:p>
            <a:pPr lvl="1"/>
            <a:endParaRPr lang="en-US" altLang="zh-TW" sz="4000" dirty="0"/>
          </a:p>
        </p:txBody>
      </p:sp>
      <p:sp>
        <p:nvSpPr>
          <p:cNvPr id="3" name="標題 2">
            <a:extLst>
              <a:ext uri="{FF2B5EF4-FFF2-40B4-BE49-F238E27FC236}">
                <a16:creationId xmlns:a16="http://schemas.microsoft.com/office/drawing/2014/main" id="{FD00D007-6B89-4447-9735-4C92716FE26B}"/>
              </a:ext>
            </a:extLst>
          </p:cNvPr>
          <p:cNvSpPr>
            <a:spLocks noGrp="1"/>
          </p:cNvSpPr>
          <p:nvPr>
            <p:ph type="title"/>
          </p:nvPr>
        </p:nvSpPr>
        <p:spPr/>
        <p:txBody>
          <a:bodyPr>
            <a:normAutofit fontScale="90000"/>
          </a:bodyPr>
          <a:lstStyle/>
          <a:p>
            <a:r>
              <a:rPr lang="zh-CN" altLang="en-US" dirty="0"/>
              <a:t>傳統輔助論文文獻收集的工具</a:t>
            </a:r>
            <a:endParaRPr lang="zh-TW" altLang="en-US" dirty="0"/>
          </a:p>
        </p:txBody>
      </p:sp>
      <p:pic>
        <p:nvPicPr>
          <p:cNvPr id="5" name="圖片 4">
            <a:extLst>
              <a:ext uri="{FF2B5EF4-FFF2-40B4-BE49-F238E27FC236}">
                <a16:creationId xmlns:a16="http://schemas.microsoft.com/office/drawing/2014/main" id="{1A2358E2-8801-46CB-AF63-DC41320D8283}"/>
              </a:ext>
            </a:extLst>
          </p:cNvPr>
          <p:cNvPicPr>
            <a:picLocks noChangeAspect="1"/>
          </p:cNvPicPr>
          <p:nvPr/>
        </p:nvPicPr>
        <p:blipFill>
          <a:blip r:embed="rId2"/>
          <a:stretch>
            <a:fillRect/>
          </a:stretch>
        </p:blipFill>
        <p:spPr>
          <a:xfrm>
            <a:off x="-116563" y="2276872"/>
            <a:ext cx="9144000" cy="4581128"/>
          </a:xfrm>
          <a:prstGeom prst="rect">
            <a:avLst/>
          </a:prstGeom>
        </p:spPr>
      </p:pic>
    </p:spTree>
    <p:extLst>
      <p:ext uri="{BB962C8B-B14F-4D97-AF65-F5344CB8AC3E}">
        <p14:creationId xmlns:p14="http://schemas.microsoft.com/office/powerpoint/2010/main" val="12412821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3EB23A7-364C-4AA4-863C-065449A65E44}"/>
              </a:ext>
            </a:extLst>
          </p:cNvPr>
          <p:cNvSpPr>
            <a:spLocks noGrp="1"/>
          </p:cNvSpPr>
          <p:nvPr>
            <p:ph idx="1"/>
          </p:nvPr>
        </p:nvSpPr>
        <p:spPr/>
        <p:txBody>
          <a:bodyPr>
            <a:normAutofit fontScale="85000" lnSpcReduction="20000"/>
          </a:bodyPr>
          <a:lstStyle/>
          <a:p>
            <a:r>
              <a:rPr lang="zh-TW" altLang="en-US" dirty="0">
                <a:effectLst/>
                <a:highlight>
                  <a:srgbClr val="FFFF00"/>
                </a:highlight>
              </a:rPr>
              <a:t>自動摘要</a:t>
            </a:r>
            <a:r>
              <a:rPr lang="zh-TW" altLang="en-US" dirty="0">
                <a:effectLst/>
              </a:rPr>
              <a:t>：</a:t>
            </a:r>
            <a:r>
              <a:rPr lang="en-US" altLang="zh-TW" dirty="0">
                <a:effectLst/>
              </a:rPr>
              <a:t>Google Scholar </a:t>
            </a:r>
            <a:r>
              <a:rPr lang="zh-TW" altLang="en-US" dirty="0">
                <a:effectLst/>
              </a:rPr>
              <a:t>可以提供學術文獻的自動摘要，幫助快速了解文獻的內容。</a:t>
            </a:r>
          </a:p>
          <a:p>
            <a:r>
              <a:rPr lang="zh-TW" altLang="en-US" dirty="0">
                <a:effectLst/>
                <a:highlight>
                  <a:srgbClr val="FFFF00"/>
                </a:highlight>
              </a:rPr>
              <a:t>引用格式</a:t>
            </a:r>
            <a:r>
              <a:rPr lang="zh-TW" altLang="en-US" dirty="0">
                <a:effectLst/>
              </a:rPr>
              <a:t>：</a:t>
            </a:r>
            <a:r>
              <a:rPr lang="en-US" altLang="zh-TW" dirty="0">
                <a:effectLst/>
              </a:rPr>
              <a:t>Google Scholar </a:t>
            </a:r>
            <a:r>
              <a:rPr lang="zh-TW" altLang="en-US" dirty="0">
                <a:effectLst/>
              </a:rPr>
              <a:t>可以幫助生成各種引用格式，方便在自己的論文中引用學術文獻。</a:t>
            </a:r>
          </a:p>
          <a:p>
            <a:r>
              <a:rPr lang="zh-TW" altLang="en-US" dirty="0">
                <a:effectLst/>
                <a:highlight>
                  <a:srgbClr val="FFFF00"/>
                </a:highlight>
              </a:rPr>
              <a:t>社交功能</a:t>
            </a:r>
            <a:r>
              <a:rPr lang="zh-TW" altLang="en-US" dirty="0">
                <a:effectLst/>
              </a:rPr>
              <a:t>：</a:t>
            </a:r>
            <a:r>
              <a:rPr lang="en-US" altLang="zh-TW" dirty="0">
                <a:effectLst/>
              </a:rPr>
              <a:t>Google Scholar </a:t>
            </a:r>
            <a:r>
              <a:rPr lang="zh-TW" altLang="en-US" dirty="0">
                <a:effectLst/>
              </a:rPr>
              <a:t>提供了社交功能，可以與其他學者分享您的學術研究成果</a:t>
            </a:r>
            <a:endParaRPr lang="zh-TW" altLang="en-US" dirty="0"/>
          </a:p>
        </p:txBody>
      </p:sp>
      <p:sp>
        <p:nvSpPr>
          <p:cNvPr id="3" name="標題 2">
            <a:extLst>
              <a:ext uri="{FF2B5EF4-FFF2-40B4-BE49-F238E27FC236}">
                <a16:creationId xmlns:a16="http://schemas.microsoft.com/office/drawing/2014/main" id="{9D2EE707-C0CE-46D2-BA6B-16D9D1CDA31B}"/>
              </a:ext>
            </a:extLst>
          </p:cNvPr>
          <p:cNvSpPr>
            <a:spLocks noGrp="1"/>
          </p:cNvSpPr>
          <p:nvPr>
            <p:ph type="title"/>
          </p:nvPr>
        </p:nvSpPr>
        <p:spPr/>
        <p:txBody>
          <a:bodyPr>
            <a:normAutofit/>
          </a:bodyPr>
          <a:lstStyle/>
          <a:p>
            <a:r>
              <a:rPr lang="en-US" altLang="zh-TW" dirty="0">
                <a:effectLst/>
              </a:rPr>
              <a:t>google scholar</a:t>
            </a:r>
            <a:r>
              <a:rPr lang="zh-TW" altLang="en-US" dirty="0">
                <a:effectLst/>
              </a:rPr>
              <a:t>的特色</a:t>
            </a:r>
            <a:endParaRPr lang="zh-TW" altLang="en-US" dirty="0"/>
          </a:p>
        </p:txBody>
      </p:sp>
    </p:spTree>
    <p:extLst>
      <p:ext uri="{BB962C8B-B14F-4D97-AF65-F5344CB8AC3E}">
        <p14:creationId xmlns:p14="http://schemas.microsoft.com/office/powerpoint/2010/main" val="3043072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3EB23A7-364C-4AA4-863C-065449A65E44}"/>
              </a:ext>
            </a:extLst>
          </p:cNvPr>
          <p:cNvSpPr>
            <a:spLocks noGrp="1"/>
          </p:cNvSpPr>
          <p:nvPr>
            <p:ph idx="1"/>
          </p:nvPr>
        </p:nvSpPr>
        <p:spPr/>
        <p:txBody>
          <a:bodyPr>
            <a:normAutofit fontScale="85000" lnSpcReduction="10000"/>
          </a:bodyPr>
          <a:lstStyle/>
          <a:p>
            <a:r>
              <a:rPr lang="zh-TW" altLang="en-US" dirty="0">
                <a:highlight>
                  <a:srgbClr val="FFFF00"/>
                </a:highlight>
              </a:rPr>
              <a:t>可以查看文獻的引用次數</a:t>
            </a:r>
            <a:r>
              <a:rPr lang="zh-CN" altLang="en-US" dirty="0"/>
              <a:t>：</a:t>
            </a:r>
            <a:r>
              <a:rPr lang="zh-TW" altLang="en-US" dirty="0"/>
              <a:t>相關文獻、版本和引用文獻，以及文獻的全文連結</a:t>
            </a:r>
            <a:endParaRPr lang="en-US" altLang="zh-TW" dirty="0"/>
          </a:p>
          <a:p>
            <a:r>
              <a:rPr lang="zh-TW" altLang="en-US" dirty="0">
                <a:highlight>
                  <a:srgbClr val="FFFF00"/>
                </a:highlight>
              </a:rPr>
              <a:t>可以設定搜尋偏好</a:t>
            </a:r>
            <a:r>
              <a:rPr lang="zh-CN" altLang="en-US" dirty="0"/>
              <a:t>：</a:t>
            </a:r>
            <a:r>
              <a:rPr lang="zh-TW" altLang="en-US" dirty="0"/>
              <a:t>例如語言、文獻類型、排序方式、每頁顯示數量等</a:t>
            </a:r>
            <a:endParaRPr lang="en-US" altLang="zh-TW" dirty="0"/>
          </a:p>
          <a:p>
            <a:r>
              <a:rPr lang="zh-TW" altLang="en-US" dirty="0">
                <a:highlight>
                  <a:srgbClr val="FFFF00"/>
                </a:highlight>
              </a:rPr>
              <a:t>可以設定警示功能</a:t>
            </a:r>
            <a:r>
              <a:rPr lang="zh-CN" altLang="en-US" dirty="0"/>
              <a:t>：</a:t>
            </a:r>
            <a:r>
              <a:rPr lang="zh-TW" altLang="en-US" dirty="0"/>
              <a:t>當有新的文獻符合你的搜尋條件時，會通過電子郵件通知你 </a:t>
            </a:r>
          </a:p>
        </p:txBody>
      </p:sp>
      <p:sp>
        <p:nvSpPr>
          <p:cNvPr id="3" name="標題 2">
            <a:extLst>
              <a:ext uri="{FF2B5EF4-FFF2-40B4-BE49-F238E27FC236}">
                <a16:creationId xmlns:a16="http://schemas.microsoft.com/office/drawing/2014/main" id="{9D2EE707-C0CE-46D2-BA6B-16D9D1CDA31B}"/>
              </a:ext>
            </a:extLst>
          </p:cNvPr>
          <p:cNvSpPr>
            <a:spLocks noGrp="1"/>
          </p:cNvSpPr>
          <p:nvPr>
            <p:ph type="title"/>
          </p:nvPr>
        </p:nvSpPr>
        <p:spPr/>
        <p:txBody>
          <a:bodyPr>
            <a:normAutofit/>
          </a:bodyPr>
          <a:lstStyle/>
          <a:p>
            <a:r>
              <a:rPr lang="en-US" altLang="zh-TW" dirty="0">
                <a:effectLst/>
              </a:rPr>
              <a:t>google scholar</a:t>
            </a:r>
            <a:r>
              <a:rPr lang="zh-TW" altLang="en-US" dirty="0">
                <a:effectLst/>
              </a:rPr>
              <a:t>的特色</a:t>
            </a:r>
            <a:endParaRPr lang="zh-TW" altLang="en-US" dirty="0"/>
          </a:p>
        </p:txBody>
      </p:sp>
    </p:spTree>
    <p:extLst>
      <p:ext uri="{BB962C8B-B14F-4D97-AF65-F5344CB8AC3E}">
        <p14:creationId xmlns:p14="http://schemas.microsoft.com/office/powerpoint/2010/main" val="1848755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3EB23A7-364C-4AA4-863C-065449A65E44}"/>
              </a:ext>
            </a:extLst>
          </p:cNvPr>
          <p:cNvSpPr>
            <a:spLocks noGrp="1"/>
          </p:cNvSpPr>
          <p:nvPr>
            <p:ph idx="1"/>
          </p:nvPr>
        </p:nvSpPr>
        <p:spPr/>
        <p:txBody>
          <a:bodyPr>
            <a:normAutofit fontScale="92500" lnSpcReduction="10000"/>
          </a:bodyPr>
          <a:lstStyle/>
          <a:p>
            <a:r>
              <a:rPr lang="zh-CN" altLang="en-US" dirty="0">
                <a:effectLst/>
                <a:highlight>
                  <a:srgbClr val="FFFF00"/>
                </a:highlight>
              </a:rPr>
              <a:t>廣泛的搜索範圍</a:t>
            </a:r>
            <a:r>
              <a:rPr lang="zh-CN" altLang="en-US" dirty="0">
                <a:effectLst/>
              </a:rPr>
              <a:t>：</a:t>
            </a:r>
            <a:r>
              <a:rPr lang="en-US" altLang="zh-CN" dirty="0">
                <a:effectLst/>
              </a:rPr>
              <a:t>Google Scholar</a:t>
            </a:r>
            <a:r>
              <a:rPr lang="zh-CN" altLang="en-US" dirty="0">
                <a:effectLst/>
              </a:rPr>
              <a:t>可以搜索全球範圍內的學術資源，包括</a:t>
            </a:r>
            <a:r>
              <a:rPr lang="zh-CN" altLang="en-US" dirty="0">
                <a:solidFill>
                  <a:srgbClr val="C00000"/>
                </a:solidFill>
                <a:effectLst/>
              </a:rPr>
              <a:t>學術論文、學術期刊、學位論文等、</a:t>
            </a:r>
            <a:r>
              <a:rPr lang="zh-TW" altLang="en-US" dirty="0">
                <a:solidFill>
                  <a:srgbClr val="C00000"/>
                </a:solidFill>
                <a:effectLst/>
              </a:rPr>
              <a:t>會議論文、書籍、博客文</a:t>
            </a:r>
            <a:r>
              <a:rPr lang="zh-TW" altLang="en-US" dirty="0">
                <a:effectLst/>
              </a:rPr>
              <a:t>章等。</a:t>
            </a:r>
            <a:endParaRPr lang="zh-CN" altLang="en-US" dirty="0">
              <a:effectLst/>
            </a:endParaRPr>
          </a:p>
          <a:p>
            <a:r>
              <a:rPr lang="zh-CN" altLang="en-US" dirty="0">
                <a:effectLst/>
                <a:highlight>
                  <a:srgbClr val="FFFF00"/>
                </a:highlight>
              </a:rPr>
              <a:t>語言翻譯</a:t>
            </a:r>
            <a:r>
              <a:rPr lang="zh-CN" altLang="en-US" dirty="0">
                <a:effectLst/>
              </a:rPr>
              <a:t>：</a:t>
            </a:r>
            <a:r>
              <a:rPr lang="en-US" altLang="zh-CN" dirty="0">
                <a:effectLst/>
              </a:rPr>
              <a:t>Google Scholar</a:t>
            </a:r>
            <a:r>
              <a:rPr lang="zh-CN" altLang="en-US" dirty="0">
                <a:effectLst/>
              </a:rPr>
              <a:t>支援多種語言，並且提供了語言翻譯功能，可以説明用戶更好地理解外文文獻。</a:t>
            </a:r>
          </a:p>
          <a:p>
            <a:endParaRPr lang="en-US" altLang="zh-TW" dirty="0"/>
          </a:p>
        </p:txBody>
      </p:sp>
      <p:sp>
        <p:nvSpPr>
          <p:cNvPr id="3" name="標題 2">
            <a:extLst>
              <a:ext uri="{FF2B5EF4-FFF2-40B4-BE49-F238E27FC236}">
                <a16:creationId xmlns:a16="http://schemas.microsoft.com/office/drawing/2014/main" id="{9D2EE707-C0CE-46D2-BA6B-16D9D1CDA31B}"/>
              </a:ext>
            </a:extLst>
          </p:cNvPr>
          <p:cNvSpPr>
            <a:spLocks noGrp="1"/>
          </p:cNvSpPr>
          <p:nvPr>
            <p:ph type="title"/>
          </p:nvPr>
        </p:nvSpPr>
        <p:spPr/>
        <p:txBody>
          <a:bodyPr>
            <a:normAutofit/>
          </a:bodyPr>
          <a:lstStyle/>
          <a:p>
            <a:r>
              <a:rPr lang="en-US" altLang="zh-TW" dirty="0">
                <a:effectLst/>
              </a:rPr>
              <a:t>google scholar</a:t>
            </a:r>
            <a:r>
              <a:rPr lang="zh-TW" altLang="en-US" dirty="0">
                <a:effectLst/>
              </a:rPr>
              <a:t>的特色</a:t>
            </a:r>
            <a:endParaRPr lang="zh-TW" altLang="en-US" dirty="0"/>
          </a:p>
        </p:txBody>
      </p:sp>
    </p:spTree>
    <p:extLst>
      <p:ext uri="{BB962C8B-B14F-4D97-AF65-F5344CB8AC3E}">
        <p14:creationId xmlns:p14="http://schemas.microsoft.com/office/powerpoint/2010/main" val="27669647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3EB23A7-364C-4AA4-863C-065449A65E44}"/>
              </a:ext>
            </a:extLst>
          </p:cNvPr>
          <p:cNvSpPr>
            <a:spLocks noGrp="1"/>
          </p:cNvSpPr>
          <p:nvPr>
            <p:ph idx="1"/>
          </p:nvPr>
        </p:nvSpPr>
        <p:spPr/>
        <p:txBody>
          <a:bodyPr>
            <a:normAutofit fontScale="85000" lnSpcReduction="20000"/>
          </a:bodyPr>
          <a:lstStyle/>
          <a:p>
            <a:r>
              <a:rPr lang="zh-TW" altLang="en-US" dirty="0">
                <a:solidFill>
                  <a:srgbClr val="C00000"/>
                </a:solidFill>
                <a:effectLst/>
              </a:rPr>
              <a:t>它的引用次數可能高於其他專業的學術資料庫</a:t>
            </a:r>
            <a:endParaRPr lang="en-US" altLang="zh-TW" dirty="0">
              <a:solidFill>
                <a:srgbClr val="C00000"/>
              </a:solidFill>
              <a:effectLst/>
            </a:endParaRPr>
          </a:p>
          <a:p>
            <a:pPr lvl="1"/>
            <a:r>
              <a:rPr lang="zh-TW" altLang="en-US" dirty="0">
                <a:effectLst/>
              </a:rPr>
              <a:t>因為它包含了一些非英文的文獻或非正式的文獻，如學位論文、預印本、技術報告等，這些文獻的品質和影響力可能不如正式發表的文獻</a:t>
            </a:r>
          </a:p>
          <a:p>
            <a:r>
              <a:rPr lang="zh-TW" altLang="en-US" dirty="0">
                <a:solidFill>
                  <a:srgbClr val="C00000"/>
                </a:solidFill>
                <a:effectLst/>
              </a:rPr>
              <a:t>它的搜尋功能相對簡單，沒有提供太多的進階搜尋選項</a:t>
            </a:r>
            <a:endParaRPr lang="en-US" altLang="zh-TW" dirty="0">
              <a:solidFill>
                <a:srgbClr val="C00000"/>
              </a:solidFill>
              <a:effectLst/>
            </a:endParaRPr>
          </a:p>
          <a:p>
            <a:pPr lvl="1"/>
            <a:r>
              <a:rPr lang="zh-TW" altLang="en-US" dirty="0">
                <a:effectLst/>
              </a:rPr>
              <a:t>如文獻類型、學門範圍、時間範圍等，這可能會導致搜尋結果過多或不相關</a:t>
            </a:r>
            <a:endParaRPr lang="zh-TW" altLang="en-US" dirty="0"/>
          </a:p>
        </p:txBody>
      </p:sp>
      <p:sp>
        <p:nvSpPr>
          <p:cNvPr id="3" name="標題 2">
            <a:extLst>
              <a:ext uri="{FF2B5EF4-FFF2-40B4-BE49-F238E27FC236}">
                <a16:creationId xmlns:a16="http://schemas.microsoft.com/office/drawing/2014/main" id="{9D2EE707-C0CE-46D2-BA6B-16D9D1CDA31B}"/>
              </a:ext>
            </a:extLst>
          </p:cNvPr>
          <p:cNvSpPr>
            <a:spLocks noGrp="1"/>
          </p:cNvSpPr>
          <p:nvPr>
            <p:ph type="title"/>
          </p:nvPr>
        </p:nvSpPr>
        <p:spPr/>
        <p:txBody>
          <a:bodyPr>
            <a:normAutofit/>
          </a:bodyPr>
          <a:lstStyle/>
          <a:p>
            <a:r>
              <a:rPr lang="en-US" altLang="zh-TW" dirty="0">
                <a:effectLst/>
              </a:rPr>
              <a:t>google scholar</a:t>
            </a:r>
            <a:r>
              <a:rPr lang="zh-TW" altLang="en-US" dirty="0">
                <a:effectLst/>
              </a:rPr>
              <a:t>的</a:t>
            </a:r>
            <a:r>
              <a:rPr lang="zh-CN" altLang="en-US" dirty="0">
                <a:effectLst/>
              </a:rPr>
              <a:t>缺點</a:t>
            </a:r>
            <a:endParaRPr lang="zh-TW" altLang="en-US" dirty="0"/>
          </a:p>
        </p:txBody>
      </p:sp>
    </p:spTree>
    <p:extLst>
      <p:ext uri="{BB962C8B-B14F-4D97-AF65-F5344CB8AC3E}">
        <p14:creationId xmlns:p14="http://schemas.microsoft.com/office/powerpoint/2010/main" val="3409127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3528" y="1088740"/>
            <a:ext cx="8244916" cy="3780420"/>
          </a:xfrm>
        </p:spPr>
        <p:txBody>
          <a:bodyPr>
            <a:normAutofit fontScale="70000" lnSpcReduction="20000"/>
          </a:bodyPr>
          <a:lstStyle/>
          <a:p>
            <a:endParaRPr lang="en-US" altLang="zh-CN" sz="6600" b="1" dirty="0"/>
          </a:p>
          <a:p>
            <a:pPr algn="l"/>
            <a:r>
              <a:rPr lang="en-US" altLang="zh-CN" sz="6600" b="1" dirty="0"/>
              <a:t>2.</a:t>
            </a:r>
            <a:r>
              <a:rPr lang="zh-CN" altLang="en-US" sz="6600" b="1" dirty="0"/>
              <a:t>最大的</a:t>
            </a:r>
            <a:r>
              <a:rPr lang="zh-TW" altLang="en-US" sz="6600" b="1" dirty="0"/>
              <a:t>論文</a:t>
            </a:r>
            <a:r>
              <a:rPr lang="zh-CN" altLang="en-US" sz="6600" b="1" dirty="0"/>
              <a:t>引文摘要資料庫</a:t>
            </a:r>
            <a:endParaRPr lang="en-US" altLang="zh-CN" sz="6600" b="1" dirty="0"/>
          </a:p>
          <a:p>
            <a:pPr algn="l"/>
            <a:endParaRPr lang="en-US" altLang="zh-CN" sz="6600" b="1" dirty="0"/>
          </a:p>
          <a:p>
            <a:r>
              <a:rPr lang="en-US" altLang="zh-TW" sz="11400" b="1" dirty="0"/>
              <a:t>Scopus</a:t>
            </a:r>
            <a:endParaRPr lang="zh-TW" altLang="en-US" sz="11400" b="1" dirty="0"/>
          </a:p>
        </p:txBody>
      </p:sp>
    </p:spTree>
    <p:extLst>
      <p:ext uri="{BB962C8B-B14F-4D97-AF65-F5344CB8AC3E}">
        <p14:creationId xmlns:p14="http://schemas.microsoft.com/office/powerpoint/2010/main" val="11093657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23E07F6-0D48-4C60-BC0F-A8948C7FDC55}"/>
              </a:ext>
            </a:extLst>
          </p:cNvPr>
          <p:cNvSpPr>
            <a:spLocks noGrp="1"/>
          </p:cNvSpPr>
          <p:nvPr>
            <p:ph idx="1"/>
          </p:nvPr>
        </p:nvSpPr>
        <p:spPr/>
        <p:txBody>
          <a:bodyPr>
            <a:normAutofit fontScale="62500" lnSpcReduction="20000"/>
          </a:bodyPr>
          <a:lstStyle/>
          <a:p>
            <a:r>
              <a:rPr lang="en-US" altLang="zh-CN" dirty="0"/>
              <a:t>Scopus</a:t>
            </a:r>
            <a:r>
              <a:rPr lang="zh-TW" altLang="en-US" dirty="0"/>
              <a:t>資料庫是一個由</a:t>
            </a:r>
            <a:r>
              <a:rPr lang="en-US" altLang="zh-CN" dirty="0">
                <a:solidFill>
                  <a:srgbClr val="C00000"/>
                </a:solidFill>
              </a:rPr>
              <a:t>Elsevier</a:t>
            </a:r>
            <a:r>
              <a:rPr lang="zh-TW" altLang="en-US" dirty="0"/>
              <a:t>公司提供的</a:t>
            </a:r>
            <a:r>
              <a:rPr lang="zh-TW" altLang="en-US" dirty="0">
                <a:highlight>
                  <a:srgbClr val="FFFF00"/>
                </a:highlight>
              </a:rPr>
              <a:t>全球最大的同儕審查文獻摘</a:t>
            </a:r>
            <a:r>
              <a:rPr lang="zh-TW" altLang="en-US" dirty="0"/>
              <a:t>要和引用資料庫</a:t>
            </a:r>
            <a:r>
              <a:rPr lang="zh-CN" altLang="en-US" dirty="0"/>
              <a:t>：</a:t>
            </a:r>
            <a:r>
              <a:rPr lang="zh-TW" altLang="en-US" dirty="0"/>
              <a:t>涵蓋了科學、技術、醫學、社會科學、藝術和人文科學等領域的研究成果</a:t>
            </a:r>
            <a:endParaRPr lang="en-US" altLang="zh-TW" dirty="0"/>
          </a:p>
          <a:p>
            <a:r>
              <a:rPr lang="zh-TW" altLang="en-US" dirty="0">
                <a:effectLst/>
                <a:highlight>
                  <a:srgbClr val="FFFF00"/>
                </a:highlight>
              </a:rPr>
              <a:t>涵蓋範圍廣泛</a:t>
            </a:r>
            <a:r>
              <a:rPr lang="zh-TW" altLang="en-US" dirty="0">
                <a:effectLst/>
              </a:rPr>
              <a:t>：它收錄了來自約</a:t>
            </a:r>
            <a:r>
              <a:rPr lang="en-US" altLang="zh-TW" dirty="0">
                <a:effectLst/>
              </a:rPr>
              <a:t>11,678</a:t>
            </a:r>
            <a:r>
              <a:rPr lang="zh-TW" altLang="en-US" dirty="0">
                <a:effectLst/>
              </a:rPr>
              <a:t>家出版商的近</a:t>
            </a:r>
            <a:r>
              <a:rPr lang="en-US" altLang="zh-TW" dirty="0">
                <a:solidFill>
                  <a:srgbClr val="C00000"/>
                </a:solidFill>
                <a:effectLst/>
              </a:rPr>
              <a:t>36,377</a:t>
            </a:r>
            <a:r>
              <a:rPr lang="zh-TW" altLang="en-US" dirty="0">
                <a:solidFill>
                  <a:srgbClr val="C00000"/>
                </a:solidFill>
                <a:effectLst/>
              </a:rPr>
              <a:t>種期刊</a:t>
            </a:r>
            <a:r>
              <a:rPr lang="zh-TW" altLang="en-US" dirty="0">
                <a:effectLst/>
              </a:rPr>
              <a:t>（</a:t>
            </a:r>
            <a:r>
              <a:rPr lang="en-US" altLang="zh-TW" dirty="0">
                <a:effectLst/>
              </a:rPr>
              <a:t>22,794</a:t>
            </a:r>
            <a:r>
              <a:rPr lang="zh-TW" altLang="en-US" dirty="0">
                <a:effectLst/>
              </a:rPr>
              <a:t>種活躍期刊和</a:t>
            </a:r>
            <a:r>
              <a:rPr lang="en-US" altLang="zh-TW" dirty="0">
                <a:effectLst/>
              </a:rPr>
              <a:t>13,583</a:t>
            </a:r>
            <a:r>
              <a:rPr lang="zh-TW" altLang="en-US" dirty="0">
                <a:effectLst/>
              </a:rPr>
              <a:t>種非活躍期刊），其中</a:t>
            </a:r>
            <a:r>
              <a:rPr lang="en-US" altLang="zh-TW" dirty="0">
                <a:solidFill>
                  <a:srgbClr val="C00000"/>
                </a:solidFill>
                <a:effectLst/>
              </a:rPr>
              <a:t>34,346</a:t>
            </a:r>
            <a:r>
              <a:rPr lang="zh-TW" altLang="en-US" dirty="0">
                <a:solidFill>
                  <a:srgbClr val="C00000"/>
                </a:solidFill>
                <a:effectLst/>
              </a:rPr>
              <a:t>種是頂級學科領域的同行評審期刊</a:t>
            </a:r>
            <a:r>
              <a:rPr lang="zh-TW" altLang="en-US" dirty="0">
                <a:effectLst/>
              </a:rPr>
              <a:t> </a:t>
            </a:r>
            <a:endParaRPr lang="en-US" altLang="zh-TW" dirty="0">
              <a:effectLst/>
            </a:endParaRPr>
          </a:p>
          <a:p>
            <a:r>
              <a:rPr lang="zh-TW" altLang="en-US" dirty="0">
                <a:effectLst/>
              </a:rPr>
              <a:t>它還收錄了</a:t>
            </a:r>
            <a:r>
              <a:rPr lang="en-US" altLang="zh-CN" dirty="0">
                <a:solidFill>
                  <a:srgbClr val="7030A0"/>
                </a:solidFill>
                <a:effectLst/>
              </a:rPr>
              <a:t>15</a:t>
            </a:r>
            <a:r>
              <a:rPr lang="zh-CN" altLang="en-US" dirty="0">
                <a:solidFill>
                  <a:srgbClr val="7030A0"/>
                </a:solidFill>
                <a:effectLst/>
              </a:rPr>
              <a:t>萬</a:t>
            </a:r>
            <a:r>
              <a:rPr lang="zh-TW" altLang="en-US" dirty="0">
                <a:solidFill>
                  <a:srgbClr val="7030A0"/>
                </a:solidFill>
                <a:effectLst/>
              </a:rPr>
              <a:t>會議論</a:t>
            </a:r>
            <a:r>
              <a:rPr lang="zh-TW" altLang="en-US" dirty="0">
                <a:effectLst/>
              </a:rPr>
              <a:t>文、</a:t>
            </a:r>
            <a:r>
              <a:rPr lang="en-US" altLang="zh-CN" dirty="0">
                <a:solidFill>
                  <a:srgbClr val="7030A0"/>
                </a:solidFill>
                <a:effectLst/>
              </a:rPr>
              <a:t>29</a:t>
            </a:r>
            <a:r>
              <a:rPr lang="zh-CN" altLang="en-US" dirty="0">
                <a:solidFill>
                  <a:srgbClr val="7030A0"/>
                </a:solidFill>
                <a:effectLst/>
              </a:rPr>
              <a:t>萬本</a:t>
            </a:r>
            <a:r>
              <a:rPr lang="zh-TW" altLang="en-US" dirty="0">
                <a:solidFill>
                  <a:srgbClr val="7030A0"/>
                </a:solidFill>
                <a:effectLst/>
              </a:rPr>
              <a:t>書</a:t>
            </a:r>
            <a:r>
              <a:rPr lang="zh-TW" altLang="en-US" dirty="0">
                <a:effectLst/>
              </a:rPr>
              <a:t>、專利和網路學術資源等其他類型的文獻</a:t>
            </a:r>
          </a:p>
          <a:p>
            <a:r>
              <a:rPr lang="zh-TW" altLang="en-US" dirty="0">
                <a:effectLst/>
                <a:highlight>
                  <a:srgbClr val="FFFF00"/>
                </a:highlight>
              </a:rPr>
              <a:t>準確的索引</a:t>
            </a:r>
            <a:r>
              <a:rPr lang="zh-TW" altLang="en-US" dirty="0">
                <a:effectLst/>
              </a:rPr>
              <a:t>：</a:t>
            </a:r>
            <a:r>
              <a:rPr lang="en-US" altLang="zh-TW" dirty="0">
                <a:effectLst/>
              </a:rPr>
              <a:t>Scopus </a:t>
            </a:r>
            <a:r>
              <a:rPr lang="zh-TW" altLang="en-US" dirty="0">
                <a:effectLst/>
              </a:rPr>
              <a:t>使用了先進的索引技術，可以準確地索引學術文獻的內容。</a:t>
            </a:r>
          </a:p>
          <a:p>
            <a:endParaRPr lang="zh-TW" altLang="en-US" dirty="0"/>
          </a:p>
        </p:txBody>
      </p:sp>
      <p:sp>
        <p:nvSpPr>
          <p:cNvPr id="3" name="標題 2">
            <a:extLst>
              <a:ext uri="{FF2B5EF4-FFF2-40B4-BE49-F238E27FC236}">
                <a16:creationId xmlns:a16="http://schemas.microsoft.com/office/drawing/2014/main" id="{BDB30CB2-B36E-404D-B59D-26D180192C9B}"/>
              </a:ext>
            </a:extLst>
          </p:cNvPr>
          <p:cNvSpPr>
            <a:spLocks noGrp="1"/>
          </p:cNvSpPr>
          <p:nvPr>
            <p:ph type="title"/>
          </p:nvPr>
        </p:nvSpPr>
        <p:spPr/>
        <p:txBody>
          <a:bodyPr>
            <a:normAutofit fontScale="90000"/>
          </a:bodyPr>
          <a:lstStyle/>
          <a:p>
            <a:r>
              <a:rPr lang="en-US" altLang="zh-TW" sz="9600" dirty="0"/>
              <a:t>Scopus</a:t>
            </a:r>
            <a:endParaRPr lang="zh-TW" altLang="en-US" dirty="0"/>
          </a:p>
        </p:txBody>
      </p:sp>
    </p:spTree>
    <p:extLst>
      <p:ext uri="{BB962C8B-B14F-4D97-AF65-F5344CB8AC3E}">
        <p14:creationId xmlns:p14="http://schemas.microsoft.com/office/powerpoint/2010/main" val="3348344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23E07F6-0D48-4C60-BC0F-A8948C7FDC55}"/>
              </a:ext>
            </a:extLst>
          </p:cNvPr>
          <p:cNvSpPr>
            <a:spLocks noGrp="1"/>
          </p:cNvSpPr>
          <p:nvPr>
            <p:ph idx="1"/>
          </p:nvPr>
        </p:nvSpPr>
        <p:spPr/>
        <p:txBody>
          <a:bodyPr>
            <a:normAutofit/>
          </a:bodyPr>
          <a:lstStyle/>
          <a:p>
            <a:r>
              <a:rPr lang="zh-TW" altLang="en-US" sz="3200" dirty="0">
                <a:highlight>
                  <a:srgbClr val="FFFF00"/>
                </a:highlight>
              </a:rPr>
              <a:t>豐富的引用資訊</a:t>
            </a:r>
            <a:r>
              <a:rPr lang="zh-CN" altLang="en-US" sz="3200" dirty="0"/>
              <a:t>：</a:t>
            </a:r>
            <a:r>
              <a:rPr lang="zh-TW" altLang="en-US" sz="3200" dirty="0"/>
              <a:t>包括</a:t>
            </a:r>
            <a:r>
              <a:rPr lang="zh-TW" altLang="en-US" sz="3200" dirty="0">
                <a:solidFill>
                  <a:srgbClr val="C00000"/>
                </a:solidFill>
              </a:rPr>
              <a:t>文獻的引用次數</a:t>
            </a:r>
            <a:r>
              <a:rPr lang="zh-TW" altLang="en-US" sz="3200" dirty="0"/>
              <a:t>、</a:t>
            </a:r>
            <a:r>
              <a:rPr lang="zh-TW" altLang="en-US" sz="3200" dirty="0">
                <a:solidFill>
                  <a:srgbClr val="C00000"/>
                </a:solidFill>
              </a:rPr>
              <a:t>被引用次數、共引用次數、引用文獻</a:t>
            </a:r>
            <a:r>
              <a:rPr lang="zh-TW" altLang="en-US" sz="3200" dirty="0"/>
              <a:t>和相關文獻等，幫助使用者追蹤和分析</a:t>
            </a:r>
            <a:r>
              <a:rPr lang="zh-TW" altLang="en-US" sz="3200" dirty="0">
                <a:solidFill>
                  <a:srgbClr val="7030A0"/>
                </a:solidFill>
              </a:rPr>
              <a:t>文獻的影響力</a:t>
            </a:r>
            <a:r>
              <a:rPr lang="zh-TW" altLang="en-US" sz="3200" dirty="0"/>
              <a:t>和趨勢 </a:t>
            </a:r>
          </a:p>
          <a:p>
            <a:r>
              <a:rPr lang="zh-TW" altLang="en-US" sz="3200" dirty="0">
                <a:highlight>
                  <a:srgbClr val="FFFF00"/>
                </a:highlight>
              </a:rPr>
              <a:t>多種學術評比指標</a:t>
            </a:r>
            <a:r>
              <a:rPr lang="zh-CN" altLang="en-US" sz="3200" dirty="0"/>
              <a:t>：</a:t>
            </a:r>
            <a:r>
              <a:rPr lang="zh-TW" altLang="en-US" sz="3200" dirty="0"/>
              <a:t>如</a:t>
            </a:r>
            <a:r>
              <a:rPr lang="en-US" altLang="zh-CN" sz="3200" dirty="0">
                <a:solidFill>
                  <a:srgbClr val="7030A0"/>
                </a:solidFill>
              </a:rPr>
              <a:t>SJR</a:t>
            </a:r>
            <a:r>
              <a:rPr lang="zh-CN" altLang="en-US" sz="3200" dirty="0">
                <a:solidFill>
                  <a:srgbClr val="7030A0"/>
                </a:solidFill>
              </a:rPr>
              <a:t>、</a:t>
            </a:r>
            <a:r>
              <a:rPr lang="en-US" altLang="zh-CN" sz="3200" dirty="0">
                <a:solidFill>
                  <a:srgbClr val="7030A0"/>
                </a:solidFill>
              </a:rPr>
              <a:t>SNIP</a:t>
            </a:r>
            <a:r>
              <a:rPr lang="zh-CN" altLang="en-US" sz="3200" dirty="0"/>
              <a:t>和</a:t>
            </a:r>
            <a:r>
              <a:rPr lang="en-US" altLang="zh-CN" sz="3200" dirty="0" err="1">
                <a:solidFill>
                  <a:srgbClr val="7030A0"/>
                </a:solidFill>
              </a:rPr>
              <a:t>CiteScore</a:t>
            </a:r>
            <a:r>
              <a:rPr lang="zh-TW" altLang="en-US" sz="3200" dirty="0"/>
              <a:t>等，幫助使用者評估期刊的品質和影響力 </a:t>
            </a:r>
          </a:p>
          <a:p>
            <a:r>
              <a:rPr lang="zh-TW" altLang="en-US" sz="3200" dirty="0"/>
              <a:t>個人資料和警示功能</a:t>
            </a:r>
            <a:r>
              <a:rPr lang="zh-CN" altLang="en-US" sz="3200" dirty="0">
                <a:highlight>
                  <a:srgbClr val="FFFF00"/>
                </a:highlight>
              </a:rPr>
              <a:t>：</a:t>
            </a:r>
            <a:r>
              <a:rPr lang="zh-TW" altLang="en-US" sz="3200" dirty="0">
                <a:highlight>
                  <a:srgbClr val="FFFF00"/>
                </a:highlight>
              </a:rPr>
              <a:t>幫助使用者建立和追蹤自己</a:t>
            </a:r>
            <a:r>
              <a:rPr lang="zh-TW" altLang="en-US" sz="3200" dirty="0"/>
              <a:t>的文獻列表和引用情況，並及時獲得新的文獻資訊 </a:t>
            </a:r>
          </a:p>
        </p:txBody>
      </p:sp>
      <p:sp>
        <p:nvSpPr>
          <p:cNvPr id="3" name="標題 2">
            <a:extLst>
              <a:ext uri="{FF2B5EF4-FFF2-40B4-BE49-F238E27FC236}">
                <a16:creationId xmlns:a16="http://schemas.microsoft.com/office/drawing/2014/main" id="{BDB30CB2-B36E-404D-B59D-26D180192C9B}"/>
              </a:ext>
            </a:extLst>
          </p:cNvPr>
          <p:cNvSpPr>
            <a:spLocks noGrp="1"/>
          </p:cNvSpPr>
          <p:nvPr>
            <p:ph type="title"/>
          </p:nvPr>
        </p:nvSpPr>
        <p:spPr/>
        <p:txBody>
          <a:bodyPr>
            <a:normAutofit fontScale="90000"/>
          </a:bodyPr>
          <a:lstStyle/>
          <a:p>
            <a:r>
              <a:rPr lang="en-US" altLang="zh-TW" sz="9600" dirty="0"/>
              <a:t>Scopus</a:t>
            </a:r>
            <a:endParaRPr lang="zh-TW" altLang="en-US" dirty="0"/>
          </a:p>
        </p:txBody>
      </p:sp>
    </p:spTree>
    <p:extLst>
      <p:ext uri="{BB962C8B-B14F-4D97-AF65-F5344CB8AC3E}">
        <p14:creationId xmlns:p14="http://schemas.microsoft.com/office/powerpoint/2010/main" val="3008328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10358A27-D874-460A-B3F3-EF483DB9932E}"/>
              </a:ext>
            </a:extLst>
          </p:cNvPr>
          <p:cNvPicPr>
            <a:picLocks noGrp="1" noChangeAspect="1"/>
          </p:cNvPicPr>
          <p:nvPr>
            <p:ph idx="1"/>
          </p:nvPr>
        </p:nvPicPr>
        <p:blipFill>
          <a:blip r:embed="rId2"/>
          <a:stretch>
            <a:fillRect/>
          </a:stretch>
        </p:blipFill>
        <p:spPr>
          <a:xfrm>
            <a:off x="91047" y="1844825"/>
            <a:ext cx="8961905" cy="3546180"/>
          </a:xfrm>
          <a:prstGeom prst="rect">
            <a:avLst/>
          </a:prstGeom>
        </p:spPr>
      </p:pic>
      <p:sp>
        <p:nvSpPr>
          <p:cNvPr id="3" name="標題 2">
            <a:extLst>
              <a:ext uri="{FF2B5EF4-FFF2-40B4-BE49-F238E27FC236}">
                <a16:creationId xmlns:a16="http://schemas.microsoft.com/office/drawing/2014/main" id="{BDB30CB2-B36E-404D-B59D-26D180192C9B}"/>
              </a:ext>
            </a:extLst>
          </p:cNvPr>
          <p:cNvSpPr>
            <a:spLocks noGrp="1"/>
          </p:cNvSpPr>
          <p:nvPr>
            <p:ph type="title"/>
          </p:nvPr>
        </p:nvSpPr>
        <p:spPr/>
        <p:txBody>
          <a:bodyPr>
            <a:noAutofit/>
          </a:bodyPr>
          <a:lstStyle/>
          <a:p>
            <a:r>
              <a:rPr lang="en-US" altLang="zh-TW" sz="6000" dirty="0"/>
              <a:t>Scopus</a:t>
            </a:r>
            <a:r>
              <a:rPr lang="zh-CN" altLang="en-US" sz="6000" dirty="0"/>
              <a:t>的功用</a:t>
            </a:r>
            <a:endParaRPr lang="zh-TW" altLang="en-US" sz="3600" dirty="0"/>
          </a:p>
        </p:txBody>
      </p:sp>
    </p:spTree>
    <p:extLst>
      <p:ext uri="{BB962C8B-B14F-4D97-AF65-F5344CB8AC3E}">
        <p14:creationId xmlns:p14="http://schemas.microsoft.com/office/powerpoint/2010/main" val="3848234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30E9CA3-D5A8-4837-BEFE-43EE0752CEC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3A81986D-7623-4ACE-B4BA-80927B60979E}"/>
              </a:ext>
            </a:extLst>
          </p:cNvPr>
          <p:cNvSpPr>
            <a:spLocks noGrp="1"/>
          </p:cNvSpPr>
          <p:nvPr>
            <p:ph type="title"/>
          </p:nvPr>
        </p:nvSpPr>
        <p:spPr/>
        <p:txBody>
          <a:bodyPr>
            <a:noAutofit/>
          </a:bodyPr>
          <a:lstStyle/>
          <a:p>
            <a:r>
              <a:rPr lang="zh-CN" altLang="en-US" sz="4000" dirty="0"/>
              <a:t>圖書館</a:t>
            </a:r>
            <a:r>
              <a:rPr lang="en-US" altLang="zh-CN" sz="4000" dirty="0"/>
              <a:t>『</a:t>
            </a:r>
            <a:r>
              <a:rPr lang="zh-CN" altLang="en-US" sz="4000" dirty="0"/>
              <a:t>整合資源</a:t>
            </a:r>
            <a:r>
              <a:rPr lang="en-US" altLang="zh-CN" sz="4000" dirty="0"/>
              <a:t>』</a:t>
            </a:r>
            <a:r>
              <a:rPr lang="zh-CN" altLang="en-US" sz="4000" dirty="0"/>
              <a:t>查詢：</a:t>
            </a:r>
            <a:r>
              <a:rPr lang="en-US" altLang="zh-CN" sz="4000" dirty="0" err="1">
                <a:solidFill>
                  <a:srgbClr val="7030A0"/>
                </a:solidFill>
              </a:rPr>
              <a:t>scopus</a:t>
            </a:r>
            <a:endParaRPr lang="zh-TW" altLang="en-US" sz="4000" dirty="0">
              <a:solidFill>
                <a:srgbClr val="7030A0"/>
              </a:solidFill>
            </a:endParaRPr>
          </a:p>
        </p:txBody>
      </p:sp>
      <p:pic>
        <p:nvPicPr>
          <p:cNvPr id="4" name="圖片 3">
            <a:extLst>
              <a:ext uri="{FF2B5EF4-FFF2-40B4-BE49-F238E27FC236}">
                <a16:creationId xmlns:a16="http://schemas.microsoft.com/office/drawing/2014/main" id="{27E5D4DF-F43F-4534-9B56-8D3E74460091}"/>
              </a:ext>
            </a:extLst>
          </p:cNvPr>
          <p:cNvPicPr>
            <a:picLocks noChangeAspect="1"/>
          </p:cNvPicPr>
          <p:nvPr/>
        </p:nvPicPr>
        <p:blipFill>
          <a:blip r:embed="rId2"/>
          <a:stretch>
            <a:fillRect/>
          </a:stretch>
        </p:blipFill>
        <p:spPr>
          <a:xfrm>
            <a:off x="179512" y="1734615"/>
            <a:ext cx="9144000" cy="4955781"/>
          </a:xfrm>
          <a:prstGeom prst="rect">
            <a:avLst/>
          </a:prstGeom>
        </p:spPr>
      </p:pic>
    </p:spTree>
    <p:extLst>
      <p:ext uri="{BB962C8B-B14F-4D97-AF65-F5344CB8AC3E}">
        <p14:creationId xmlns:p14="http://schemas.microsoft.com/office/powerpoint/2010/main" val="298821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B75CE21-5D30-4FA9-820D-5CA3EDBB7D1E}"/>
              </a:ext>
            </a:extLst>
          </p:cNvPr>
          <p:cNvSpPr>
            <a:spLocks noGrp="1"/>
          </p:cNvSpPr>
          <p:nvPr>
            <p:ph type="title"/>
          </p:nvPr>
        </p:nvSpPr>
        <p:spPr/>
        <p:txBody>
          <a:bodyPr>
            <a:noAutofit/>
          </a:bodyPr>
          <a:lstStyle/>
          <a:p>
            <a:r>
              <a:rPr lang="en-US" altLang="zh-CN" sz="4000" dirty="0" err="1"/>
              <a:t>ChatGPT</a:t>
            </a:r>
            <a:r>
              <a:rPr lang="en-US" altLang="zh-CN" sz="4000" dirty="0"/>
              <a:t> </a:t>
            </a:r>
            <a:r>
              <a:rPr lang="zh-CN" altLang="en-US" sz="4000" dirty="0"/>
              <a:t>各種版本的限制</a:t>
            </a:r>
            <a:endParaRPr lang="en-US" altLang="zh-TW" dirty="0">
              <a:effectLst/>
            </a:endParaRPr>
          </a:p>
        </p:txBody>
      </p:sp>
      <p:sp>
        <p:nvSpPr>
          <p:cNvPr id="6" name="內容版面配置區 5">
            <a:extLst>
              <a:ext uri="{FF2B5EF4-FFF2-40B4-BE49-F238E27FC236}">
                <a16:creationId xmlns:a16="http://schemas.microsoft.com/office/drawing/2014/main" id="{9E3AE1C2-D9E5-42E4-8658-0411969113FD}"/>
              </a:ext>
            </a:extLst>
          </p:cNvPr>
          <p:cNvSpPr>
            <a:spLocks noGrp="1"/>
          </p:cNvSpPr>
          <p:nvPr>
            <p:ph idx="1"/>
          </p:nvPr>
        </p:nvSpPr>
        <p:spPr>
          <a:xfrm>
            <a:off x="15708" y="1633166"/>
            <a:ext cx="9144000" cy="5257800"/>
          </a:xfrm>
        </p:spPr>
        <p:txBody>
          <a:bodyPr>
            <a:normAutofit/>
          </a:bodyPr>
          <a:lstStyle/>
          <a:p>
            <a:endParaRPr lang="zh-TW" altLang="en-US" dirty="0">
              <a:effectLst/>
            </a:endParaRPr>
          </a:p>
        </p:txBody>
      </p:sp>
      <p:pic>
        <p:nvPicPr>
          <p:cNvPr id="2" name="圖片 1">
            <a:extLst>
              <a:ext uri="{FF2B5EF4-FFF2-40B4-BE49-F238E27FC236}">
                <a16:creationId xmlns:a16="http://schemas.microsoft.com/office/drawing/2014/main" id="{10BA7E8A-2780-498B-AA2C-7F09A4229B91}"/>
              </a:ext>
            </a:extLst>
          </p:cNvPr>
          <p:cNvPicPr>
            <a:picLocks noChangeAspect="1"/>
          </p:cNvPicPr>
          <p:nvPr/>
        </p:nvPicPr>
        <p:blipFill>
          <a:blip r:embed="rId2"/>
          <a:stretch>
            <a:fillRect/>
          </a:stretch>
        </p:blipFill>
        <p:spPr>
          <a:xfrm>
            <a:off x="0" y="1715466"/>
            <a:ext cx="9144000" cy="4737869"/>
          </a:xfrm>
          <a:prstGeom prst="rect">
            <a:avLst/>
          </a:prstGeom>
        </p:spPr>
      </p:pic>
    </p:spTree>
    <p:extLst>
      <p:ext uri="{BB962C8B-B14F-4D97-AF65-F5344CB8AC3E}">
        <p14:creationId xmlns:p14="http://schemas.microsoft.com/office/powerpoint/2010/main" val="20876162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EAA721F-4BAC-4B42-93B5-029604E88D30}"/>
              </a:ext>
            </a:extLst>
          </p:cNvPr>
          <p:cNvSpPr>
            <a:spLocks noGrp="1"/>
          </p:cNvSpPr>
          <p:nvPr>
            <p:ph idx="1"/>
          </p:nvPr>
        </p:nvSpPr>
        <p:spPr/>
        <p:txBody>
          <a:bodyPr/>
          <a:lstStyle/>
          <a:p>
            <a:pPr lvl="1"/>
            <a:r>
              <a:rPr lang="en-US" altLang="zh-TW" sz="2800" dirty="0">
                <a:hlinkClick r:id="rId2"/>
              </a:rPr>
              <a:t>https://search.lib.ntut.edu.tw/ntut/jumper/resource_detail.jsp?pageView=erm&amp;procType=list&amp;reourceType=databases&amp;id=DB207</a:t>
            </a:r>
            <a:endParaRPr lang="en-US" altLang="zh-TW" sz="2800" dirty="0"/>
          </a:p>
          <a:p>
            <a:pPr lvl="1"/>
            <a:r>
              <a:rPr lang="en-US" altLang="zh-TW" sz="2800" dirty="0"/>
              <a:t>marketing google analytics</a:t>
            </a:r>
          </a:p>
          <a:p>
            <a:pPr lvl="1"/>
            <a:endParaRPr lang="en-US" altLang="zh-TW" sz="4000" dirty="0"/>
          </a:p>
        </p:txBody>
      </p:sp>
      <p:sp>
        <p:nvSpPr>
          <p:cNvPr id="3" name="標題 2">
            <a:extLst>
              <a:ext uri="{FF2B5EF4-FFF2-40B4-BE49-F238E27FC236}">
                <a16:creationId xmlns:a16="http://schemas.microsoft.com/office/drawing/2014/main" id="{FD00D007-6B89-4447-9735-4C92716FE26B}"/>
              </a:ext>
            </a:extLst>
          </p:cNvPr>
          <p:cNvSpPr>
            <a:spLocks noGrp="1"/>
          </p:cNvSpPr>
          <p:nvPr>
            <p:ph type="title"/>
          </p:nvPr>
        </p:nvSpPr>
        <p:spPr/>
        <p:txBody>
          <a:bodyPr>
            <a:normAutofit/>
          </a:bodyPr>
          <a:lstStyle/>
          <a:p>
            <a:r>
              <a:rPr lang="en-US" altLang="zh-TW" dirty="0"/>
              <a:t>Scopus</a:t>
            </a:r>
            <a:r>
              <a:rPr lang="zh-CN" altLang="en-US" dirty="0"/>
              <a:t>的校內圖書館位置</a:t>
            </a:r>
            <a:endParaRPr lang="zh-TW" altLang="en-US" dirty="0"/>
          </a:p>
        </p:txBody>
      </p:sp>
      <p:pic>
        <p:nvPicPr>
          <p:cNvPr id="5" name="圖片 4">
            <a:extLst>
              <a:ext uri="{FF2B5EF4-FFF2-40B4-BE49-F238E27FC236}">
                <a16:creationId xmlns:a16="http://schemas.microsoft.com/office/drawing/2014/main" id="{E3449A30-5725-4471-8057-E681FEA3FDB0}"/>
              </a:ext>
            </a:extLst>
          </p:cNvPr>
          <p:cNvPicPr>
            <a:picLocks noChangeAspect="1"/>
          </p:cNvPicPr>
          <p:nvPr/>
        </p:nvPicPr>
        <p:blipFill>
          <a:blip r:embed="rId3"/>
          <a:stretch>
            <a:fillRect/>
          </a:stretch>
        </p:blipFill>
        <p:spPr>
          <a:xfrm>
            <a:off x="539552" y="3955944"/>
            <a:ext cx="7609524" cy="2771429"/>
          </a:xfrm>
          <a:prstGeom prst="rect">
            <a:avLst/>
          </a:prstGeom>
        </p:spPr>
      </p:pic>
    </p:spTree>
    <p:extLst>
      <p:ext uri="{BB962C8B-B14F-4D97-AF65-F5344CB8AC3E}">
        <p14:creationId xmlns:p14="http://schemas.microsoft.com/office/powerpoint/2010/main" val="8513270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C225947B-1C0A-44E6-B908-1D7CCB266814}"/>
              </a:ext>
            </a:extLst>
          </p:cNvPr>
          <p:cNvPicPr>
            <a:picLocks noGrp="1" noChangeAspect="1"/>
          </p:cNvPicPr>
          <p:nvPr>
            <p:ph idx="1"/>
          </p:nvPr>
        </p:nvPicPr>
        <p:blipFill>
          <a:blip r:embed="rId2"/>
          <a:stretch>
            <a:fillRect/>
          </a:stretch>
        </p:blipFill>
        <p:spPr>
          <a:xfrm>
            <a:off x="0" y="2301009"/>
            <a:ext cx="9144000" cy="3856182"/>
          </a:xfrm>
          <a:prstGeom prst="rect">
            <a:avLst/>
          </a:prstGeom>
        </p:spPr>
      </p:pic>
      <p:sp>
        <p:nvSpPr>
          <p:cNvPr id="3" name="標題 2">
            <a:extLst>
              <a:ext uri="{FF2B5EF4-FFF2-40B4-BE49-F238E27FC236}">
                <a16:creationId xmlns:a16="http://schemas.microsoft.com/office/drawing/2014/main" id="{4D1A91DA-ABFD-4DC5-89A6-011103603587}"/>
              </a:ext>
            </a:extLst>
          </p:cNvPr>
          <p:cNvSpPr>
            <a:spLocks noGrp="1"/>
          </p:cNvSpPr>
          <p:nvPr>
            <p:ph type="title"/>
          </p:nvPr>
        </p:nvSpPr>
        <p:spPr/>
        <p:txBody>
          <a:bodyPr/>
          <a:lstStyle/>
          <a:p>
            <a:r>
              <a:rPr lang="zh-CN" altLang="en-US" dirty="0"/>
              <a:t>註冊成</a:t>
            </a:r>
            <a:r>
              <a:rPr lang="en-US" altLang="zh-CN" dirty="0"/>
              <a:t>Elsevier</a:t>
            </a:r>
            <a:r>
              <a:rPr lang="zh-CN" altLang="en-US" dirty="0"/>
              <a:t>公司的會員</a:t>
            </a:r>
            <a:endParaRPr lang="zh-TW" altLang="en-US" dirty="0"/>
          </a:p>
        </p:txBody>
      </p:sp>
    </p:spTree>
    <p:extLst>
      <p:ext uri="{BB962C8B-B14F-4D97-AF65-F5344CB8AC3E}">
        <p14:creationId xmlns:p14="http://schemas.microsoft.com/office/powerpoint/2010/main" val="2907442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50CE680F-D2A7-4C10-8C56-E81CF46B5D5A}"/>
              </a:ext>
            </a:extLst>
          </p:cNvPr>
          <p:cNvPicPr>
            <a:picLocks noGrp="1" noChangeAspect="1"/>
          </p:cNvPicPr>
          <p:nvPr>
            <p:ph idx="1"/>
          </p:nvPr>
        </p:nvPicPr>
        <p:blipFill>
          <a:blip r:embed="rId2"/>
          <a:stretch>
            <a:fillRect/>
          </a:stretch>
        </p:blipFill>
        <p:spPr>
          <a:xfrm>
            <a:off x="4375228" y="1553219"/>
            <a:ext cx="4790476" cy="5152381"/>
          </a:xfrm>
          <a:prstGeom prst="rect">
            <a:avLst/>
          </a:prstGeom>
        </p:spPr>
      </p:pic>
      <p:sp>
        <p:nvSpPr>
          <p:cNvPr id="3" name="標題 2">
            <a:extLst>
              <a:ext uri="{FF2B5EF4-FFF2-40B4-BE49-F238E27FC236}">
                <a16:creationId xmlns:a16="http://schemas.microsoft.com/office/drawing/2014/main" id="{89265A82-A625-4CF5-95C8-101FFA6316B6}"/>
              </a:ext>
            </a:extLst>
          </p:cNvPr>
          <p:cNvSpPr>
            <a:spLocks noGrp="1"/>
          </p:cNvSpPr>
          <p:nvPr>
            <p:ph type="title"/>
          </p:nvPr>
        </p:nvSpPr>
        <p:spPr/>
        <p:txBody>
          <a:bodyPr/>
          <a:lstStyle/>
          <a:p>
            <a:pPr algn="r"/>
            <a:r>
              <a:rPr lang="zh-CN" altLang="en-US" dirty="0"/>
              <a:t>輸入：</a:t>
            </a:r>
            <a:r>
              <a:rPr lang="en-US" altLang="zh-CN" dirty="0" err="1"/>
              <a:t>taipei</a:t>
            </a:r>
            <a:endParaRPr lang="zh-TW" altLang="en-US" dirty="0"/>
          </a:p>
        </p:txBody>
      </p:sp>
      <p:pic>
        <p:nvPicPr>
          <p:cNvPr id="4" name="圖片 3">
            <a:extLst>
              <a:ext uri="{FF2B5EF4-FFF2-40B4-BE49-F238E27FC236}">
                <a16:creationId xmlns:a16="http://schemas.microsoft.com/office/drawing/2014/main" id="{768DC6EC-4F42-471C-A814-B38610F70C1C}"/>
              </a:ext>
            </a:extLst>
          </p:cNvPr>
          <p:cNvPicPr>
            <a:picLocks noChangeAspect="1"/>
          </p:cNvPicPr>
          <p:nvPr/>
        </p:nvPicPr>
        <p:blipFill>
          <a:blip r:embed="rId3"/>
          <a:stretch>
            <a:fillRect/>
          </a:stretch>
        </p:blipFill>
        <p:spPr>
          <a:xfrm>
            <a:off x="-310747" y="152400"/>
            <a:ext cx="4714286" cy="4914286"/>
          </a:xfrm>
          <a:prstGeom prst="rect">
            <a:avLst/>
          </a:prstGeom>
        </p:spPr>
      </p:pic>
    </p:spTree>
    <p:extLst>
      <p:ext uri="{BB962C8B-B14F-4D97-AF65-F5344CB8AC3E}">
        <p14:creationId xmlns:p14="http://schemas.microsoft.com/office/powerpoint/2010/main" val="38372954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5DD165A-5B3F-4870-9F41-298FC51DE26B}"/>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70ED5EBE-F364-41B9-9487-7C8E84FC35F0}"/>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FAB19CDC-BEAA-45FF-B8E2-AF57438BF4F9}"/>
              </a:ext>
            </a:extLst>
          </p:cNvPr>
          <p:cNvPicPr>
            <a:picLocks noChangeAspect="1"/>
          </p:cNvPicPr>
          <p:nvPr/>
        </p:nvPicPr>
        <p:blipFill>
          <a:blip r:embed="rId2"/>
          <a:stretch>
            <a:fillRect/>
          </a:stretch>
        </p:blipFill>
        <p:spPr>
          <a:xfrm>
            <a:off x="0" y="-99392"/>
            <a:ext cx="4704762" cy="5733333"/>
          </a:xfrm>
          <a:prstGeom prst="rect">
            <a:avLst/>
          </a:prstGeom>
        </p:spPr>
      </p:pic>
      <p:pic>
        <p:nvPicPr>
          <p:cNvPr id="5" name="圖片 4">
            <a:extLst>
              <a:ext uri="{FF2B5EF4-FFF2-40B4-BE49-F238E27FC236}">
                <a16:creationId xmlns:a16="http://schemas.microsoft.com/office/drawing/2014/main" id="{14965DED-1C0F-48DF-BBF1-3B90FB6546C6}"/>
              </a:ext>
            </a:extLst>
          </p:cNvPr>
          <p:cNvPicPr>
            <a:picLocks noChangeAspect="1"/>
          </p:cNvPicPr>
          <p:nvPr/>
        </p:nvPicPr>
        <p:blipFill>
          <a:blip r:embed="rId3"/>
          <a:stretch>
            <a:fillRect/>
          </a:stretch>
        </p:blipFill>
        <p:spPr>
          <a:xfrm>
            <a:off x="3923928" y="2996952"/>
            <a:ext cx="4733333" cy="3466667"/>
          </a:xfrm>
          <a:prstGeom prst="rect">
            <a:avLst/>
          </a:prstGeom>
        </p:spPr>
      </p:pic>
    </p:spTree>
    <p:extLst>
      <p:ext uri="{BB962C8B-B14F-4D97-AF65-F5344CB8AC3E}">
        <p14:creationId xmlns:p14="http://schemas.microsoft.com/office/powerpoint/2010/main" val="5419275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2704845-2308-4047-AC53-05F53EF55BA2}"/>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17AED869-963A-41A0-A466-BFAE84455A39}"/>
              </a:ext>
            </a:extLst>
          </p:cNvPr>
          <p:cNvSpPr>
            <a:spLocks noGrp="1"/>
          </p:cNvSpPr>
          <p:nvPr>
            <p:ph type="title"/>
          </p:nvPr>
        </p:nvSpPr>
        <p:spPr/>
        <p:txBody>
          <a:bodyPr/>
          <a:lstStyle/>
          <a:p>
            <a:r>
              <a:rPr lang="zh-CN" altLang="en-US" dirty="0"/>
              <a:t>登入</a:t>
            </a:r>
            <a:endParaRPr lang="zh-TW" altLang="en-US" dirty="0"/>
          </a:p>
        </p:txBody>
      </p:sp>
      <p:pic>
        <p:nvPicPr>
          <p:cNvPr id="5" name="圖片 4">
            <a:extLst>
              <a:ext uri="{FF2B5EF4-FFF2-40B4-BE49-F238E27FC236}">
                <a16:creationId xmlns:a16="http://schemas.microsoft.com/office/drawing/2014/main" id="{01506DA9-ED35-42CC-A186-0648C133AA76}"/>
              </a:ext>
            </a:extLst>
          </p:cNvPr>
          <p:cNvPicPr>
            <a:picLocks noChangeAspect="1"/>
          </p:cNvPicPr>
          <p:nvPr/>
        </p:nvPicPr>
        <p:blipFill>
          <a:blip r:embed="rId2"/>
          <a:stretch>
            <a:fillRect/>
          </a:stretch>
        </p:blipFill>
        <p:spPr>
          <a:xfrm>
            <a:off x="0" y="1612361"/>
            <a:ext cx="9144000" cy="3633277"/>
          </a:xfrm>
          <a:prstGeom prst="rect">
            <a:avLst/>
          </a:prstGeom>
        </p:spPr>
      </p:pic>
    </p:spTree>
    <p:extLst>
      <p:ext uri="{BB962C8B-B14F-4D97-AF65-F5344CB8AC3E}">
        <p14:creationId xmlns:p14="http://schemas.microsoft.com/office/powerpoint/2010/main" val="1028766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B9B6FC2-B27E-4253-9638-C091395428F9}"/>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7DD257B0-5780-4836-BFBC-264856D0E9EC}"/>
              </a:ext>
            </a:extLst>
          </p:cNvPr>
          <p:cNvSpPr>
            <a:spLocks noGrp="1"/>
          </p:cNvSpPr>
          <p:nvPr>
            <p:ph type="title"/>
          </p:nvPr>
        </p:nvSpPr>
        <p:spPr/>
        <p:txBody>
          <a:bodyPr>
            <a:normAutofit fontScale="90000"/>
          </a:bodyPr>
          <a:lstStyle/>
          <a:p>
            <a:r>
              <a:rPr lang="zh-CN" altLang="en-US" dirty="0"/>
              <a:t>超過一個字以上關鍵字的搜尋</a:t>
            </a:r>
            <a:endParaRPr lang="zh-TW" altLang="en-US" dirty="0"/>
          </a:p>
        </p:txBody>
      </p:sp>
      <p:pic>
        <p:nvPicPr>
          <p:cNvPr id="6" name="圖片 5">
            <a:extLst>
              <a:ext uri="{FF2B5EF4-FFF2-40B4-BE49-F238E27FC236}">
                <a16:creationId xmlns:a16="http://schemas.microsoft.com/office/drawing/2014/main" id="{198FE12B-2053-4703-80D8-163D1D694500}"/>
              </a:ext>
            </a:extLst>
          </p:cNvPr>
          <p:cNvPicPr>
            <a:picLocks noChangeAspect="1"/>
          </p:cNvPicPr>
          <p:nvPr/>
        </p:nvPicPr>
        <p:blipFill>
          <a:blip r:embed="rId2"/>
          <a:stretch>
            <a:fillRect/>
          </a:stretch>
        </p:blipFill>
        <p:spPr>
          <a:xfrm>
            <a:off x="-118233" y="1408401"/>
            <a:ext cx="9144000" cy="4972927"/>
          </a:xfrm>
          <a:prstGeom prst="rect">
            <a:avLst/>
          </a:prstGeom>
        </p:spPr>
      </p:pic>
    </p:spTree>
    <p:extLst>
      <p:ext uri="{BB962C8B-B14F-4D97-AF65-F5344CB8AC3E}">
        <p14:creationId xmlns:p14="http://schemas.microsoft.com/office/powerpoint/2010/main" val="906121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50E34D5-A8FC-4CB7-B3CB-05FA4C14C620}"/>
              </a:ext>
            </a:extLst>
          </p:cNvPr>
          <p:cNvSpPr>
            <a:spLocks noGrp="1"/>
          </p:cNvSpPr>
          <p:nvPr>
            <p:ph idx="1"/>
          </p:nvPr>
        </p:nvSpPr>
        <p:spPr/>
        <p:txBody>
          <a:bodyPr>
            <a:normAutofit fontScale="92500" lnSpcReduction="10000"/>
          </a:bodyPr>
          <a:lstStyle/>
          <a:p>
            <a:r>
              <a:rPr lang="zh-CN" altLang="en-US" dirty="0"/>
              <a:t>組合關鍵字：</a:t>
            </a:r>
            <a:r>
              <a:rPr lang="en-US" altLang="zh-CN" dirty="0">
                <a:highlight>
                  <a:srgbClr val="FFFF00"/>
                </a:highlight>
              </a:rPr>
              <a:t>”google analytics”</a:t>
            </a:r>
          </a:p>
          <a:p>
            <a:pPr lvl="1"/>
            <a:r>
              <a:rPr lang="zh-CN" altLang="en-US" dirty="0">
                <a:solidFill>
                  <a:srgbClr val="7030A0"/>
                </a:solidFill>
              </a:rPr>
              <a:t>包括各種類似組合 </a:t>
            </a:r>
            <a:endParaRPr lang="en-US" altLang="zh-CN" dirty="0">
              <a:solidFill>
                <a:srgbClr val="7030A0"/>
              </a:solidFill>
            </a:endParaRPr>
          </a:p>
          <a:p>
            <a:pPr lvl="1"/>
            <a:r>
              <a:rPr lang="en-US" altLang="zh-CN" dirty="0" err="1"/>
              <a:t>google_analytics</a:t>
            </a:r>
            <a:endParaRPr lang="en-US" altLang="zh-CN" dirty="0"/>
          </a:p>
          <a:p>
            <a:pPr lvl="1"/>
            <a:r>
              <a:rPr lang="en-US" altLang="zh-CN" dirty="0"/>
              <a:t>google-analytics</a:t>
            </a:r>
          </a:p>
          <a:p>
            <a:pPr lvl="1"/>
            <a:endParaRPr lang="en-US" altLang="zh-CN" dirty="0"/>
          </a:p>
          <a:p>
            <a:r>
              <a:rPr lang="zh-CN" altLang="en-US" dirty="0"/>
              <a:t>組合關鍵字：</a:t>
            </a:r>
            <a:r>
              <a:rPr lang="en-US" altLang="zh-CN" dirty="0">
                <a:highlight>
                  <a:srgbClr val="FFFF00"/>
                </a:highlight>
              </a:rPr>
              <a:t>{machine learning}</a:t>
            </a:r>
          </a:p>
          <a:p>
            <a:pPr lvl="1"/>
            <a:r>
              <a:rPr lang="zh-CN" altLang="en-US" dirty="0">
                <a:solidFill>
                  <a:srgbClr val="7030A0"/>
                </a:solidFill>
              </a:rPr>
              <a:t>完全一模一樣</a:t>
            </a:r>
            <a:endParaRPr lang="zh-TW" altLang="en-US" dirty="0">
              <a:solidFill>
                <a:srgbClr val="7030A0"/>
              </a:solidFill>
            </a:endParaRPr>
          </a:p>
          <a:p>
            <a:pPr lvl="1"/>
            <a:endParaRPr lang="zh-TW" altLang="en-US" dirty="0"/>
          </a:p>
        </p:txBody>
      </p:sp>
      <p:sp>
        <p:nvSpPr>
          <p:cNvPr id="3" name="標題 2">
            <a:extLst>
              <a:ext uri="{FF2B5EF4-FFF2-40B4-BE49-F238E27FC236}">
                <a16:creationId xmlns:a16="http://schemas.microsoft.com/office/drawing/2014/main" id="{08491D5B-EA91-47C2-9E43-CA4BA10D4E2F}"/>
              </a:ext>
            </a:extLst>
          </p:cNvPr>
          <p:cNvSpPr>
            <a:spLocks noGrp="1"/>
          </p:cNvSpPr>
          <p:nvPr>
            <p:ph type="title"/>
          </p:nvPr>
        </p:nvSpPr>
        <p:spPr/>
        <p:txBody>
          <a:bodyPr/>
          <a:lstStyle/>
          <a:p>
            <a:r>
              <a:rPr lang="zh-CN" altLang="en-US" dirty="0"/>
              <a:t>組合型關鍵字</a:t>
            </a:r>
            <a:endParaRPr lang="zh-TW" altLang="en-US" dirty="0"/>
          </a:p>
        </p:txBody>
      </p:sp>
    </p:spTree>
    <p:extLst>
      <p:ext uri="{BB962C8B-B14F-4D97-AF65-F5344CB8AC3E}">
        <p14:creationId xmlns:p14="http://schemas.microsoft.com/office/powerpoint/2010/main" val="33714638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50E34D5-A8FC-4CB7-B3CB-05FA4C14C620}"/>
              </a:ext>
            </a:extLst>
          </p:cNvPr>
          <p:cNvSpPr>
            <a:spLocks noGrp="1"/>
          </p:cNvSpPr>
          <p:nvPr>
            <p:ph idx="1"/>
          </p:nvPr>
        </p:nvSpPr>
        <p:spPr/>
        <p:txBody>
          <a:bodyPr>
            <a:normAutofit fontScale="92500" lnSpcReduction="20000"/>
          </a:bodyPr>
          <a:lstStyle/>
          <a:p>
            <a:r>
              <a:rPr lang="zh-CN" altLang="en-US" dirty="0">
                <a:highlight>
                  <a:srgbClr val="FFFF00"/>
                </a:highlight>
              </a:rPr>
              <a:t>而且</a:t>
            </a:r>
            <a:r>
              <a:rPr lang="zh-CN" altLang="en-US" dirty="0"/>
              <a:t>：</a:t>
            </a:r>
            <a:endParaRPr lang="en-US" altLang="zh-CN" dirty="0"/>
          </a:p>
          <a:p>
            <a:pPr lvl="1"/>
            <a:r>
              <a:rPr lang="en-US" altLang="zh-CN" dirty="0"/>
              <a:t>marketing</a:t>
            </a:r>
          </a:p>
          <a:p>
            <a:pPr lvl="1"/>
            <a:r>
              <a:rPr lang="en-US" altLang="zh-CN" dirty="0">
                <a:solidFill>
                  <a:srgbClr val="7030A0"/>
                </a:solidFill>
              </a:rPr>
              <a:t>And</a:t>
            </a:r>
          </a:p>
          <a:p>
            <a:pPr lvl="1"/>
            <a:r>
              <a:rPr lang="en-US" altLang="zh-CN" dirty="0">
                <a:highlight>
                  <a:srgbClr val="FFFF00"/>
                </a:highlight>
              </a:rPr>
              <a:t>”google analytics”</a:t>
            </a:r>
          </a:p>
          <a:p>
            <a:r>
              <a:rPr lang="zh-CN" altLang="en-US" dirty="0">
                <a:highlight>
                  <a:srgbClr val="FFFF00"/>
                </a:highlight>
              </a:rPr>
              <a:t>或是</a:t>
            </a:r>
            <a:r>
              <a:rPr lang="zh-CN" altLang="en-US" dirty="0"/>
              <a:t>：</a:t>
            </a:r>
            <a:endParaRPr lang="en-US" altLang="zh-CN" dirty="0"/>
          </a:p>
          <a:p>
            <a:pPr lvl="1"/>
            <a:r>
              <a:rPr lang="en-US" altLang="zh-CN" dirty="0"/>
              <a:t>marketing</a:t>
            </a:r>
          </a:p>
          <a:p>
            <a:pPr lvl="1"/>
            <a:r>
              <a:rPr lang="en-US" altLang="zh-CN" dirty="0">
                <a:solidFill>
                  <a:srgbClr val="7030A0"/>
                </a:solidFill>
              </a:rPr>
              <a:t>Or</a:t>
            </a:r>
          </a:p>
          <a:p>
            <a:pPr lvl="1"/>
            <a:r>
              <a:rPr lang="en-US" altLang="zh-CN" dirty="0"/>
              <a:t>{machine learning}</a:t>
            </a:r>
          </a:p>
          <a:p>
            <a:pPr lvl="1"/>
            <a:endParaRPr lang="zh-TW" altLang="en-US" dirty="0"/>
          </a:p>
        </p:txBody>
      </p:sp>
      <p:sp>
        <p:nvSpPr>
          <p:cNvPr id="3" name="標題 2">
            <a:extLst>
              <a:ext uri="{FF2B5EF4-FFF2-40B4-BE49-F238E27FC236}">
                <a16:creationId xmlns:a16="http://schemas.microsoft.com/office/drawing/2014/main" id="{08491D5B-EA91-47C2-9E43-CA4BA10D4E2F}"/>
              </a:ext>
            </a:extLst>
          </p:cNvPr>
          <p:cNvSpPr>
            <a:spLocks noGrp="1"/>
          </p:cNvSpPr>
          <p:nvPr>
            <p:ph type="title"/>
          </p:nvPr>
        </p:nvSpPr>
        <p:spPr/>
        <p:txBody>
          <a:bodyPr/>
          <a:lstStyle/>
          <a:p>
            <a:r>
              <a:rPr lang="zh-CN" altLang="en-US" dirty="0"/>
              <a:t>多個關鍵字的交集聯集指令</a:t>
            </a:r>
            <a:endParaRPr lang="zh-TW" altLang="en-US" dirty="0"/>
          </a:p>
        </p:txBody>
      </p:sp>
      <p:pic>
        <p:nvPicPr>
          <p:cNvPr id="5" name="圖片 4">
            <a:extLst>
              <a:ext uri="{FF2B5EF4-FFF2-40B4-BE49-F238E27FC236}">
                <a16:creationId xmlns:a16="http://schemas.microsoft.com/office/drawing/2014/main" id="{16C9A8A8-A16E-4DFF-92E2-3A327D044541}"/>
              </a:ext>
            </a:extLst>
          </p:cNvPr>
          <p:cNvPicPr>
            <a:picLocks noChangeAspect="1"/>
          </p:cNvPicPr>
          <p:nvPr/>
        </p:nvPicPr>
        <p:blipFill>
          <a:blip r:embed="rId2"/>
          <a:stretch>
            <a:fillRect/>
          </a:stretch>
        </p:blipFill>
        <p:spPr>
          <a:xfrm>
            <a:off x="3852660" y="2067446"/>
            <a:ext cx="4934950" cy="1059334"/>
          </a:xfrm>
          <a:prstGeom prst="rect">
            <a:avLst/>
          </a:prstGeom>
        </p:spPr>
      </p:pic>
      <p:pic>
        <p:nvPicPr>
          <p:cNvPr id="6" name="圖片 5">
            <a:extLst>
              <a:ext uri="{FF2B5EF4-FFF2-40B4-BE49-F238E27FC236}">
                <a16:creationId xmlns:a16="http://schemas.microsoft.com/office/drawing/2014/main" id="{A0CDAFDC-CCE0-4EFE-A51F-F28F85709171}"/>
              </a:ext>
            </a:extLst>
          </p:cNvPr>
          <p:cNvPicPr>
            <a:picLocks noChangeAspect="1"/>
          </p:cNvPicPr>
          <p:nvPr/>
        </p:nvPicPr>
        <p:blipFill>
          <a:blip r:embed="rId3"/>
          <a:stretch>
            <a:fillRect/>
          </a:stretch>
        </p:blipFill>
        <p:spPr>
          <a:xfrm>
            <a:off x="3563888" y="4182280"/>
            <a:ext cx="5223868" cy="1190935"/>
          </a:xfrm>
          <a:prstGeom prst="rect">
            <a:avLst/>
          </a:prstGeom>
        </p:spPr>
      </p:pic>
    </p:spTree>
    <p:extLst>
      <p:ext uri="{BB962C8B-B14F-4D97-AF65-F5344CB8AC3E}">
        <p14:creationId xmlns:p14="http://schemas.microsoft.com/office/powerpoint/2010/main" val="31794456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50E34D5-A8FC-4CB7-B3CB-05FA4C14C620}"/>
              </a:ext>
            </a:extLst>
          </p:cNvPr>
          <p:cNvSpPr>
            <a:spLocks noGrp="1"/>
          </p:cNvSpPr>
          <p:nvPr>
            <p:ph idx="1"/>
          </p:nvPr>
        </p:nvSpPr>
        <p:spPr/>
        <p:txBody>
          <a:bodyPr>
            <a:normAutofit/>
          </a:bodyPr>
          <a:lstStyle/>
          <a:p>
            <a:r>
              <a:rPr lang="zh-CN" altLang="en-US" dirty="0">
                <a:highlight>
                  <a:srgbClr val="FFFF00"/>
                </a:highlight>
              </a:rPr>
              <a:t>排除</a:t>
            </a:r>
            <a:r>
              <a:rPr lang="zh-CN" altLang="en-US" dirty="0"/>
              <a:t>：</a:t>
            </a:r>
            <a:endParaRPr lang="en-US" altLang="zh-CN" dirty="0"/>
          </a:p>
          <a:p>
            <a:pPr lvl="1"/>
            <a:r>
              <a:rPr lang="en-US" altLang="zh-CN" dirty="0"/>
              <a:t>marketing</a:t>
            </a:r>
          </a:p>
          <a:p>
            <a:pPr lvl="1"/>
            <a:r>
              <a:rPr lang="en-US" altLang="zh-CN" dirty="0">
                <a:solidFill>
                  <a:srgbClr val="7030A0"/>
                </a:solidFill>
              </a:rPr>
              <a:t>And NOT</a:t>
            </a:r>
          </a:p>
          <a:p>
            <a:pPr lvl="1"/>
            <a:r>
              <a:rPr lang="en-US" altLang="zh-CN" dirty="0"/>
              <a:t>”deep learning”</a:t>
            </a:r>
          </a:p>
          <a:p>
            <a:pPr lvl="1"/>
            <a:endParaRPr lang="zh-TW" altLang="en-US" dirty="0"/>
          </a:p>
        </p:txBody>
      </p:sp>
      <p:sp>
        <p:nvSpPr>
          <p:cNvPr id="3" name="標題 2">
            <a:extLst>
              <a:ext uri="{FF2B5EF4-FFF2-40B4-BE49-F238E27FC236}">
                <a16:creationId xmlns:a16="http://schemas.microsoft.com/office/drawing/2014/main" id="{08491D5B-EA91-47C2-9E43-CA4BA10D4E2F}"/>
              </a:ext>
            </a:extLst>
          </p:cNvPr>
          <p:cNvSpPr>
            <a:spLocks noGrp="1"/>
          </p:cNvSpPr>
          <p:nvPr>
            <p:ph type="title"/>
          </p:nvPr>
        </p:nvSpPr>
        <p:spPr/>
        <p:txBody>
          <a:bodyPr/>
          <a:lstStyle/>
          <a:p>
            <a:r>
              <a:rPr lang="zh-CN" altLang="en-US" dirty="0"/>
              <a:t>多個關鍵字的交集聯集指令</a:t>
            </a:r>
            <a:endParaRPr lang="zh-TW" altLang="en-US" dirty="0"/>
          </a:p>
        </p:txBody>
      </p:sp>
      <p:pic>
        <p:nvPicPr>
          <p:cNvPr id="4" name="圖片 3">
            <a:extLst>
              <a:ext uri="{FF2B5EF4-FFF2-40B4-BE49-F238E27FC236}">
                <a16:creationId xmlns:a16="http://schemas.microsoft.com/office/drawing/2014/main" id="{E11852AD-E52E-4EEC-81BB-119452F9E27F}"/>
              </a:ext>
            </a:extLst>
          </p:cNvPr>
          <p:cNvPicPr>
            <a:picLocks noChangeAspect="1"/>
          </p:cNvPicPr>
          <p:nvPr/>
        </p:nvPicPr>
        <p:blipFill>
          <a:blip r:embed="rId2"/>
          <a:stretch>
            <a:fillRect/>
          </a:stretch>
        </p:blipFill>
        <p:spPr>
          <a:xfrm>
            <a:off x="3419872" y="1772816"/>
            <a:ext cx="5400562" cy="814739"/>
          </a:xfrm>
          <a:prstGeom prst="rect">
            <a:avLst/>
          </a:prstGeom>
        </p:spPr>
      </p:pic>
    </p:spTree>
    <p:extLst>
      <p:ext uri="{BB962C8B-B14F-4D97-AF65-F5344CB8AC3E}">
        <p14:creationId xmlns:p14="http://schemas.microsoft.com/office/powerpoint/2010/main" val="1972076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3B43275-535E-4261-BF45-A8415862C8E0}"/>
              </a:ext>
            </a:extLst>
          </p:cNvPr>
          <p:cNvSpPr>
            <a:spLocks noGrp="1"/>
          </p:cNvSpPr>
          <p:nvPr>
            <p:ph idx="1"/>
          </p:nvPr>
        </p:nvSpPr>
        <p:spPr/>
        <p:txBody>
          <a:bodyPr/>
          <a:lstStyle/>
          <a:p>
            <a:endParaRPr lang="zh-TW" altLang="en-US"/>
          </a:p>
        </p:txBody>
      </p:sp>
      <p:sp>
        <p:nvSpPr>
          <p:cNvPr id="3" name="標題 2">
            <a:extLst>
              <a:ext uri="{FF2B5EF4-FFF2-40B4-BE49-F238E27FC236}">
                <a16:creationId xmlns:a16="http://schemas.microsoft.com/office/drawing/2014/main" id="{98E1E153-506D-4762-BEE6-7CDF9C102158}"/>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706B846C-E74C-446A-8990-6C0476682AD1}"/>
              </a:ext>
            </a:extLst>
          </p:cNvPr>
          <p:cNvPicPr>
            <a:picLocks noChangeAspect="1"/>
          </p:cNvPicPr>
          <p:nvPr/>
        </p:nvPicPr>
        <p:blipFill>
          <a:blip r:embed="rId2"/>
          <a:stretch>
            <a:fillRect/>
          </a:stretch>
        </p:blipFill>
        <p:spPr>
          <a:xfrm>
            <a:off x="-75267" y="1481808"/>
            <a:ext cx="9263543" cy="4467471"/>
          </a:xfrm>
          <a:prstGeom prst="rect">
            <a:avLst/>
          </a:prstGeom>
        </p:spPr>
      </p:pic>
      <p:pic>
        <p:nvPicPr>
          <p:cNvPr id="6" name="圖片 5">
            <a:extLst>
              <a:ext uri="{FF2B5EF4-FFF2-40B4-BE49-F238E27FC236}">
                <a16:creationId xmlns:a16="http://schemas.microsoft.com/office/drawing/2014/main" id="{BE7438AE-2186-48D9-9E85-CE79814EA5A5}"/>
              </a:ext>
            </a:extLst>
          </p:cNvPr>
          <p:cNvPicPr>
            <a:picLocks noChangeAspect="1"/>
          </p:cNvPicPr>
          <p:nvPr/>
        </p:nvPicPr>
        <p:blipFill>
          <a:blip r:embed="rId3"/>
          <a:stretch>
            <a:fillRect/>
          </a:stretch>
        </p:blipFill>
        <p:spPr>
          <a:xfrm>
            <a:off x="1547664" y="271565"/>
            <a:ext cx="5544616" cy="1059334"/>
          </a:xfrm>
          <a:prstGeom prst="rect">
            <a:avLst/>
          </a:prstGeom>
        </p:spPr>
      </p:pic>
    </p:spTree>
    <p:extLst>
      <p:ext uri="{BB962C8B-B14F-4D97-AF65-F5344CB8AC3E}">
        <p14:creationId xmlns:p14="http://schemas.microsoft.com/office/powerpoint/2010/main" val="37353423"/>
      </p:ext>
    </p:extLst>
  </p:cSld>
  <p:clrMapOvr>
    <a:masterClrMapping/>
  </p:clrMapOvr>
</p:sld>
</file>

<file path=ppt/theme/theme1.xml><?xml version="1.0" encoding="utf-8"?>
<a:theme xmlns:a="http://schemas.openxmlformats.org/drawingml/2006/main" name="EdBackToSchl(2)">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A7A3A1A-66C2-44A9-B26B-C232E3FA40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EdBackToSchl(2)</Template>
  <TotalTime>0</TotalTime>
  <Words>7988</Words>
  <Application>Microsoft Office PowerPoint</Application>
  <PresentationFormat>如螢幕大小 (4:3)</PresentationFormat>
  <Paragraphs>542</Paragraphs>
  <Slides>145</Slides>
  <Notes>25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145</vt:i4>
      </vt:variant>
    </vt:vector>
  </HeadingPairs>
  <TitlesOfParts>
    <vt:vector size="154" baseType="lpstr">
      <vt:lpstr>-apple-system</vt:lpstr>
      <vt:lpstr>Segoe Condensed</vt:lpstr>
      <vt:lpstr>微軟正黑體</vt:lpstr>
      <vt:lpstr>標楷體</vt:lpstr>
      <vt:lpstr>Arial</vt:lpstr>
      <vt:lpstr>Bookman Old Style</vt:lpstr>
      <vt:lpstr>Calibri</vt:lpstr>
      <vt:lpstr>Helvetica</vt:lpstr>
      <vt:lpstr>EdBackToSchl(2)</vt:lpstr>
      <vt:lpstr>台北科技大學，經管系，陳擎文</vt:lpstr>
      <vt:lpstr>教學主題</vt:lpstr>
      <vt:lpstr>PowerPoint 簡報</vt:lpstr>
      <vt:lpstr>論文研究相關工作</vt:lpstr>
      <vt:lpstr>PowerPoint 簡報</vt:lpstr>
      <vt:lpstr>這些，生成式AI都可以幫得上忙</vt:lpstr>
      <vt:lpstr>PowerPoint 簡報</vt:lpstr>
      <vt:lpstr>PowerPoint 簡報</vt:lpstr>
      <vt:lpstr>ChatGPT 各種版本的限制</vt:lpstr>
      <vt:lpstr>ChatGPT 各種版本的限制</vt:lpstr>
      <vt:lpstr>ChatGPT 各種版本的限制</vt:lpstr>
      <vt:lpstr>PowerPoint 簡報</vt:lpstr>
      <vt:lpstr>PowerPoint 簡報</vt:lpstr>
      <vt:lpstr>PowerPoint 簡報</vt:lpstr>
      <vt:lpstr>PowerPoint 簡報</vt:lpstr>
      <vt:lpstr>上傳本地端的pdf論文檔 的生成式AI，有2種方法</vt:lpstr>
      <vt:lpstr>方法1：chatPDF</vt:lpstr>
      <vt:lpstr>方法2：claude</vt:lpstr>
      <vt:lpstr>方法3：百度文心一言</vt:lpstr>
      <vt:lpstr>方法4：chatGPT plus付費版</vt:lpstr>
      <vt:lpstr>本地端的pdf論文檔案</vt:lpstr>
      <vt:lpstr>下載pdf論文檔案</vt:lpstr>
      <vt:lpstr>方法1：上傳到chatPDF網站 來分析</vt:lpstr>
      <vt:lpstr>範例1： A recommendation system for car insurance</vt:lpstr>
      <vt:lpstr>範例2：BokoloAnthonyJnr2020_Article_UseOfTelemedicineAndVirtualCar</vt:lpstr>
      <vt:lpstr>範例2：考慮第三方賣家下，品牌商之最適網路平台通路策略</vt:lpstr>
      <vt:lpstr>針對本文，請幫我寫一篇全文600字的研究報告</vt:lpstr>
      <vt:lpstr>請分析本研究的文獻回顧方面，有哪些重點回顧？</vt:lpstr>
      <vt:lpstr>請問，有哪些相關的文獻回顧，請列出相關的作者與他們的研究內容？</vt:lpstr>
      <vt:lpstr>本研究，作者列出哪些研究目標？</vt:lpstr>
      <vt:lpstr>本文，使用哪些研究方法？</vt:lpstr>
      <vt:lpstr>請列出這個數學模型的數學式</vt:lpstr>
      <vt:lpstr>本文的賽局理論數學模型，以混合通路策略AR 為例，本研究假設兩個平台之需求函數為何？</vt:lpstr>
      <vt:lpstr>本文的賽局理論數學模型，以混合通路策略AR 為例，本研究假設兩個平台之需求函數為何？</vt:lpstr>
      <vt:lpstr>本文，作者用賽局的數學理論模型，做了哪些變數的探討？</vt:lpstr>
      <vt:lpstr>本文的研究過程，做了哪些的探討？</vt:lpstr>
      <vt:lpstr>文心一言</vt:lpstr>
      <vt:lpstr>本研究的結論為何？</vt:lpstr>
      <vt:lpstr>本文作者在結論，有沒有提到本研究的局限性與未來方向？</vt:lpstr>
      <vt:lpstr>範例3：考慮第三方賣家下，品牌商之最適網路平台通路策略</vt:lpstr>
      <vt:lpstr>範例3：考慮第三方賣家下，品牌商之最適網路平台通路策略</vt:lpstr>
      <vt:lpstr>範例3：考慮第三方賣家下，品牌商之最適網路平台通路策略</vt:lpstr>
      <vt:lpstr>PowerPoint 簡報</vt:lpstr>
      <vt:lpstr>如何對線上的網頁論文 進行文獻整理、摘要、探勘</vt:lpstr>
      <vt:lpstr>安裝 edge dev 瀏覽器</vt:lpstr>
      <vt:lpstr>開啟 edge dev 瀏覽器</vt:lpstr>
      <vt:lpstr>登入外文網頁：</vt:lpstr>
      <vt:lpstr>登入外文網頁： Social Responsibility in Business: Meaning, Types, Examples, and Criticism (investopedia.com)</vt:lpstr>
      <vt:lpstr>PowerPoint 簡報</vt:lpstr>
      <vt:lpstr>PowerPoint 簡報</vt:lpstr>
      <vt:lpstr>使用edge dev瀏覽器 開啟學校的圖書館網頁</vt:lpstr>
      <vt:lpstr>選擇【商管】類電子期刊</vt:lpstr>
      <vt:lpstr>選擇：BSP：商管財經電子期刊</vt:lpstr>
      <vt:lpstr>前往資源網址：</vt:lpstr>
      <vt:lpstr>查詢：marketing research</vt:lpstr>
      <vt:lpstr>選擇：Propelling International Marketing Research with GeospatialData.</vt:lpstr>
      <vt:lpstr>範例4： Propelling International Marketing Research with GeospatialData.</vt:lpstr>
      <vt:lpstr>範例4： Propelling International Marketing Research with GeospatialData.</vt:lpstr>
      <vt:lpstr>請寫出，這篇論文的重點摘要</vt:lpstr>
      <vt:lpstr>什麼是【地理空間數據】</vt:lpstr>
      <vt:lpstr>針對本文，請幫我寫一篇全文600字的研究報告</vt:lpstr>
      <vt:lpstr>請問，有哪些相關的文獻回顧，請列出相關的作者與他們的研究內容？</vt:lpstr>
      <vt:lpstr>本研究，作者列出哪些研究目標？</vt:lpstr>
      <vt:lpstr>本研究的結論為何？</vt:lpstr>
      <vt:lpstr>PowerPoint 簡報</vt:lpstr>
      <vt:lpstr>下載pdf論文檔案</vt:lpstr>
      <vt:lpstr>範例3：下載paper：影響製造業台商海外子公司企業永續作為之因素</vt:lpstr>
      <vt:lpstr>範例3：下載paper：影響製造業台商海外子公司企業永續作為之因素</vt:lpstr>
      <vt:lpstr>請寫出，這篇論文的重點摘要</vt:lpstr>
      <vt:lpstr>針對本文，請幫我寫一篇全文600字的研究報告</vt:lpstr>
      <vt:lpstr>什麼是委託授權</vt:lpstr>
      <vt:lpstr>請問，有哪些相關的文獻回顧，請列出相關的作者與他們的研究內容？</vt:lpstr>
      <vt:lpstr>本研究，作者列出哪些研究目標？</vt:lpstr>
      <vt:lpstr>本文，使用哪些研究方法？</vt:lpstr>
      <vt:lpstr>本研究的結論為何？</vt:lpstr>
      <vt:lpstr>本文作者在結論，有沒有提到本研究的局限性與未來方向？</vt:lpstr>
      <vt:lpstr>PowerPoint 簡報</vt:lpstr>
      <vt:lpstr>PowerPoint 簡報</vt:lpstr>
      <vt:lpstr>傳統輔助論文文獻收集的工具</vt:lpstr>
      <vt:lpstr>傳統輔助論文文獻收集的工具</vt:lpstr>
      <vt:lpstr>google scholar的特色</vt:lpstr>
      <vt:lpstr>google scholar的特色</vt:lpstr>
      <vt:lpstr>google scholar的特色</vt:lpstr>
      <vt:lpstr>google scholar的缺點</vt:lpstr>
      <vt:lpstr>PowerPoint 簡報</vt:lpstr>
      <vt:lpstr>Scopus</vt:lpstr>
      <vt:lpstr>Scopus</vt:lpstr>
      <vt:lpstr>Scopus的功用</vt:lpstr>
      <vt:lpstr>圖書館『整合資源』查詢：scopus</vt:lpstr>
      <vt:lpstr>Scopus的校內圖書館位置</vt:lpstr>
      <vt:lpstr>註冊成Elsevier公司的會員</vt:lpstr>
      <vt:lpstr>輸入：taipei</vt:lpstr>
      <vt:lpstr>PowerPoint 簡報</vt:lpstr>
      <vt:lpstr>登入</vt:lpstr>
      <vt:lpstr>超過一個字以上關鍵字的搜尋</vt:lpstr>
      <vt:lpstr>組合型關鍵字</vt:lpstr>
      <vt:lpstr>多個關鍵字的交集聯集指令</vt:lpstr>
      <vt:lpstr>多個關鍵字的交集聯集指令</vt:lpstr>
      <vt:lpstr>PowerPoint 簡報</vt:lpstr>
      <vt:lpstr>PowerPoint 簡報</vt:lpstr>
      <vt:lpstr>限定搜尋日期：最近5年</vt:lpstr>
      <vt:lpstr>限定搜尋日期：最近1個月</vt:lpstr>
      <vt:lpstr>分析搜尋到的2272篇文章</vt:lpstr>
      <vt:lpstr>分析年份</vt:lpstr>
      <vt:lpstr>依照【作者，機構，國家，學科】</vt:lpstr>
      <vt:lpstr>依照來源出版物 未來的投稿，可以投稿到相關刊物</vt:lpstr>
      <vt:lpstr>依照作者來統計</vt:lpstr>
      <vt:lpstr>依照國家來統計</vt:lpstr>
      <vt:lpstr>查詢【國家】的台灣，有誰在做研究？</vt:lpstr>
      <vt:lpstr>查詢【國家地區】的台灣， 有誰在做研究？</vt:lpstr>
      <vt:lpstr>依照學科統計 商管類有9%</vt:lpstr>
      <vt:lpstr>查詢商管類的相關文獻</vt:lpstr>
      <vt:lpstr>查詢商管類的相關文獻</vt:lpstr>
      <vt:lpstr>PowerPoint 簡報</vt:lpstr>
      <vt:lpstr>限制語言</vt:lpstr>
      <vt:lpstr>開放取用(OA, Open Access) 「免費」開放取用，即免費線上存取，和「自由」開放取用，即免費線上存取外加一些額外的使用</vt:lpstr>
      <vt:lpstr>選擇：OA的論文 （放在網路供人免費下載的論文）</vt:lpstr>
      <vt:lpstr>限制學科範圍</vt:lpstr>
      <vt:lpstr>PowerPoint 簡報</vt:lpstr>
      <vt:lpstr>當有新的相關論文，就寄到email通知我</vt:lpstr>
      <vt:lpstr>PowerPoint 簡報</vt:lpstr>
      <vt:lpstr>PowerPoint 簡報</vt:lpstr>
      <vt:lpstr>PowerPoint 簡報</vt:lpstr>
      <vt:lpstr>最新的顯示在最上面 sort by：日期(降冪)</vt:lpstr>
      <vt:lpstr>找出最有影響力的文獻 引用次數(最高者先)</vt:lpstr>
      <vt:lpstr>找出最有影響力的文獻 的歷年影響力表現</vt:lpstr>
      <vt:lpstr>找出最有影響力的文獻 的歷年影響力表現</vt:lpstr>
      <vt:lpstr>PowerPoint 簡報</vt:lpstr>
      <vt:lpstr>2個評估論文影響力指數</vt:lpstr>
      <vt:lpstr>PowerPoint 簡報</vt:lpstr>
      <vt:lpstr>PowerPoint 簡報</vt:lpstr>
      <vt:lpstr>PowerPoint 簡報</vt:lpstr>
      <vt:lpstr>專利的相關搜尋</vt:lpstr>
      <vt:lpstr>PowerPoint 簡報</vt:lpstr>
      <vt:lpstr>連結到論文的全文 1.學校圖書館全文，2.出版社全文</vt:lpstr>
      <vt:lpstr>PowerPoint 簡報</vt:lpstr>
      <vt:lpstr>Scopus AI的功能</vt:lpstr>
      <vt:lpstr>PowerPoint 簡報</vt:lpstr>
      <vt:lpstr>PowerPoint 簡報</vt:lpstr>
      <vt:lpstr>必須輸入英文</vt:lpstr>
      <vt:lpstr>PowerPoint 簡報</vt:lpstr>
      <vt:lpstr>PowerPoint 簡報</vt:lpstr>
      <vt:lpstr>PowerPoint 簡報</vt:lpstr>
      <vt:lpstr>列出其它相關問題的現況整理</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2012-02-02T03:26:32Z</dcterms:created>
  <dcterms:modified xsi:type="dcterms:W3CDTF">2023-11-05T16:55:45Z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