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93"/>
  </p:notesMasterIdLst>
  <p:handoutMasterIdLst>
    <p:handoutMasterId r:id="rId94"/>
  </p:handoutMasterIdLst>
  <p:sldIdLst>
    <p:sldId id="565" r:id="rId3"/>
    <p:sldId id="841" r:id="rId4"/>
    <p:sldId id="925" r:id="rId5"/>
    <p:sldId id="924" r:id="rId6"/>
    <p:sldId id="926" r:id="rId7"/>
    <p:sldId id="928" r:id="rId8"/>
    <p:sldId id="587" r:id="rId9"/>
    <p:sldId id="588" r:id="rId10"/>
    <p:sldId id="891" r:id="rId11"/>
    <p:sldId id="929" r:id="rId12"/>
    <p:sldId id="955" r:id="rId13"/>
    <p:sldId id="956" r:id="rId14"/>
    <p:sldId id="957" r:id="rId15"/>
    <p:sldId id="958" r:id="rId16"/>
    <p:sldId id="892" r:id="rId17"/>
    <p:sldId id="844" r:id="rId18"/>
    <p:sldId id="893" r:id="rId19"/>
    <p:sldId id="930" r:id="rId20"/>
    <p:sldId id="894" r:id="rId21"/>
    <p:sldId id="931" r:id="rId22"/>
    <p:sldId id="963" r:id="rId23"/>
    <p:sldId id="941" r:id="rId24"/>
    <p:sldId id="942" r:id="rId25"/>
    <p:sldId id="943" r:id="rId26"/>
    <p:sldId id="944" r:id="rId27"/>
    <p:sldId id="959" r:id="rId28"/>
    <p:sldId id="939" r:id="rId29"/>
    <p:sldId id="960" r:id="rId30"/>
    <p:sldId id="961" r:id="rId31"/>
    <p:sldId id="962" r:id="rId32"/>
    <p:sldId id="845" r:id="rId33"/>
    <p:sldId id="932" r:id="rId34"/>
    <p:sldId id="964" r:id="rId35"/>
    <p:sldId id="933" r:id="rId36"/>
    <p:sldId id="936" r:id="rId37"/>
    <p:sldId id="934" r:id="rId38"/>
    <p:sldId id="937" r:id="rId39"/>
    <p:sldId id="935" r:id="rId40"/>
    <p:sldId id="938" r:id="rId41"/>
    <p:sldId id="940" r:id="rId42"/>
    <p:sldId id="965" r:id="rId43"/>
    <p:sldId id="846" r:id="rId44"/>
    <p:sldId id="847" r:id="rId45"/>
    <p:sldId id="945" r:id="rId46"/>
    <p:sldId id="966" r:id="rId47"/>
    <p:sldId id="946" r:id="rId48"/>
    <p:sldId id="967" r:id="rId49"/>
    <p:sldId id="947" r:id="rId50"/>
    <p:sldId id="968" r:id="rId51"/>
    <p:sldId id="895" r:id="rId52"/>
    <p:sldId id="948" r:id="rId53"/>
    <p:sldId id="848" r:id="rId54"/>
    <p:sldId id="969" r:id="rId55"/>
    <p:sldId id="970" r:id="rId56"/>
    <p:sldId id="849" r:id="rId57"/>
    <p:sldId id="850" r:id="rId58"/>
    <p:sldId id="971" r:id="rId59"/>
    <p:sldId id="974" r:id="rId60"/>
    <p:sldId id="972" r:id="rId61"/>
    <p:sldId id="973" r:id="rId62"/>
    <p:sldId id="949" r:id="rId63"/>
    <p:sldId id="950" r:id="rId64"/>
    <p:sldId id="951" r:id="rId65"/>
    <p:sldId id="952" r:id="rId66"/>
    <p:sldId id="953" r:id="rId67"/>
    <p:sldId id="954" r:id="rId68"/>
    <p:sldId id="856" r:id="rId69"/>
    <p:sldId id="898" r:id="rId70"/>
    <p:sldId id="896" r:id="rId71"/>
    <p:sldId id="897" r:id="rId72"/>
    <p:sldId id="975" r:id="rId73"/>
    <p:sldId id="976" r:id="rId74"/>
    <p:sldId id="977" r:id="rId75"/>
    <p:sldId id="978" r:id="rId76"/>
    <p:sldId id="979" r:id="rId77"/>
    <p:sldId id="980" r:id="rId78"/>
    <p:sldId id="857" r:id="rId79"/>
    <p:sldId id="981" r:id="rId80"/>
    <p:sldId id="982" r:id="rId81"/>
    <p:sldId id="983" r:id="rId82"/>
    <p:sldId id="984" r:id="rId83"/>
    <p:sldId id="870" r:id="rId84"/>
    <p:sldId id="985" r:id="rId85"/>
    <p:sldId id="986" r:id="rId86"/>
    <p:sldId id="987" r:id="rId87"/>
    <p:sldId id="988" r:id="rId88"/>
    <p:sldId id="989" r:id="rId89"/>
    <p:sldId id="900" r:id="rId90"/>
    <p:sldId id="990" r:id="rId91"/>
    <p:sldId id="991" r:id="rId9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10/24/2023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460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28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12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701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5914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5704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3803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103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4670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492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4567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>
            <a:lvl1pPr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/>
          </a:bodyPr>
          <a:lstStyle>
            <a:lvl1pPr algn="ctr">
              <a:defRPr sz="5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2023/10/24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upun.site/lecture/AI_Intro/font/%E9%98%BF%E9%87%8C%E5%B7%B4%E5%B7%B4%E6%99%AE%E6%83%A0%E5%AD%97%E9%AB%94(%E5%85%A8).zip" TargetMode="External"/><Relationship Id="rId2" Type="http://schemas.openxmlformats.org/officeDocument/2006/relationships/hyperlink" Target="https://acupun.site/lecture/AI_Intro/font/Alibaba-PuHuiTi-Regular.zi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andas/example/resource/sales.cs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cw.aca.ntu.edu.tw/ntu-ocw/ocw/cou/106S10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AI_Intro/intro/questionnaire-chi-pre-4col.xls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AI_Intro/font/scoreChi.csv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4176464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生成式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6600" b="1">
                <a:latin typeface="微軟正黑體" pitchFamily="34" charset="-120"/>
                <a:ea typeface="微軟正黑體" pitchFamily="34" charset="-120"/>
              </a:rPr>
              <a:t>量化分析的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輔助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>
                <a:effectLst/>
              </a:rPr>
              <a:t>量化分析，使用付費版</a:t>
            </a:r>
            <a:r>
              <a:rPr lang="en-US" altLang="zh-CN" sz="4800" dirty="0" err="1">
                <a:effectLst/>
              </a:rPr>
              <a:t>ChatGPT</a:t>
            </a:r>
            <a:r>
              <a:rPr lang="en-US" altLang="zh-CN" sz="4800" dirty="0">
                <a:effectLst/>
              </a:rPr>
              <a:t> 4.0 plus</a:t>
            </a:r>
            <a:endParaRPr lang="en-US" altLang="zh-TW" sz="4800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effectLst/>
              </a:rPr>
              <a:t>付費版</a:t>
            </a:r>
            <a:r>
              <a:rPr lang="en-US" altLang="zh-CN" dirty="0" err="1">
                <a:effectLst/>
              </a:rPr>
              <a:t>ChatGPT</a:t>
            </a:r>
            <a:r>
              <a:rPr lang="en-US" altLang="zh-CN" dirty="0">
                <a:effectLst/>
              </a:rPr>
              <a:t> 4.0 plus </a:t>
            </a:r>
            <a:r>
              <a:rPr lang="zh-CN" altLang="en-US" dirty="0">
                <a:effectLst/>
              </a:rPr>
              <a:t>：</a:t>
            </a:r>
            <a:endParaRPr lang="en-US" altLang="zh-CN" dirty="0">
              <a:effectLst/>
            </a:endParaRPr>
          </a:p>
          <a:p>
            <a:r>
              <a:rPr lang="zh-CN" altLang="en-US" dirty="0">
                <a:effectLst/>
              </a:rPr>
              <a:t>有一個功能：</a:t>
            </a:r>
            <a:endParaRPr lang="en-US" altLang="zh-CN" dirty="0">
              <a:effectLst/>
            </a:endParaRPr>
          </a:p>
          <a:p>
            <a:pPr lvl="1"/>
            <a:r>
              <a:rPr lang="en-US" altLang="zh-CN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advanced data analysis</a:t>
            </a:r>
          </a:p>
          <a:p>
            <a:r>
              <a:rPr lang="zh-CN" altLang="en-US" dirty="0">
                <a:effectLst/>
              </a:rPr>
              <a:t>可以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  <a:effectLst/>
              </a:rPr>
              <a:t>上傳檔案</a:t>
            </a:r>
            <a:endParaRPr lang="en-US" altLang="zh-CN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sz="4000" dirty="0">
                <a:solidFill>
                  <a:srgbClr val="C00000"/>
                </a:solidFill>
                <a:effectLst/>
              </a:rPr>
              <a:t>數據收集</a:t>
            </a:r>
            <a:endParaRPr lang="en-US" altLang="zh-TW" sz="4000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sz="4000" dirty="0">
                <a:solidFill>
                  <a:srgbClr val="C00000"/>
                </a:solidFill>
                <a:effectLst/>
              </a:rPr>
              <a:t>數據清洗</a:t>
            </a:r>
          </a:p>
          <a:p>
            <a:pPr lvl="1"/>
            <a:r>
              <a:rPr lang="zh-CN" altLang="en-US" sz="4000" dirty="0">
                <a:solidFill>
                  <a:srgbClr val="C00000"/>
                </a:solidFill>
                <a:effectLst/>
              </a:rPr>
              <a:t>做</a:t>
            </a:r>
            <a:r>
              <a:rPr lang="zh-TW" altLang="en-US" sz="4000" dirty="0">
                <a:solidFill>
                  <a:srgbClr val="C00000"/>
                </a:solidFill>
                <a:effectLst/>
              </a:rPr>
              <a:t>數據分析</a:t>
            </a:r>
            <a:endParaRPr lang="en-US" altLang="zh-TW" sz="4000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sz="4000" dirty="0">
                <a:solidFill>
                  <a:srgbClr val="C00000"/>
                </a:solidFill>
                <a:effectLst/>
              </a:rPr>
              <a:t>數據可視化</a:t>
            </a:r>
            <a:endParaRPr lang="en-US" altLang="zh-CN" sz="40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11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600" b="1" dirty="0"/>
              <a:t>測試範例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：</a:t>
            </a:r>
            <a:endParaRPr lang="en-US" altLang="zh-CN" sz="6600" b="1" dirty="0"/>
          </a:p>
          <a:p>
            <a:endParaRPr lang="en-US" altLang="zh-CN" sz="6600" b="1" dirty="0"/>
          </a:p>
          <a:p>
            <a:r>
              <a:rPr lang="zh-CN" altLang="en-US" sz="6600" b="1" dirty="0"/>
              <a:t>先要上傳中文字型檔</a:t>
            </a:r>
            <a:endParaRPr lang="en-US" altLang="zh-CN" sz="6600" b="1" dirty="0"/>
          </a:p>
          <a:p>
            <a:r>
              <a:rPr lang="zh-CN" altLang="en-US" sz="6600" b="1" dirty="0"/>
              <a:t>否則中文變成亂碼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37547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中文字型檔</a:t>
            </a:r>
            <a:endParaRPr lang="en-US" altLang="zh-CN" sz="6600" b="1" dirty="0"/>
          </a:p>
          <a:p>
            <a:r>
              <a:rPr lang="zh-CN" altLang="en-US" sz="6600" b="1" dirty="0"/>
              <a:t>使用阿里巴巴的</a:t>
            </a:r>
            <a:endParaRPr lang="en-US" altLang="zh-CN" sz="6600" b="1" dirty="0"/>
          </a:p>
          <a:p>
            <a:r>
              <a:rPr lang="zh-CN" altLang="en-US" sz="6600" b="1" dirty="0"/>
              <a:t>普惠字型檔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3641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>
                <a:effectLst/>
              </a:rPr>
              <a:t>下載</a:t>
            </a:r>
            <a:r>
              <a:rPr lang="zh-CN" altLang="en-US" sz="4800" dirty="0"/>
              <a:t>阿里巴巴的普惠字型檔</a:t>
            </a:r>
            <a:endParaRPr lang="en-US" altLang="zh-TW" sz="4800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u="sng" dirty="0">
                <a:effectLst/>
                <a:hlinkClick r:id="rId2"/>
              </a:rPr>
              <a:t>下載中文字型檔：</a:t>
            </a:r>
            <a:r>
              <a:rPr lang="en-US" altLang="zh-TW" u="sng" dirty="0">
                <a:effectLst/>
                <a:hlinkClick r:id="rId2"/>
              </a:rPr>
              <a:t>Alibaba-PuHuiTi-Regular.ttf</a:t>
            </a:r>
            <a:endParaRPr lang="en-US" altLang="zh-TW" u="sng" dirty="0">
              <a:effectLst/>
            </a:endParaRPr>
          </a:p>
          <a:p>
            <a:r>
              <a:rPr lang="zh-CN" altLang="en-US" dirty="0">
                <a:effectLst/>
              </a:rPr>
              <a:t>或是</a:t>
            </a:r>
            <a:endParaRPr lang="en-US" altLang="zh-CN" dirty="0">
              <a:effectLst/>
            </a:endParaRPr>
          </a:p>
          <a:p>
            <a:r>
              <a:rPr lang="zh-TW" altLang="en-US" u="sng" dirty="0">
                <a:effectLst/>
                <a:hlinkClick r:id="rId3"/>
              </a:rPr>
              <a:t>下載中文字型檔：阿里巴巴普惠字體</a:t>
            </a:r>
            <a:r>
              <a:rPr lang="en-US" altLang="zh-TW" u="sng" dirty="0">
                <a:effectLst/>
                <a:hlinkClick r:id="rId3"/>
              </a:rPr>
              <a:t>(</a:t>
            </a:r>
            <a:r>
              <a:rPr lang="zh-TW" altLang="en-US" u="sng" dirty="0">
                <a:effectLst/>
                <a:hlinkClick r:id="rId3"/>
              </a:rPr>
              <a:t>全</a:t>
            </a:r>
            <a:r>
              <a:rPr lang="en-US" altLang="zh-TW" u="sng" dirty="0">
                <a:effectLst/>
                <a:hlinkClick r:id="rId3"/>
              </a:rPr>
              <a:t>)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929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>
                <a:effectLst/>
              </a:rPr>
              <a:t>讓</a:t>
            </a:r>
            <a:r>
              <a:rPr lang="en-US" altLang="zh-CN" sz="4800" dirty="0" err="1">
                <a:effectLst/>
              </a:rPr>
              <a:t>ChatGPT</a:t>
            </a:r>
            <a:r>
              <a:rPr lang="zh-CN" altLang="en-US" sz="4800" dirty="0">
                <a:effectLst/>
              </a:rPr>
              <a:t>做量化分析前，要先上傳中文</a:t>
            </a:r>
            <a:r>
              <a:rPr lang="zh-CN" altLang="en-US" sz="4800" dirty="0"/>
              <a:t>字型檔</a:t>
            </a:r>
            <a:endParaRPr lang="en-US" altLang="zh-TW" sz="4800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上傳</a:t>
            </a:r>
            <a:endParaRPr lang="en-US" altLang="zh-CN" dirty="0">
              <a:effectLst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4A32338-51AC-449F-AFD6-C85A3D2F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97" y="1407443"/>
            <a:ext cx="3914286" cy="493333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578DCB4-A8E0-4AD3-84DF-64CF7C99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" y="5371397"/>
            <a:ext cx="7209524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5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測試範例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：</a:t>
            </a:r>
            <a:endParaRPr lang="en-US" altLang="zh-CN" sz="6600" b="1" dirty="0"/>
          </a:p>
          <a:p>
            <a:r>
              <a:rPr lang="zh-CN" altLang="en-US" sz="6600" b="1" dirty="0"/>
              <a:t>分析企業的電子產品銷售數據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6313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下載</a:t>
            </a:r>
            <a:r>
              <a:rPr lang="zh-CN" altLang="en-US" dirty="0"/>
              <a:t>：</a:t>
            </a:r>
            <a:r>
              <a:rPr lang="zh-TW" altLang="en-US" dirty="0"/>
              <a:t>電子產品銷售數據</a:t>
            </a:r>
            <a:br>
              <a:rPr lang="en-US" altLang="zh-TW" dirty="0"/>
            </a:br>
            <a:r>
              <a:rPr lang="en-US" altLang="zh-TW" dirty="0"/>
              <a:t>sales csv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hlinkClick r:id="rId2"/>
              </a:rPr>
              <a:t>https://acupun.site/lecture/pandas/example/resource/sales.csv</a:t>
            </a:r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5188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ChatGPT</a:t>
            </a:r>
            <a:r>
              <a:rPr lang="en-US" altLang="zh-CN" dirty="0"/>
              <a:t> 4.0 </a:t>
            </a:r>
            <a:r>
              <a:rPr lang="zh-CN" altLang="en-US" dirty="0"/>
              <a:t>的數據分析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923928" cy="52578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付費版</a:t>
            </a:r>
            <a:r>
              <a:rPr lang="en-US" altLang="zh-CN" sz="4000" dirty="0" err="1"/>
              <a:t>ChatGPT</a:t>
            </a:r>
            <a:r>
              <a:rPr lang="en-US" altLang="zh-CN" sz="4000" dirty="0"/>
              <a:t> plus</a:t>
            </a:r>
          </a:p>
          <a:p>
            <a:r>
              <a:rPr lang="en-US" altLang="zh-CN" sz="4000" dirty="0"/>
              <a:t>Advanced data analysis</a:t>
            </a:r>
          </a:p>
          <a:p>
            <a:endParaRPr lang="zh-TW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CF7027-96AA-49FB-9996-63781AF6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15143"/>
            <a:ext cx="5400000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上傳數據</a:t>
            </a:r>
            <a:r>
              <a:rPr lang="en-US" altLang="zh-CN" dirty="0"/>
              <a:t>sales.csv</a:t>
            </a:r>
            <a:br>
              <a:rPr lang="en-US" altLang="zh-CN" dirty="0"/>
            </a:b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從各種角度來分析數據，並</a:t>
            </a:r>
            <a:r>
              <a:rPr lang="zh-CN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視覺化</a:t>
            </a:r>
            <a:r>
              <a:rPr lang="zh-TW" altLang="en-US" dirty="0">
                <a:solidFill>
                  <a:srgbClr val="C00000"/>
                </a:solidFill>
                <a:highlight>
                  <a:srgbClr val="FFFF00"/>
                </a:highlight>
              </a:rPr>
              <a:t>畫圖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18288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Advanced data analysis</a:t>
            </a:r>
          </a:p>
          <a:p>
            <a:endParaRPr lang="zh-TW" altLang="en-US" sz="40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F4DDB1C-8BB3-4002-AB77-8C4AEE04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772816"/>
            <a:ext cx="8238095" cy="39333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61D379D-0D56-4FC4-ACFD-008957E5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438952"/>
            <a:ext cx="3876190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數據欄位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52578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銷售日期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交易發生的日期</a:t>
            </a:r>
          </a:p>
          <a:p>
            <a:r>
              <a:rPr lang="zh-TW" altLang="en-US" dirty="0">
                <a:effectLst/>
              </a:rPr>
              <a:t>業務單位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負責銷售的業務單位</a:t>
            </a:r>
          </a:p>
          <a:p>
            <a:r>
              <a:rPr lang="zh-TW" altLang="en-US" dirty="0">
                <a:effectLst/>
              </a:rPr>
              <a:t>業務員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完成銷售的業務員名字</a:t>
            </a:r>
          </a:p>
          <a:p>
            <a:r>
              <a:rPr lang="zh-TW" altLang="en-US" dirty="0">
                <a:effectLst/>
              </a:rPr>
              <a:t>性別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業務員的性別</a:t>
            </a:r>
          </a:p>
          <a:p>
            <a:r>
              <a:rPr lang="zh-TW" altLang="en-US" dirty="0">
                <a:effectLst/>
              </a:rPr>
              <a:t>銷售產品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被銷售的產品</a:t>
            </a:r>
          </a:p>
          <a:p>
            <a:r>
              <a:rPr lang="zh-TW" altLang="en-US" dirty="0">
                <a:effectLst/>
              </a:rPr>
              <a:t>銷售數量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銷售的產品數量</a:t>
            </a:r>
          </a:p>
          <a:p>
            <a:r>
              <a:rPr lang="zh-TW" altLang="en-US" dirty="0">
                <a:effectLst/>
              </a:rPr>
              <a:t>銷售金額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銷售的總金額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2091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>
                <a:effectLst/>
              </a:rPr>
              <a:t>量化分析</a:t>
            </a:r>
            <a:r>
              <a:rPr lang="en-US" altLang="zh-CN" sz="4000" dirty="0">
                <a:effectLst/>
              </a:rPr>
              <a:t>Quantitative Analysis</a:t>
            </a:r>
            <a:br>
              <a:rPr lang="en-US" altLang="zh-CN" sz="4000" dirty="0">
                <a:effectLst/>
              </a:rPr>
            </a:br>
            <a:r>
              <a:rPr lang="zh-TW" altLang="en-US" sz="4000" dirty="0">
                <a:effectLst/>
              </a:rPr>
              <a:t>量化研究 </a:t>
            </a:r>
            <a:r>
              <a:rPr lang="en-US" altLang="zh-TW" sz="4000" dirty="0">
                <a:effectLst/>
              </a:rPr>
              <a:t>Quantitative Study</a:t>
            </a:r>
            <a:endParaRPr lang="en-US" altLang="zh-TW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>
                <a:effectLst/>
              </a:rPr>
              <a:t>商管領域的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量化分析</a:t>
            </a:r>
            <a:r>
              <a:rPr lang="zh-TW" altLang="en-US" dirty="0">
                <a:effectLst/>
              </a:rPr>
              <a:t>，是指使用</a:t>
            </a:r>
            <a:r>
              <a:rPr lang="en-US" altLang="zh-CN" dirty="0">
                <a:effectLst/>
              </a:rPr>
              <a:t>【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數學、統計、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資訊</a:t>
            </a:r>
            <a:r>
              <a:rPr lang="en-US" altLang="zh-CN" dirty="0">
                <a:effectLst/>
              </a:rPr>
              <a:t>】</a:t>
            </a:r>
            <a:r>
              <a:rPr lang="zh-TW" altLang="en-US" dirty="0">
                <a:effectLst/>
              </a:rPr>
              <a:t>等方法，對商務數據進行分析和處理，以獲得新的洞察力和決策依據。</a:t>
            </a:r>
          </a:p>
          <a:p>
            <a:r>
              <a:rPr lang="zh-TW" altLang="en-US" dirty="0">
                <a:effectLst/>
              </a:rPr>
              <a:t>商管領域的量化分析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主要包括以下幾個方面</a:t>
            </a:r>
            <a:r>
              <a:rPr lang="zh-TW" altLang="en-US" dirty="0">
                <a:effectLst/>
              </a:rPr>
              <a:t>：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數據收集</a:t>
            </a:r>
            <a:r>
              <a:rPr lang="zh-TW" altLang="en-US" dirty="0">
                <a:effectLst/>
              </a:rPr>
              <a:t>：收集商務數據，包括財務數據、銷售數據、客戶數據等。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數據清洗</a:t>
            </a:r>
            <a:r>
              <a:rPr lang="zh-TW" altLang="en-US" dirty="0">
                <a:effectLst/>
              </a:rPr>
              <a:t>：對收集到的數據進行清洗，去除不完整、錯誤或重複的數據。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數據分析</a:t>
            </a:r>
            <a:r>
              <a:rPr lang="zh-TW" altLang="en-US" dirty="0">
                <a:effectLst/>
              </a:rPr>
              <a:t>：使用數學、統計和計算機科學的方法，對數據進行分析，以發現趨勢、模式和相關性。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數據可視化</a:t>
            </a:r>
            <a:r>
              <a:rPr lang="zh-TW" altLang="en-US" dirty="0">
                <a:effectLst/>
              </a:rPr>
              <a:t>：將分析結果以可視化的方式展示，以便更容易理解。</a:t>
            </a:r>
          </a:p>
          <a:p>
            <a:endParaRPr lang="zh-TW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2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ChatGPT</a:t>
            </a:r>
            <a:r>
              <a:rPr lang="zh-CN" altLang="en-US" dirty="0"/>
              <a:t>建議的分析方向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effectLst/>
                <a:highlight>
                  <a:srgbClr val="FFFF00"/>
                </a:highlight>
              </a:rPr>
              <a:t>1.</a:t>
            </a:r>
            <a:r>
              <a:rPr lang="zh-TW" altLang="en-US" sz="4000" dirty="0">
                <a:effectLst/>
                <a:highlight>
                  <a:srgbClr val="FFFF00"/>
                </a:highlight>
              </a:rPr>
              <a:t>銷售趨勢分析</a:t>
            </a:r>
            <a:r>
              <a:rPr lang="zh-TW" altLang="en-US" sz="4000" dirty="0">
                <a:effectLst/>
              </a:rPr>
              <a:t>：分析一段時間內銷售金額或數量的趨勢。</a:t>
            </a:r>
          </a:p>
          <a:p>
            <a:r>
              <a:rPr lang="en-US" altLang="zh-TW" sz="4000" dirty="0">
                <a:effectLst/>
                <a:highlight>
                  <a:srgbClr val="FFFF00"/>
                </a:highlight>
              </a:rPr>
              <a:t>2.</a:t>
            </a:r>
            <a:r>
              <a:rPr lang="zh-TW" altLang="en-US" sz="4000" dirty="0">
                <a:effectLst/>
                <a:highlight>
                  <a:srgbClr val="FFFF00"/>
                </a:highlight>
              </a:rPr>
              <a:t>業務績效分析</a:t>
            </a:r>
            <a:r>
              <a:rPr lang="zh-TW" altLang="en-US" sz="4000" dirty="0">
                <a:effectLst/>
              </a:rPr>
              <a:t>：評估不同業務員或業務單位的銷售績效。</a:t>
            </a:r>
          </a:p>
          <a:p>
            <a:r>
              <a:rPr lang="en-US" altLang="zh-TW" sz="4000" dirty="0">
                <a:effectLst/>
                <a:highlight>
                  <a:srgbClr val="FFFF00"/>
                </a:highlight>
              </a:rPr>
              <a:t>3.</a:t>
            </a:r>
            <a:r>
              <a:rPr lang="zh-TW" altLang="en-US" sz="4000" dirty="0">
                <a:effectLst/>
                <a:highlight>
                  <a:srgbClr val="FFFF00"/>
                </a:highlight>
              </a:rPr>
              <a:t>產品銷售分析</a:t>
            </a:r>
            <a:r>
              <a:rPr lang="zh-TW" altLang="en-US" sz="4000" dirty="0">
                <a:effectLst/>
              </a:rPr>
              <a:t>：查看不同產品的銷售情況。</a:t>
            </a:r>
          </a:p>
          <a:p>
            <a:r>
              <a:rPr lang="en-US" altLang="zh-TW" sz="4000" dirty="0">
                <a:effectLst/>
                <a:highlight>
                  <a:srgbClr val="FFFF00"/>
                </a:highlight>
              </a:rPr>
              <a:t>4.</a:t>
            </a:r>
            <a:r>
              <a:rPr lang="zh-TW" altLang="en-US" sz="4000" dirty="0">
                <a:effectLst/>
                <a:highlight>
                  <a:srgbClr val="FFFF00"/>
                </a:highlight>
              </a:rPr>
              <a:t>其他自定義分析</a:t>
            </a:r>
            <a:r>
              <a:rPr lang="zh-TW" altLang="en-US" sz="4000" dirty="0">
                <a:effectLst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0115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8F392C6-F7C6-4702-8DF9-009322E9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銷售趨勢分析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查看隨時間變化的銷售趨勢。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銷售性能分析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分析不同業務單位、業務員和產品的銷售性能。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銷售分布分析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查看銷售數量和金額的分布。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性別分析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分析不同性別業務員的銷售性能。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相關性分析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查看不同變量之間的相關性。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C03E20C-D9FF-46FD-AAC4-EDA1DE38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ChatGPT</a:t>
            </a:r>
            <a:r>
              <a:rPr lang="zh-CN" altLang="en-US" dirty="0"/>
              <a:t>建議的分析方向</a:t>
            </a:r>
            <a:r>
              <a:rPr lang="en-US" altLang="zh-CN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413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DA22E0-8EE4-4EFD-92A5-748B1142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solidFill>
                  <a:srgbClr val="C00000"/>
                </a:solidFill>
                <a:effectLst/>
              </a:rPr>
              <a:t>1.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銷售趨勢分析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時間序列分析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查看整體銷售趨勢，看看銷售額或銷售量是否隨時間增長。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季節性分析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檢查數據中是否存在季節性變化，例如每年的某個月份是否銷售量特別高。</a:t>
            </a:r>
          </a:p>
          <a:p>
            <a:r>
              <a:rPr lang="en-US" altLang="zh-TW" dirty="0">
                <a:solidFill>
                  <a:srgbClr val="C00000"/>
                </a:solidFill>
                <a:effectLst/>
              </a:rPr>
              <a:t>2.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業績評估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業務單位業績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分析不同業務單位的銷售業績，看哪個業務單位的表現最好。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業務員業績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評估不同業務員的銷售業績，看誰是最佳業務員。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2F7791A-9B55-4798-9D3F-993C5E62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ffectLst/>
              </a:rPr>
              <a:t>請建議各種可能分析的方向</a:t>
            </a:r>
            <a:br>
              <a:rPr lang="en-US" altLang="zh-TW" dirty="0">
                <a:effectLst/>
              </a:rPr>
            </a:br>
            <a:r>
              <a:rPr lang="zh-TW" altLang="en-US" dirty="0">
                <a:effectLst/>
              </a:rPr>
              <a:t>與視覺化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038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DA22E0-8EE4-4EFD-92A5-748B1142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rgbClr val="C00000"/>
                </a:solidFill>
                <a:effectLst/>
              </a:rPr>
              <a:t>3.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產品分析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產品銷售分析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查看不同產品的銷售情況，哪個產品最受歡迎。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產品利潤分析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計算不同產品的利潤，看哪個產品帶來最多利潤。</a:t>
            </a:r>
          </a:p>
          <a:p>
            <a:r>
              <a:rPr lang="en-US" altLang="zh-TW" dirty="0">
                <a:solidFill>
                  <a:srgbClr val="C00000"/>
                </a:solidFill>
                <a:effectLst/>
              </a:rPr>
              <a:t>4.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性別業績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分析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性別分析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分析不同性別業務員的銷售業績，看性別是否影響銷售業績。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2F7791A-9B55-4798-9D3F-993C5E62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ffectLst/>
              </a:rPr>
              <a:t>請建議各種可能分析的方向</a:t>
            </a:r>
            <a:br>
              <a:rPr lang="en-US" altLang="zh-TW" dirty="0">
                <a:effectLst/>
              </a:rPr>
            </a:br>
            <a:r>
              <a:rPr lang="zh-TW" altLang="en-US" dirty="0">
                <a:effectLst/>
              </a:rPr>
              <a:t>與視覺化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60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DDA22E0-8EE4-4EFD-92A5-748B1142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C00000"/>
                </a:solidFill>
                <a:effectLst/>
              </a:rPr>
              <a:t>5.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相關性分析</a:t>
            </a:r>
          </a:p>
          <a:p>
            <a:pPr lvl="1"/>
            <a:r>
              <a:rPr lang="zh-TW" altLang="en-US" dirty="0">
                <a:effectLst/>
                <a:highlight>
                  <a:srgbClr val="FFFF00"/>
                </a:highlight>
              </a:rPr>
              <a:t>銷售量與銷售金額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分析銷售量與銷售金額之間的相關性，看它們是否正相關。</a:t>
            </a:r>
          </a:p>
          <a:p>
            <a:r>
              <a:rPr lang="en-US" altLang="zh-TW" dirty="0">
                <a:solidFill>
                  <a:srgbClr val="C00000"/>
                </a:solidFill>
                <a:effectLst/>
              </a:rPr>
              <a:t>6.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地理分析（如果適用）</a:t>
            </a:r>
          </a:p>
          <a:p>
            <a:pPr lvl="1"/>
            <a:r>
              <a:rPr lang="zh-TW" altLang="en-US" dirty="0">
                <a:effectLst/>
              </a:rPr>
              <a:t>如果數據中包含</a:t>
            </a:r>
            <a:r>
              <a:rPr lang="zh-TW" altLang="en-US" dirty="0">
                <a:effectLst/>
                <a:highlight>
                  <a:srgbClr val="FFFF00"/>
                </a:highlight>
              </a:rPr>
              <a:t>地理位置信息</a:t>
            </a:r>
            <a:r>
              <a:rPr lang="zh-TW" altLang="en-US" dirty="0">
                <a:effectLst/>
              </a:rPr>
              <a:t>，可以進行地理分析，查看不同地區的銷售情況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2F7791A-9B55-4798-9D3F-993C5E62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ffectLst/>
              </a:rPr>
              <a:t>請建議各種可能分析的方向</a:t>
            </a:r>
            <a:br>
              <a:rPr lang="en-US" altLang="zh-TW" dirty="0">
                <a:effectLst/>
              </a:rPr>
            </a:br>
            <a:r>
              <a:rPr lang="zh-TW" altLang="en-US" dirty="0">
                <a:effectLst/>
              </a:rPr>
              <a:t>與視覺化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139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D2133E5-EE5D-48E6-8D04-0B21D78F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銷售趨勢分析</a:t>
            </a:r>
            <a:r>
              <a:rPr lang="zh-TW" altLang="en-US" dirty="0">
                <a:effectLst/>
              </a:rPr>
              <a:t>：查看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不同時間段</a:t>
            </a:r>
            <a:r>
              <a:rPr lang="zh-TW" altLang="en-US" dirty="0">
                <a:effectLst/>
              </a:rPr>
              <a:t>的銷售趨勢。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業務單位分析</a:t>
            </a:r>
            <a:r>
              <a:rPr lang="zh-TW" altLang="en-US" dirty="0">
                <a:effectLst/>
              </a:rPr>
              <a:t>：分析不同業務單位的銷售表現。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產品分析</a:t>
            </a:r>
            <a:r>
              <a:rPr lang="zh-TW" altLang="en-US" dirty="0">
                <a:effectLst/>
              </a:rPr>
              <a:t>：查看哪些產品的銷售表現最好。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業務員分析</a:t>
            </a:r>
            <a:r>
              <a:rPr lang="zh-TW" altLang="en-US" dirty="0">
                <a:effectLst/>
              </a:rPr>
              <a:t>：分析哪些業務員的銷售表現最好。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性別分析</a:t>
            </a:r>
            <a:r>
              <a:rPr lang="zh-TW" altLang="en-US" dirty="0">
                <a:effectLst/>
              </a:rPr>
              <a:t>：查看不同性別業務員的銷售表現。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DDB20E-6ACC-4747-BAC8-5A65BF4D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各種可能的分析方向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72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864248-3C27-4B09-8DB0-FCD445107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>
                <a:effectLst/>
                <a:highlight>
                  <a:srgbClr val="FFFF00"/>
                </a:highlight>
              </a:rPr>
              <a:t>數據概覽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獲取數據的基本統計信息。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缺失值檢查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檢查數據中是否有缺失值。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銷售趨勢分析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查看隨時間變化的銷售趨勢。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銷售性能分析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分析不同業務單位、業務員和產品的銷售性能。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銷售分布分析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查看銷售數量和金額的分布。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性別分析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分析不同性別業務員的銷售性能。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相關性分析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查看不同變量之間的相關性。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F7CDEC6-F3B7-4162-B0E3-F8E3EE49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ffectLst/>
              </a:rPr>
              <a:t>分析和視覺化的步驟可能包括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713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FE3FF49-D732-4AE7-B602-4905C89D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00200"/>
            <a:ext cx="8676456" cy="525780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effectLst/>
              </a:rPr>
              <a:t>各個業務單位的總銷售金額和總銷售數量</a:t>
            </a:r>
          </a:p>
          <a:p>
            <a:r>
              <a:rPr lang="zh-TW" altLang="en-US" dirty="0">
                <a:effectLst/>
              </a:rPr>
              <a:t>不同性別業務員的銷售表現</a:t>
            </a:r>
          </a:p>
          <a:p>
            <a:r>
              <a:rPr lang="zh-TW" altLang="en-US" dirty="0">
                <a:effectLst/>
              </a:rPr>
              <a:t>每種產品的銷售情況</a:t>
            </a:r>
          </a:p>
          <a:p>
            <a:r>
              <a:rPr lang="zh-TW" altLang="en-US" dirty="0">
                <a:effectLst/>
              </a:rPr>
              <a:t>銷售趨勢隨時間的變化</a:t>
            </a:r>
          </a:p>
          <a:p>
            <a:r>
              <a:rPr lang="zh-TW" altLang="en-US" dirty="0">
                <a:effectLst/>
              </a:rPr>
              <a:t>最佳業務員的表現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278919-4717-4AEC-BF79-00A7F6D2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其它</a:t>
            </a:r>
            <a:r>
              <a:rPr lang="zh-TW" altLang="en-US" dirty="0"/>
              <a:t>可能</a:t>
            </a:r>
            <a:r>
              <a:rPr lang="zh-CN" altLang="en-US" dirty="0"/>
              <a:t>可能</a:t>
            </a:r>
            <a:r>
              <a:rPr lang="zh-TW" altLang="en-US" dirty="0"/>
              <a:t>感興趣</a:t>
            </a:r>
            <a:r>
              <a:rPr lang="zh-CN" altLang="en-US" dirty="0"/>
              <a:t>的點</a:t>
            </a:r>
            <a:r>
              <a:rPr lang="zh-TW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62312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3936DB-4A78-419B-AE09-8E808517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條目數</a:t>
            </a:r>
            <a:r>
              <a:rPr lang="en-US" altLang="zh-TW" dirty="0">
                <a:effectLst/>
              </a:rPr>
              <a:t>: 896</a:t>
            </a:r>
            <a:r>
              <a:rPr lang="zh-TW" altLang="en-US" dirty="0">
                <a:effectLst/>
              </a:rPr>
              <a:t>條</a:t>
            </a:r>
          </a:p>
          <a:p>
            <a:r>
              <a:rPr lang="zh-TW" altLang="en-US" dirty="0">
                <a:effectLst/>
              </a:rPr>
              <a:t>日期範圍</a:t>
            </a:r>
            <a:r>
              <a:rPr lang="en-US" altLang="zh-TW" dirty="0">
                <a:effectLst/>
              </a:rPr>
              <a:t>: 2013-01-03 </a:t>
            </a:r>
            <a:r>
              <a:rPr lang="zh-TW" altLang="en-US" dirty="0">
                <a:effectLst/>
              </a:rPr>
              <a:t>至 </a:t>
            </a:r>
            <a:r>
              <a:rPr lang="en-US" altLang="zh-TW" dirty="0">
                <a:effectLst/>
              </a:rPr>
              <a:t>2016-10-27</a:t>
            </a:r>
          </a:p>
          <a:p>
            <a:r>
              <a:rPr lang="zh-TW" altLang="en-US" dirty="0">
                <a:effectLst/>
              </a:rPr>
              <a:t>業務單位</a:t>
            </a:r>
            <a:r>
              <a:rPr lang="en-US" altLang="zh-TW" dirty="0">
                <a:effectLst/>
              </a:rPr>
              <a:t>: 4</a:t>
            </a:r>
            <a:r>
              <a:rPr lang="zh-TW" altLang="en-US" dirty="0">
                <a:effectLst/>
              </a:rPr>
              <a:t>個唯一值</a:t>
            </a:r>
          </a:p>
          <a:p>
            <a:r>
              <a:rPr lang="zh-TW" altLang="en-US" dirty="0">
                <a:effectLst/>
              </a:rPr>
              <a:t>業務員</a:t>
            </a:r>
            <a:r>
              <a:rPr lang="en-US" altLang="zh-TW" dirty="0">
                <a:effectLst/>
              </a:rPr>
              <a:t>: 16</a:t>
            </a:r>
            <a:r>
              <a:rPr lang="zh-TW" altLang="en-US" dirty="0">
                <a:effectLst/>
              </a:rPr>
              <a:t>個唯一值</a:t>
            </a:r>
          </a:p>
          <a:p>
            <a:r>
              <a:rPr lang="zh-TW" altLang="en-US" dirty="0">
                <a:effectLst/>
              </a:rPr>
              <a:t>性別</a:t>
            </a:r>
            <a:r>
              <a:rPr lang="en-US" altLang="zh-TW" dirty="0">
                <a:effectLst/>
              </a:rPr>
              <a:t>: 2</a:t>
            </a:r>
            <a:r>
              <a:rPr lang="zh-TW" altLang="en-US" dirty="0">
                <a:effectLst/>
              </a:rPr>
              <a:t>個唯一值 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男、女</a:t>
            </a:r>
            <a:r>
              <a:rPr lang="en-US" altLang="zh-TW" dirty="0">
                <a:effectLst/>
              </a:rPr>
              <a:t>)</a:t>
            </a:r>
          </a:p>
          <a:p>
            <a:r>
              <a:rPr lang="zh-TW" altLang="en-US" dirty="0">
                <a:effectLst/>
              </a:rPr>
              <a:t>銷售產品</a:t>
            </a:r>
            <a:r>
              <a:rPr lang="en-US" altLang="zh-TW" dirty="0">
                <a:effectLst/>
              </a:rPr>
              <a:t>: 4</a:t>
            </a:r>
            <a:r>
              <a:rPr lang="zh-TW" altLang="en-US" dirty="0">
                <a:effectLst/>
              </a:rPr>
              <a:t>個唯一值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588C9E9-C68C-4C28-8260-44E84C0D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數據概覽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746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F828EEB-3FD6-4B8A-B8DE-36CFB524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平均</a:t>
            </a:r>
            <a:r>
              <a:rPr lang="en-US" altLang="zh-TW" b="0" dirty="0">
                <a:effectLst/>
              </a:rPr>
              <a:t>: 13258.86</a:t>
            </a:r>
          </a:p>
          <a:p>
            <a:r>
              <a:rPr lang="zh-TW" altLang="en-US" dirty="0">
                <a:effectLst/>
              </a:rPr>
              <a:t>最小值</a:t>
            </a:r>
            <a:r>
              <a:rPr lang="en-US" altLang="zh-TW" b="0" dirty="0">
                <a:effectLst/>
              </a:rPr>
              <a:t>: 510</a:t>
            </a:r>
          </a:p>
          <a:p>
            <a:r>
              <a:rPr lang="zh-TW" altLang="en-US" dirty="0">
                <a:effectLst/>
              </a:rPr>
              <a:t>第</a:t>
            </a:r>
            <a:r>
              <a:rPr lang="en-US" altLang="zh-TW" dirty="0">
                <a:effectLst/>
              </a:rPr>
              <a:t>25</a:t>
            </a:r>
            <a:r>
              <a:rPr lang="zh-TW" altLang="en-US" dirty="0">
                <a:effectLst/>
              </a:rPr>
              <a:t>百分位數</a:t>
            </a:r>
            <a:r>
              <a:rPr lang="en-US" altLang="zh-TW" b="0" dirty="0">
                <a:effectLst/>
              </a:rPr>
              <a:t>: 1217.5</a:t>
            </a:r>
          </a:p>
          <a:p>
            <a:r>
              <a:rPr lang="zh-TW" altLang="en-US" dirty="0">
                <a:effectLst/>
              </a:rPr>
              <a:t>中位數</a:t>
            </a:r>
            <a:r>
              <a:rPr lang="en-US" altLang="zh-TW" b="0" dirty="0">
                <a:effectLst/>
              </a:rPr>
              <a:t>: 1840.5</a:t>
            </a:r>
          </a:p>
          <a:p>
            <a:r>
              <a:rPr lang="zh-TW" altLang="en-US" dirty="0">
                <a:effectLst/>
              </a:rPr>
              <a:t>第</a:t>
            </a:r>
            <a:r>
              <a:rPr lang="en-US" altLang="zh-TW" dirty="0">
                <a:effectLst/>
              </a:rPr>
              <a:t>75</a:t>
            </a:r>
            <a:r>
              <a:rPr lang="zh-TW" altLang="en-US" dirty="0">
                <a:effectLst/>
              </a:rPr>
              <a:t>百分位數</a:t>
            </a:r>
            <a:r>
              <a:rPr lang="en-US" altLang="zh-TW" b="0" dirty="0">
                <a:effectLst/>
              </a:rPr>
              <a:t>: 46525.5</a:t>
            </a:r>
          </a:p>
          <a:p>
            <a:r>
              <a:rPr lang="zh-TW" altLang="en-US" dirty="0">
                <a:effectLst/>
              </a:rPr>
              <a:t>最大值</a:t>
            </a:r>
            <a:r>
              <a:rPr lang="en-US" altLang="zh-TW" b="0" dirty="0">
                <a:effectLst/>
              </a:rPr>
              <a:t>: 48485</a:t>
            </a:r>
          </a:p>
          <a:p>
            <a:r>
              <a:rPr lang="zh-TW" altLang="en-US" dirty="0">
                <a:effectLst/>
              </a:rPr>
              <a:t>標準差</a:t>
            </a:r>
            <a:r>
              <a:rPr lang="en-US" altLang="zh-TW" b="0" dirty="0">
                <a:effectLst/>
              </a:rPr>
              <a:t>: 20068.95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4A7ED97-EE80-42C8-860C-B61B44F8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銷售數量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35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>
                <a:effectLst/>
              </a:rPr>
              <a:t>量化分析的目的</a:t>
            </a:r>
            <a:endParaRPr lang="en-US" altLang="zh-TW" sz="6600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量化分析的目的</a:t>
            </a:r>
            <a:r>
              <a:rPr lang="zh-CN" altLang="en-US" dirty="0">
                <a:effectLst/>
              </a:rPr>
              <a:t>：</a:t>
            </a:r>
            <a:endParaRPr lang="en-US" altLang="zh-CN" dirty="0">
              <a:effectLst/>
            </a:endParaRPr>
          </a:p>
          <a:p>
            <a:pPr lvl="1"/>
            <a:r>
              <a:rPr lang="zh-TW" altLang="en-US" dirty="0">
                <a:effectLst/>
              </a:rPr>
              <a:t>是為了幫助商業決策者</a:t>
            </a:r>
            <a:r>
              <a:rPr lang="zh-CN" altLang="en-US" dirty="0">
                <a:effectLst/>
              </a:rPr>
              <a:t>：</a:t>
            </a:r>
            <a:endParaRPr lang="en-US" altLang="zh-CN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提高效率、</a:t>
            </a:r>
            <a:endParaRPr lang="en-US" altLang="zh-TW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降低成本、</a:t>
            </a:r>
            <a:endParaRPr lang="en-US" altLang="zh-TW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優化利潤、</a:t>
            </a:r>
            <a:endParaRPr lang="en-US" altLang="zh-TW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評估風險</a:t>
            </a:r>
            <a:r>
              <a:rPr lang="zh-TW" altLang="en-US" dirty="0">
                <a:effectLst/>
              </a:rPr>
              <a:t>和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機會</a:t>
            </a:r>
            <a:endParaRPr lang="en-US" altLang="zh-TW" dirty="0">
              <a:solidFill>
                <a:srgbClr val="C00000"/>
              </a:solidFill>
              <a:effectLst/>
            </a:endParaRPr>
          </a:p>
          <a:p>
            <a:pPr lvl="1"/>
            <a:r>
              <a:rPr lang="en-US" altLang="zh-TW" dirty="0">
                <a:effectLst/>
                <a:hlinkClick r:id="rId2"/>
              </a:rPr>
              <a:t>http://ocw.aca.ntu.edu.tw/ntu-ocw/ocw/cou/106S103</a:t>
            </a:r>
            <a:endParaRPr lang="en-US" altLang="zh-TW" dirty="0">
              <a:effectLst/>
            </a:endParaRPr>
          </a:p>
          <a:p>
            <a:pPr lvl="1"/>
            <a:endParaRPr lang="zh-TW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400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113428D-166F-40B8-9E83-3CB16D61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平均</a:t>
            </a:r>
            <a:r>
              <a:rPr lang="en-US" altLang="zh-TW" b="0" dirty="0">
                <a:effectLst/>
              </a:rPr>
              <a:t>: 106994.24</a:t>
            </a:r>
          </a:p>
          <a:p>
            <a:r>
              <a:rPr lang="zh-TW" altLang="en-US" dirty="0">
                <a:effectLst/>
              </a:rPr>
              <a:t>最小值</a:t>
            </a:r>
            <a:r>
              <a:rPr lang="en-US" altLang="zh-TW" b="0" dirty="0">
                <a:effectLst/>
              </a:rPr>
              <a:t>: 35047</a:t>
            </a:r>
          </a:p>
          <a:p>
            <a:r>
              <a:rPr lang="zh-TW" altLang="en-US" dirty="0">
                <a:effectLst/>
              </a:rPr>
              <a:t>第</a:t>
            </a:r>
            <a:r>
              <a:rPr lang="en-US" altLang="zh-TW" dirty="0">
                <a:effectLst/>
              </a:rPr>
              <a:t>25</a:t>
            </a:r>
            <a:r>
              <a:rPr lang="zh-TW" altLang="en-US" dirty="0">
                <a:effectLst/>
              </a:rPr>
              <a:t>百分位數</a:t>
            </a:r>
            <a:r>
              <a:rPr lang="en-US" altLang="zh-TW" b="0" dirty="0">
                <a:effectLst/>
              </a:rPr>
              <a:t>: 69640</a:t>
            </a:r>
          </a:p>
          <a:p>
            <a:r>
              <a:rPr lang="zh-TW" altLang="en-US" dirty="0">
                <a:effectLst/>
              </a:rPr>
              <a:t>中位數</a:t>
            </a:r>
            <a:r>
              <a:rPr lang="en-US" altLang="zh-TW" b="0" dirty="0">
                <a:effectLst/>
              </a:rPr>
              <a:t>: 90504.5</a:t>
            </a:r>
          </a:p>
          <a:p>
            <a:r>
              <a:rPr lang="zh-TW" altLang="en-US" dirty="0">
                <a:effectLst/>
              </a:rPr>
              <a:t>第</a:t>
            </a:r>
            <a:r>
              <a:rPr lang="en-US" altLang="zh-TW" dirty="0">
                <a:effectLst/>
              </a:rPr>
              <a:t>75</a:t>
            </a:r>
            <a:r>
              <a:rPr lang="zh-TW" altLang="en-US" dirty="0">
                <a:effectLst/>
              </a:rPr>
              <a:t>百分位數</a:t>
            </a:r>
            <a:r>
              <a:rPr lang="en-US" altLang="zh-TW" b="0" dirty="0">
                <a:effectLst/>
              </a:rPr>
              <a:t>: 139030.75</a:t>
            </a:r>
          </a:p>
          <a:p>
            <a:r>
              <a:rPr lang="zh-TW" altLang="en-US" dirty="0">
                <a:effectLst/>
              </a:rPr>
              <a:t>最大值</a:t>
            </a:r>
            <a:r>
              <a:rPr lang="en-US" altLang="zh-TW" b="0" dirty="0">
                <a:effectLst/>
              </a:rPr>
              <a:t>: 255873</a:t>
            </a:r>
          </a:p>
          <a:p>
            <a:r>
              <a:rPr lang="zh-TW" altLang="en-US" dirty="0">
                <a:effectLst/>
              </a:rPr>
              <a:t>標準差</a:t>
            </a:r>
            <a:r>
              <a:rPr lang="en-US" altLang="zh-TW" b="0" dirty="0">
                <a:effectLst/>
              </a:rPr>
              <a:t>: 50667.88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DC79201-4FCA-42C4-A3D9-D0AC9BCC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銷售金額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862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effectLst/>
              </a:rPr>
              <a:t>1.</a:t>
            </a:r>
            <a:r>
              <a:rPr lang="zh-TW" altLang="en-US" sz="4000" dirty="0">
                <a:effectLst/>
              </a:rPr>
              <a:t>銷售趨勢分析：分析一段時間內銷售金額或數量的趨勢</a:t>
            </a:r>
            <a:endParaRPr lang="zh-TW" altLang="en-US" sz="40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effectLst/>
              </a:rPr>
              <a:t>銷售數量趨勢</a:t>
            </a:r>
            <a:endParaRPr lang="zh-TW" altLang="en-US" sz="3200" dirty="0"/>
          </a:p>
        </p:txBody>
      </p:sp>
      <p:pic>
        <p:nvPicPr>
          <p:cNvPr id="1026" name="Picture 2" descr="https://files.oaiusercontent.com/file-M9ttRGkrJZnbVDqg0U0HJ3lb?se=2023-10-23T10%3A27%3A08Z&amp;sp=r&amp;sv=2021-08-06&amp;sr=b&amp;rscc=max-age%3D3599%2C%20immutable&amp;rscd=attachment%3B%20filename%3Dd1ce033a-0dab-482b-b281-cc80667134c1&amp;sig=4QIaI%2Bp%2BiJQ%2BxOiOiXqehQAdwEUlOjnW5PWIJMNjeb0%3D">
            <a:extLst>
              <a:ext uri="{FF2B5EF4-FFF2-40B4-BE49-F238E27FC236}">
                <a16:creationId xmlns:a16="http://schemas.microsoft.com/office/drawing/2014/main" id="{ABE6EE15-4F2F-4C42-99DA-5AD09F3A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04" y="2328111"/>
            <a:ext cx="9144000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64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>
                <a:effectLst/>
              </a:rPr>
              <a:t>1.</a:t>
            </a:r>
            <a:r>
              <a:rPr lang="zh-TW" altLang="en-US" sz="4000" dirty="0">
                <a:effectLst/>
              </a:rPr>
              <a:t>銷售趨勢分析：分析一段時間內銷售金額或數量的趨勢</a:t>
            </a:r>
            <a:endParaRPr lang="zh-TW" altLang="en-US" sz="40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effectLst/>
              </a:rPr>
              <a:t>銷售數量趨勢</a:t>
            </a:r>
            <a:r>
              <a:rPr lang="en-US" altLang="zh-TW" sz="3200" dirty="0">
                <a:effectLst/>
              </a:rPr>
              <a:t>(</a:t>
            </a:r>
            <a:r>
              <a:rPr lang="zh-CN" altLang="en-US" sz="3200" dirty="0">
                <a:effectLst/>
              </a:rPr>
              <a:t>上圖</a:t>
            </a:r>
            <a:r>
              <a:rPr lang="en-US" altLang="zh-CN" sz="3200" dirty="0">
                <a:effectLst/>
              </a:rPr>
              <a:t>)</a:t>
            </a:r>
            <a:r>
              <a:rPr lang="zh-CN" altLang="en-US" sz="3200" dirty="0">
                <a:effectLst/>
              </a:rPr>
              <a:t>，</a:t>
            </a:r>
            <a:r>
              <a:rPr lang="zh-TW" altLang="en-US" sz="3200" dirty="0">
                <a:effectLst/>
              </a:rPr>
              <a:t>銷售金額趨勢</a:t>
            </a:r>
            <a:r>
              <a:rPr lang="en-US" altLang="zh-TW" sz="3200" dirty="0">
                <a:effectLst/>
              </a:rPr>
              <a:t>(</a:t>
            </a:r>
            <a:r>
              <a:rPr lang="zh-TW" altLang="en-US" sz="3200" dirty="0">
                <a:effectLst/>
              </a:rPr>
              <a:t>下圖</a:t>
            </a:r>
            <a:r>
              <a:rPr lang="en-US" altLang="zh-TW" sz="3200" dirty="0">
                <a:effectLst/>
              </a:rPr>
              <a:t>)</a:t>
            </a:r>
            <a:endParaRPr lang="zh-TW" altLang="en-US" sz="3200" dirty="0">
              <a:effectLst/>
            </a:endParaRPr>
          </a:p>
        </p:txBody>
      </p:sp>
      <p:pic>
        <p:nvPicPr>
          <p:cNvPr id="1026" name="Picture 2" descr="https://files.oaiusercontent.com/file-M9ttRGkrJZnbVDqg0U0HJ3lb?se=2023-10-23T10%3A27%3A08Z&amp;sp=r&amp;sv=2021-08-06&amp;sr=b&amp;rscc=max-age%3D3599%2C%20immutable&amp;rscd=attachment%3B%20filename%3Dd1ce033a-0dab-482b-b281-cc80667134c1&amp;sig=4QIaI%2Bp%2BiJQ%2BxOiOiXqehQAdwEUlOjnW5PWIJMNjeb0%3D">
            <a:extLst>
              <a:ext uri="{FF2B5EF4-FFF2-40B4-BE49-F238E27FC236}">
                <a16:creationId xmlns:a16="http://schemas.microsoft.com/office/drawing/2014/main" id="{ABE6EE15-4F2F-4C42-99DA-5AD09F3A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337"/>
            <a:ext cx="9144000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06B8937-0043-4726-AEB2-6D67096B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D94A389-4A08-4ED8-A0D6-EDDC5B89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effectLst/>
              </a:rPr>
              <a:t>顯示隨時間變化的每日銷售數量</a:t>
            </a:r>
            <a:br>
              <a:rPr lang="zh-TW" altLang="en-US" sz="3600" dirty="0">
                <a:effectLst/>
              </a:rPr>
            </a:br>
            <a:r>
              <a:rPr lang="zh-TW" altLang="en-US" sz="3600" dirty="0">
                <a:effectLst/>
              </a:rPr>
              <a:t>顯示隨時間變化的每日銷售金額</a:t>
            </a:r>
            <a:endParaRPr lang="zh-TW" altLang="en-US" sz="3600" dirty="0"/>
          </a:p>
        </p:txBody>
      </p:sp>
      <p:pic>
        <p:nvPicPr>
          <p:cNvPr id="20482" name="Picture 2" descr="https://files.oaiusercontent.com/file-4hDpYWTDRgaX4cDVaCwhAihE?se=2023-10-24T10%3A19%3A18Z&amp;sp=r&amp;sv=2021-08-06&amp;sr=b&amp;rscc=max-age%3D3599%2C%20immutable&amp;rscd=attachment%3B%20filename%3D0734292b-3958-413e-b6ab-ed6156cc840b&amp;sig=SRIGZ/KuBsHYIe1qLsiIebPnn8D89ZPoRqUbXDEQ79o%3D">
            <a:extLst>
              <a:ext uri="{FF2B5EF4-FFF2-40B4-BE49-F238E27FC236}">
                <a16:creationId xmlns:a16="http://schemas.microsoft.com/office/drawing/2014/main" id="{A038E73E-8278-4EFF-BFD0-71E739D5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27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>
                <a:effectLst/>
              </a:rPr>
              <a:t>2.</a:t>
            </a:r>
            <a:r>
              <a:rPr lang="zh-TW" altLang="en-US" sz="4000" dirty="0">
                <a:effectLst/>
              </a:rPr>
              <a:t>業務績效分析：評估不同業務員或業務單位的銷售績效。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>
                <a:effectLst/>
              </a:rPr>
              <a:t>為了評估不同業務員和業務單位的銷售績效，我們可以根據以下幾個指標進行分析：</a:t>
            </a:r>
          </a:p>
          <a:p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總銷售金額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: </a:t>
            </a:r>
            <a:r>
              <a:rPr lang="zh-TW" altLang="en-US" dirty="0">
                <a:effectLst/>
              </a:rPr>
              <a:t>每個業務員或業務單位在整個時間段內的銷售總額。</a:t>
            </a:r>
          </a:p>
          <a:p>
            <a:r>
              <a:rPr lang="zh-TW" altLang="en-US" sz="49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總銷售數量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每個業務員或業務單位在整個時間段內銷售的產品總數。</a:t>
            </a:r>
          </a:p>
          <a:p>
            <a:r>
              <a:rPr lang="zh-TW" altLang="en-US" sz="49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平均銷售金額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每個業務員或業務單位平均每筆交易的銷售金額。</a:t>
            </a:r>
          </a:p>
          <a:p>
            <a:r>
              <a:rPr lang="zh-TW" altLang="en-US" sz="49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平均銷售數量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每個業務員或業務單位平均每筆交易的銷售數量。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78908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>
                <a:effectLst/>
              </a:rPr>
              <a:t>2.</a:t>
            </a:r>
            <a:r>
              <a:rPr lang="zh-TW" altLang="en-US" sz="4000" dirty="0">
                <a:effectLst/>
              </a:rPr>
              <a:t>業務績效分析：評估不同業務員或業務單位的銷售績效。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4900" dirty="0">
                <a:solidFill>
                  <a:srgbClr val="C00000"/>
                </a:solidFill>
                <a:effectLst/>
              </a:rPr>
              <a:t>業務員銷售績效：</a:t>
            </a:r>
          </a:p>
          <a:p>
            <a:r>
              <a:rPr lang="zh-TW" altLang="en-US" sz="4900" dirty="0">
                <a:effectLst/>
                <a:highlight>
                  <a:srgbClr val="FFFF00"/>
                </a:highlight>
              </a:rPr>
              <a:t>總銷售金額</a:t>
            </a:r>
            <a:r>
              <a:rPr lang="en-US" altLang="zh-TW" sz="4900" dirty="0">
                <a:effectLst/>
              </a:rPr>
              <a:t>: </a:t>
            </a:r>
            <a:r>
              <a:rPr lang="zh-TW" altLang="en-US" sz="4900" dirty="0">
                <a:effectLst/>
              </a:rPr>
              <a:t>有些業務員的總銷售金額遠高於其他人。</a:t>
            </a:r>
          </a:p>
          <a:p>
            <a:r>
              <a:rPr lang="zh-TW" altLang="en-US" sz="4900" dirty="0">
                <a:effectLst/>
                <a:highlight>
                  <a:srgbClr val="FFFF00"/>
                </a:highlight>
              </a:rPr>
              <a:t>總銷售數量</a:t>
            </a:r>
            <a:r>
              <a:rPr lang="en-US" altLang="zh-TW" sz="4900" dirty="0">
                <a:effectLst/>
              </a:rPr>
              <a:t>: </a:t>
            </a:r>
            <a:r>
              <a:rPr lang="zh-TW" altLang="en-US" sz="4900" dirty="0">
                <a:effectLst/>
              </a:rPr>
              <a:t>這也反映在總銷售數量中。</a:t>
            </a:r>
          </a:p>
          <a:p>
            <a:r>
              <a:rPr lang="zh-TW" altLang="en-US" sz="4900" dirty="0">
                <a:effectLst/>
                <a:highlight>
                  <a:srgbClr val="FFFF00"/>
                </a:highlight>
              </a:rPr>
              <a:t>平均銷售金額</a:t>
            </a:r>
            <a:r>
              <a:rPr lang="en-US" altLang="zh-TW" sz="4900" dirty="0">
                <a:effectLst/>
              </a:rPr>
              <a:t>: </a:t>
            </a:r>
            <a:r>
              <a:rPr lang="zh-TW" altLang="en-US" sz="4900" dirty="0">
                <a:effectLst/>
              </a:rPr>
              <a:t>某些業務員在每筆交易中賣出的產品的平均價值更高。</a:t>
            </a:r>
          </a:p>
          <a:p>
            <a:r>
              <a:rPr lang="zh-TW" altLang="en-US" sz="4900" dirty="0">
                <a:effectLst/>
                <a:highlight>
                  <a:srgbClr val="FFFF00"/>
                </a:highlight>
              </a:rPr>
              <a:t>平均銷售數量</a:t>
            </a:r>
            <a:r>
              <a:rPr lang="en-US" altLang="zh-TW" sz="4900" dirty="0">
                <a:effectLst/>
              </a:rPr>
              <a:t>: </a:t>
            </a:r>
            <a:r>
              <a:rPr lang="zh-TW" altLang="en-US" sz="4900" dirty="0">
                <a:effectLst/>
              </a:rPr>
              <a:t>某些業務員在每筆交易中賣出的產品數量更多。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70991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63261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effectLst/>
              </a:rPr>
              <a:t>2.</a:t>
            </a:r>
            <a:r>
              <a:rPr lang="zh-TW" altLang="en-US" sz="3600" dirty="0">
                <a:effectLst/>
              </a:rPr>
              <a:t>業務績效分析：不同</a:t>
            </a:r>
            <a:r>
              <a:rPr lang="zh-TW" altLang="en-US" sz="3600" dirty="0">
                <a:effectLst/>
                <a:highlight>
                  <a:srgbClr val="FFFF00"/>
                </a:highlight>
              </a:rPr>
              <a:t>業務員</a:t>
            </a:r>
            <a:r>
              <a:rPr lang="zh-TW" altLang="en-US" sz="3600" dirty="0">
                <a:effectLst/>
              </a:rPr>
              <a:t>的銷售績效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7A8D7CC-B27E-43BA-8232-B3B31066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4" name="Picture 6" descr="https://files.oaiusercontent.com/file-wvBdRlK9SqBjqkVKVlokxA8o?se=2023-10-24T10%3A23%3A59Z&amp;sp=r&amp;sv=2021-08-06&amp;sr=b&amp;rscc=max-age%3D3599%2C%20immutable&amp;rscd=attachment%3B%20filename%3D8e079953-95de-4a9b-9343-4f4473a71002&amp;sig=ru3G1YMXmoYdnn20RrehfhpqGGdj/6WTYVpKuFTGzJk%3D">
            <a:extLst>
              <a:ext uri="{FF2B5EF4-FFF2-40B4-BE49-F238E27FC236}">
                <a16:creationId xmlns:a16="http://schemas.microsoft.com/office/drawing/2014/main" id="{9084DD15-ACF6-4160-9FC6-F123A41E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019"/>
            <a:ext cx="9144000" cy="60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88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>
                <a:effectLst/>
              </a:rPr>
              <a:t>2.</a:t>
            </a:r>
            <a:r>
              <a:rPr lang="zh-TW" altLang="en-US" sz="4000" dirty="0">
                <a:effectLst/>
              </a:rPr>
              <a:t>業務績效分析：評估不同業務員或業務單位的銷售績效。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solidFill>
                  <a:srgbClr val="C00000"/>
                </a:solidFill>
                <a:effectLst/>
              </a:rPr>
              <a:t>業務單位</a:t>
            </a:r>
            <a:r>
              <a:rPr lang="zh-TW" altLang="en-US" dirty="0">
                <a:effectLst/>
              </a:rPr>
              <a:t>銷售績效：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總銷售金額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不同業務單位之間的總銷售金額存在差異。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總銷售數量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這也反映在總銷售數量中。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平均銷售金額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某些業務單位在每筆交易中賣出的產品的平均價值更高。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平均銷售數量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某些業務單位在每筆交易中賣出的產品數量更多。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1193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63261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effectLst/>
              </a:rPr>
              <a:t>2.</a:t>
            </a:r>
            <a:r>
              <a:rPr lang="zh-TW" altLang="en-US" sz="3600" dirty="0">
                <a:effectLst/>
              </a:rPr>
              <a:t>業務績效分析：不同</a:t>
            </a:r>
            <a:r>
              <a:rPr lang="zh-TW" altLang="en-US" sz="3600" dirty="0">
                <a:effectLst/>
                <a:highlight>
                  <a:srgbClr val="FFFF00"/>
                </a:highlight>
              </a:rPr>
              <a:t>業務單位</a:t>
            </a:r>
            <a:r>
              <a:rPr lang="zh-TW" altLang="en-US" sz="3600" dirty="0">
                <a:effectLst/>
              </a:rPr>
              <a:t>銷售績效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351DFBB-7291-4389-AC9B-EF11CAD6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4" name="Picture 4" descr="https://files.oaiusercontent.com/file-mEaoKHXrS1VUG4U9JKccd36s?se=2023-10-24T10%3A21%3A52Z&amp;sp=r&amp;sv=2021-08-06&amp;sr=b&amp;rscc=max-age%3D3599%2C%20immutable&amp;rscd=attachment%3B%20filename%3D08f3e959-c6cd-4016-9cad-8d31b31535ee&amp;sig=ghMRFzEWzUedjeWm9JB53%2BxVFs958aMoaoU7q54NHVo%3D">
            <a:extLst>
              <a:ext uri="{FF2B5EF4-FFF2-40B4-BE49-F238E27FC236}">
                <a16:creationId xmlns:a16="http://schemas.microsoft.com/office/drawing/2014/main" id="{D6DADDBF-B790-495E-8DB4-E40E68C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019"/>
            <a:ext cx="91440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45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671305"/>
          </a:xfrm>
        </p:spPr>
        <p:txBody>
          <a:bodyPr>
            <a:noAutofit/>
          </a:bodyPr>
          <a:lstStyle/>
          <a:p>
            <a:r>
              <a:rPr lang="en-US" altLang="zh-TW" sz="4000" dirty="0">
                <a:effectLst/>
              </a:rPr>
              <a:t>3.</a:t>
            </a:r>
            <a:r>
              <a:rPr lang="zh-TW" altLang="en-US" sz="4000" dirty="0">
                <a:effectLst/>
              </a:rPr>
              <a:t>產品銷售分析：不同產品的銷售情況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b="0" dirty="0"/>
          </a:p>
          <a:p>
            <a:endParaRPr lang="en-US" altLang="zh-TW" sz="3200" b="0" dirty="0"/>
          </a:p>
          <a:p>
            <a:r>
              <a:rPr lang="zh-TW" altLang="en-US" dirty="0">
                <a:solidFill>
                  <a:srgbClr val="C00000"/>
                </a:solidFill>
                <a:effectLst/>
              </a:rPr>
              <a:t>左圖</a:t>
            </a:r>
            <a:r>
              <a:rPr lang="zh-TW" altLang="en-US" dirty="0">
                <a:effectLst/>
              </a:rPr>
              <a:t>：展示了不同產品的</a:t>
            </a:r>
            <a:r>
              <a:rPr lang="zh-TW" altLang="en-US" dirty="0">
                <a:effectLst/>
                <a:highlight>
                  <a:srgbClr val="FFFF00"/>
                </a:highlight>
              </a:rPr>
              <a:t>總銷售數量</a:t>
            </a:r>
            <a:r>
              <a:rPr lang="zh-TW" altLang="en-US" dirty="0">
                <a:effectLst/>
              </a:rPr>
              <a:t>。我們可以看到平板的銷售數量最高，其次是手機，再次是電腦，最後是鍵盤。</a:t>
            </a:r>
          </a:p>
          <a:p>
            <a:r>
              <a:rPr lang="zh-TW" altLang="en-US" dirty="0">
                <a:solidFill>
                  <a:srgbClr val="C00000"/>
                </a:solidFill>
                <a:effectLst/>
              </a:rPr>
              <a:t>右圖</a:t>
            </a:r>
            <a:r>
              <a:rPr lang="zh-TW" altLang="en-US" dirty="0">
                <a:effectLst/>
              </a:rPr>
              <a:t>：展示了不同產品的</a:t>
            </a:r>
            <a:r>
              <a:rPr lang="zh-TW" altLang="en-US" dirty="0">
                <a:effectLst/>
                <a:highlight>
                  <a:srgbClr val="FFFF00"/>
                </a:highlight>
              </a:rPr>
              <a:t>總銷售金額</a:t>
            </a:r>
            <a:r>
              <a:rPr lang="zh-TW" altLang="en-US" dirty="0">
                <a:effectLst/>
              </a:rPr>
              <a:t>。在這裡，手機的銷售金額最高，其次是平板，再次是電腦，最後是鍵盤。</a:t>
            </a:r>
          </a:p>
        </p:txBody>
      </p:sp>
      <p:pic>
        <p:nvPicPr>
          <p:cNvPr id="9222" name="Picture 6" descr="https://files.oaiusercontent.com/file-tab0KiE6M1Awgg96MLjj64KN?se=2023-10-24T10%3A25%3A29Z&amp;sp=r&amp;sv=2021-08-06&amp;sr=b&amp;rscc=max-age%3D3599%2C%20immutable&amp;rscd=attachment%3B%20filename%3Da98f4cf2-8a1c-427d-9393-560615046b73&amp;sig=AZvpjIJ35xkPQdVya7j6rTVIMIYDepp0xgf2Z3ho298%3D">
            <a:extLst>
              <a:ext uri="{FF2B5EF4-FFF2-40B4-BE49-F238E27FC236}">
                <a16:creationId xmlns:a16="http://schemas.microsoft.com/office/drawing/2014/main" id="{243D2795-471D-469D-9F62-68960575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3705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9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ffectLst/>
              </a:rPr>
              <a:t>商管量化分析的應用</a:t>
            </a:r>
            <a:endParaRPr lang="en-US" altLang="zh-TW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>
                <a:effectLst/>
                <a:highlight>
                  <a:srgbClr val="FFFF00"/>
                </a:highlight>
              </a:rPr>
              <a:t>財務分析</a:t>
            </a:r>
            <a:r>
              <a:rPr lang="zh-TW" altLang="en-US" dirty="0">
                <a:effectLst/>
              </a:rPr>
              <a:t>：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分析財務數據</a:t>
            </a:r>
            <a:r>
              <a:rPr lang="zh-TW" altLang="en-US" dirty="0">
                <a:effectLst/>
              </a:rPr>
              <a:t>，以了解公司的財務狀況和業績。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市場分析</a:t>
            </a:r>
            <a:r>
              <a:rPr lang="zh-TW" altLang="en-US" dirty="0">
                <a:effectLst/>
              </a:rPr>
              <a:t>：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分析市場數據</a:t>
            </a:r>
            <a:r>
              <a:rPr lang="zh-TW" altLang="en-US" dirty="0">
                <a:effectLst/>
              </a:rPr>
              <a:t>，以了解市場趨勢和競爭格局。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客戶分析</a:t>
            </a:r>
            <a:r>
              <a:rPr lang="zh-TW" altLang="en-US" dirty="0">
                <a:effectLst/>
              </a:rPr>
              <a:t>：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分析客戶數據</a:t>
            </a:r>
            <a:r>
              <a:rPr lang="zh-TW" altLang="en-US" dirty="0">
                <a:effectLst/>
              </a:rPr>
              <a:t>，以了解客戶需求和行為。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生產分析</a:t>
            </a:r>
            <a:r>
              <a:rPr lang="zh-TW" altLang="en-US" dirty="0">
                <a:effectLst/>
              </a:rPr>
              <a:t>：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分析生產數據</a:t>
            </a:r>
            <a:r>
              <a:rPr lang="zh-TW" altLang="en-US" dirty="0">
                <a:effectLst/>
              </a:rPr>
              <a:t>，以提高生產效率和降低成本。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供應鏈分析</a:t>
            </a:r>
            <a:r>
              <a:rPr lang="zh-TW" altLang="en-US" dirty="0">
                <a:effectLst/>
              </a:rPr>
              <a:t>：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分析供應鏈數據</a:t>
            </a:r>
            <a:r>
              <a:rPr lang="zh-TW" altLang="en-US" dirty="0">
                <a:effectLst/>
              </a:rPr>
              <a:t>，以提高供應鏈效率和降低庫存</a:t>
            </a:r>
          </a:p>
        </p:txBody>
      </p:sp>
    </p:spTree>
    <p:extLst>
      <p:ext uri="{BB962C8B-B14F-4D97-AF65-F5344CB8AC3E}">
        <p14:creationId xmlns:p14="http://schemas.microsoft.com/office/powerpoint/2010/main" val="338031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2988332"/>
          </a:xfrm>
        </p:spPr>
        <p:txBody>
          <a:bodyPr>
            <a:normAutofit/>
          </a:bodyPr>
          <a:lstStyle/>
          <a:p>
            <a:r>
              <a:rPr lang="en-US" altLang="zh-TW" sz="6600" b="1" dirty="0"/>
              <a:t>4.</a:t>
            </a:r>
            <a:r>
              <a:rPr lang="zh-TW" altLang="en-US" sz="6600" b="1" dirty="0"/>
              <a:t>其他自定義分析</a:t>
            </a:r>
          </a:p>
        </p:txBody>
      </p:sp>
    </p:spTree>
    <p:extLst>
      <p:ext uri="{BB962C8B-B14F-4D97-AF65-F5344CB8AC3E}">
        <p14:creationId xmlns:p14="http://schemas.microsoft.com/office/powerpoint/2010/main" val="1055565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4D490ED-9193-4104-8656-CADE4582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95922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不同性別的銷售數量，銷售金額</a:t>
            </a:r>
            <a:endParaRPr lang="zh-TW" altLang="en-US" dirty="0"/>
          </a:p>
        </p:txBody>
      </p:sp>
      <p:pic>
        <p:nvPicPr>
          <p:cNvPr id="21506" name="Picture 2" descr="https://files.oaiusercontent.com/file-GCXfF1PnHy5TmPyUrSoWjC6d?se=2023-10-24T10%3A27%3A05Z&amp;sp=r&amp;sv=2021-08-06&amp;sr=b&amp;rscc=max-age%3D3599%2C%20immutable&amp;rscd=attachment%3B%20filename%3D2059eecb-0b3c-47f4-8fa3-79350bb3ee28&amp;sig=nCP5szoQAVtkqRLmhpd0SyrBb/1kVEGno3sniPg19gQ%3D">
            <a:extLst>
              <a:ext uri="{FF2B5EF4-FFF2-40B4-BE49-F238E27FC236}">
                <a16:creationId xmlns:a16="http://schemas.microsoft.com/office/drawing/2014/main" id="{3F0C5CAB-1C10-4C77-ABA3-75014C1B1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629"/>
            <a:ext cx="8928992" cy="55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7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900" dirty="0"/>
              <a:t>各個業務單位的總銷售金額</a:t>
            </a:r>
            <a:br>
              <a:rPr lang="en-US" altLang="zh-TW" sz="4900" dirty="0"/>
            </a:br>
            <a:r>
              <a:rPr lang="zh-TW" altLang="en-US" sz="4900" dirty="0"/>
              <a:t>和總銷售數量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6" name="Picture 4" descr="https://files.oaiusercontent.com/file-TYri7LtDm3B6pkXWArK0vhiD?se=2023-10-24T10%3A28%3A28Z&amp;sp=r&amp;sv=2021-08-06&amp;sr=b&amp;rscc=max-age%3D3599%2C%20immutable&amp;rscd=attachment%3B%20filename%3D72286061-d529-423b-abe1-bbe07c6ae182&amp;sig=W1PNLKK0b0pDboAsO1UvQ9D9uD2/4UTxjLQnTlIBtWI%3D">
            <a:extLst>
              <a:ext uri="{FF2B5EF4-FFF2-40B4-BE49-F238E27FC236}">
                <a16:creationId xmlns:a16="http://schemas.microsoft.com/office/drawing/2014/main" id="{B54D0FB7-8F6C-4BB7-A1A7-BD1F83AD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" y="16002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10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18" y="116632"/>
            <a:ext cx="9036496" cy="540296"/>
          </a:xfrm>
        </p:spPr>
        <p:txBody>
          <a:bodyPr>
            <a:normAutofit fontScale="90000"/>
          </a:bodyPr>
          <a:lstStyle/>
          <a:p>
            <a:r>
              <a:rPr lang="zh-TW" altLang="en-US" sz="4900" dirty="0"/>
              <a:t>比較不同性別，不同產品的比較圖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endParaRPr lang="en-US" altLang="zh-TW" sz="2400" dirty="0">
              <a:effectLst/>
            </a:endParaRPr>
          </a:p>
          <a:p>
            <a:r>
              <a:rPr lang="zh-TW" altLang="en-US" sz="2600" dirty="0">
                <a:effectLst/>
                <a:highlight>
                  <a:srgbClr val="FFFF00"/>
                </a:highlight>
              </a:rPr>
              <a:t>左圖</a:t>
            </a:r>
            <a:r>
              <a:rPr lang="zh-TW" altLang="en-US" sz="2600" dirty="0">
                <a:effectLst/>
              </a:rPr>
              <a:t>：展示了按</a:t>
            </a:r>
            <a:r>
              <a:rPr lang="zh-TW" altLang="en-US" sz="2600" dirty="0">
                <a:solidFill>
                  <a:srgbClr val="C00000"/>
                </a:solidFill>
                <a:effectLst/>
              </a:rPr>
              <a:t>性別和產品</a:t>
            </a:r>
            <a:r>
              <a:rPr lang="zh-TW" altLang="en-US" sz="2600" dirty="0">
                <a:effectLst/>
              </a:rPr>
              <a:t>分類的</a:t>
            </a:r>
            <a:r>
              <a:rPr lang="zh-TW" altLang="en-US" sz="2600" dirty="0">
                <a:effectLst/>
                <a:highlight>
                  <a:srgbClr val="FFFF00"/>
                </a:highlight>
              </a:rPr>
              <a:t>銷售數量</a:t>
            </a:r>
            <a:r>
              <a:rPr lang="zh-TW" altLang="en-US" sz="2600" dirty="0">
                <a:effectLst/>
              </a:rPr>
              <a:t>。從圖中我們可以看到，在大多數產品類別中，男性和女性業務員的銷售數量相差不大。然而，在銷售手機和平板方面，男性業務員的表現似乎稍好一些。</a:t>
            </a:r>
          </a:p>
          <a:p>
            <a:r>
              <a:rPr lang="zh-TW" altLang="en-US" sz="2600" dirty="0">
                <a:effectLst/>
                <a:highlight>
                  <a:srgbClr val="FFFF00"/>
                </a:highlight>
              </a:rPr>
              <a:t>右圖</a:t>
            </a:r>
            <a:r>
              <a:rPr lang="zh-TW" altLang="en-US" sz="2600" dirty="0">
                <a:effectLst/>
              </a:rPr>
              <a:t>：展示了按</a:t>
            </a:r>
            <a:r>
              <a:rPr lang="zh-TW" altLang="en-US" sz="2600" dirty="0">
                <a:solidFill>
                  <a:srgbClr val="C00000"/>
                </a:solidFill>
                <a:effectLst/>
              </a:rPr>
              <a:t>性別和產品</a:t>
            </a:r>
            <a:r>
              <a:rPr lang="zh-TW" altLang="en-US" sz="2600" dirty="0">
                <a:effectLst/>
              </a:rPr>
              <a:t>分類的</a:t>
            </a:r>
            <a:r>
              <a:rPr lang="zh-TW" altLang="en-US" sz="2600" dirty="0">
                <a:effectLst/>
                <a:highlight>
                  <a:srgbClr val="FFFF00"/>
                </a:highlight>
              </a:rPr>
              <a:t>銷售金</a:t>
            </a:r>
            <a:r>
              <a:rPr lang="zh-TW" altLang="en-US" sz="2600" dirty="0">
                <a:effectLst/>
              </a:rPr>
              <a:t>額。這個圖表也顯示了類似的趨勢，男性業務員在銷售手機和平板方面的金額略高。</a:t>
            </a:r>
          </a:p>
          <a:p>
            <a:endParaRPr lang="zh-TW" altLang="en-US" dirty="0"/>
          </a:p>
        </p:txBody>
      </p:sp>
      <p:pic>
        <p:nvPicPr>
          <p:cNvPr id="10248" name="Picture 8" descr="https://files.oaiusercontent.com/file-IAOBhwoGPz97DcYHLYyJQhHT?se=2023-10-24T10%3A29%3A57Z&amp;sp=r&amp;sv=2021-08-06&amp;sr=b&amp;rscc=max-age%3D3599%2C%20immutable&amp;rscd=attachment%3B%20filename%3Da0a85895-b1f7-4eea-971e-f1408d0e367e&amp;sig=EqazOYhArh8Oegg3GOHWMmoo/wQa7nA4u4RC/fyDSjY%3D">
            <a:extLst>
              <a:ext uri="{FF2B5EF4-FFF2-40B4-BE49-F238E27FC236}">
                <a16:creationId xmlns:a16="http://schemas.microsoft.com/office/drawing/2014/main" id="{39F6389C-9229-4753-AE19-02D99E38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" y="675826"/>
            <a:ext cx="8874086" cy="37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87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比較不同業務單位，不同產品的比較圖</a:t>
            </a:r>
            <a:endParaRPr lang="zh-TW" altLang="en-US" dirty="0"/>
          </a:p>
        </p:txBody>
      </p:sp>
      <p:pic>
        <p:nvPicPr>
          <p:cNvPr id="11266" name="Picture 2" descr="https://files.oaiusercontent.com/file-cSzPZwYc60LqIsLEVZsFjKKU?se=2023-10-23T14%3A44%3A19Z&amp;sp=r&amp;sv=2021-08-06&amp;sr=b&amp;rscc=max-age%3D3599%2C%20immutable&amp;rscd=attachment%3B%20filename%3D71663b08-d6c6-4111-ab27-b5fdd8fb29d8&amp;sig=sA5xn7NwnNsF/E3Eh%2BzfCtC5MAWQPJ%2BnKa9stXX%2BNeE%3D">
            <a:extLst>
              <a:ext uri="{FF2B5EF4-FFF2-40B4-BE49-F238E27FC236}">
                <a16:creationId xmlns:a16="http://schemas.microsoft.com/office/drawing/2014/main" id="{BAFEBF0A-4A96-4E38-8545-0A9E9CC2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2" y="1399669"/>
            <a:ext cx="91440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99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比較不同業務單位，不同產品的比較圖</a:t>
            </a:r>
            <a:endParaRPr lang="zh-TW" altLang="en-US" dirty="0"/>
          </a:p>
        </p:txBody>
      </p:sp>
      <p:pic>
        <p:nvPicPr>
          <p:cNvPr id="24578" name="Picture 2" descr="https://files.oaiusercontent.com/file-g1WKCfbYhNQ2fZcITxJLH4FU?se=2023-10-24T10%3A32%3A07Z&amp;sp=r&amp;sv=2021-08-06&amp;sr=b&amp;rscc=max-age%3D3599%2C%20immutable&amp;rscd=attachment%3B%20filename%3Da61fa4fd-038e-4195-a4aa-77a39c50a474&amp;sig=/kveL1M3eZcir3XrZXswfzEuqx9eqhhM6jCX09IDcpk%3D">
            <a:extLst>
              <a:ext uri="{FF2B5EF4-FFF2-40B4-BE49-F238E27FC236}">
                <a16:creationId xmlns:a16="http://schemas.microsoft.com/office/drawing/2014/main" id="{EC96D790-1C9E-4908-83CA-16E4E19F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1" y="141174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5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比較不同業務員，不同產品的比較圖</a:t>
            </a:r>
          </a:p>
        </p:txBody>
      </p:sp>
      <p:pic>
        <p:nvPicPr>
          <p:cNvPr id="12290" name="Picture 2" descr="https://files.oaiusercontent.com/file-M80EIVoDlTyZD5v0gzvn39tK?se=2023-10-23T14%3A46%3A04Z&amp;sp=r&amp;sv=2021-08-06&amp;sr=b&amp;rscc=max-age%3D3599%2C%20immutable&amp;rscd=attachment%3B%20filename%3D36629a09-9400-44c9-a783-cf3be4462672&amp;sig=hTN51MYApsuJoGrEIiZjH2hlQJT3bBsonKtqGOTypog%3D">
            <a:extLst>
              <a:ext uri="{FF2B5EF4-FFF2-40B4-BE49-F238E27FC236}">
                <a16:creationId xmlns:a16="http://schemas.microsoft.com/office/drawing/2014/main" id="{AEE1D811-78E5-43F0-B5E5-08BF735C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629"/>
            <a:ext cx="9144000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58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E263E-FB51-4353-AFDB-058EDF6B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23ADC02-1A36-48CD-B72B-390E3C05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effectLst/>
              </a:rPr>
              <a:t>比較不同業務員，不同產品的比較圖</a:t>
            </a:r>
          </a:p>
        </p:txBody>
      </p:sp>
      <p:pic>
        <p:nvPicPr>
          <p:cNvPr id="23554" name="Picture 2" descr="https://files.oaiusercontent.com/file-KzgOthU1FnbZMLWVayr55lye?se=2023-10-24T10%3A34%3A06Z&amp;sp=r&amp;sv=2021-08-06&amp;sr=b&amp;rscc=max-age%3D3599%2C%20immutable&amp;rscd=attachment%3B%20filename%3D1521dda4-ba8d-4a9f-9bc6-9666d7dbfa89&amp;sig=3wAwsSoOSXeXpWPXnQcEQ%2BXZFcnV4TERUInqH/10Ddo%3D">
            <a:extLst>
              <a:ext uri="{FF2B5EF4-FFF2-40B4-BE49-F238E27FC236}">
                <a16:creationId xmlns:a16="http://schemas.microsoft.com/office/drawing/2014/main" id="{9D5FE7AB-F738-4444-B4CF-947F89CE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76" y="16002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77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980265-D5DF-4785-A9DC-9DC1480F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6C64169-8C78-43E9-9911-D348943E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ffectLst/>
              </a:rPr>
              <a:t>比較，分析不同業務單位，不同性別的銷售金額</a:t>
            </a:r>
            <a:endParaRPr lang="zh-TW" altLang="en-US" sz="2400" dirty="0"/>
          </a:p>
        </p:txBody>
      </p:sp>
      <p:pic>
        <p:nvPicPr>
          <p:cNvPr id="13314" name="Picture 2" descr="https://files.oaiusercontent.com/file-clvvOmNl7bTZYh70IKkYEkAi?se=2023-10-23T14%3A51%3A06Z&amp;sp=r&amp;sv=2021-08-06&amp;sr=b&amp;rscc=max-age%3D3599%2C%20immutable&amp;rscd=attachment%3B%20filename%3D58f010fe-c015-495b-9c08-3c39d7cae168&amp;sig=Ozj%2Bb0X2VWFLtFufKcZCAEKQuOEKlxN9rOyV84dfyeQ%3D">
            <a:extLst>
              <a:ext uri="{FF2B5EF4-FFF2-40B4-BE49-F238E27FC236}">
                <a16:creationId xmlns:a16="http://schemas.microsoft.com/office/drawing/2014/main" id="{9345E019-54E7-4DEC-A91F-E97581EF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4" y="1376542"/>
            <a:ext cx="9144000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21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980265-D5DF-4785-A9DC-9DC1480F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6C64169-8C78-43E9-9911-D348943E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ffectLst/>
              </a:rPr>
              <a:t>比較，分析不同業務單位，不同性別的銷售金額</a:t>
            </a:r>
            <a:endParaRPr lang="zh-TW" altLang="en-US" sz="2400" dirty="0"/>
          </a:p>
        </p:txBody>
      </p:sp>
      <p:pic>
        <p:nvPicPr>
          <p:cNvPr id="22530" name="Picture 2" descr="https://files.oaiusercontent.com/file-DFUw83geU3YVFHNLxgLg1Bf7?se=2023-10-24T10%3A34%3A57Z&amp;sp=r&amp;sv=2021-08-06&amp;sr=b&amp;rscc=max-age%3D3599%2C%20immutable&amp;rscd=attachment%3B%20filename%3D604cb1db-1bcb-403b-8080-21217e89866d&amp;sig=8Yx/z5XezuNFeEEx6mZUbxiRHTXD0l1hoQL75KS6knI%3D">
            <a:extLst>
              <a:ext uri="{FF2B5EF4-FFF2-40B4-BE49-F238E27FC236}">
                <a16:creationId xmlns:a16="http://schemas.microsoft.com/office/drawing/2014/main" id="{DC23F866-D599-4D26-8937-B4B5BB7D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130"/>
            <a:ext cx="9144000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7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800" dirty="0">
                <a:effectLst/>
              </a:rPr>
              <a:t>量化分析的過程</a:t>
            </a:r>
            <a:endParaRPr lang="en-US" altLang="zh-TW" sz="6600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針對</a:t>
            </a:r>
            <a:r>
              <a:rPr lang="zh-TW" altLang="en-US" dirty="0">
                <a:effectLst/>
              </a:rPr>
              <a:t>商管領域的量化分析</a:t>
            </a:r>
            <a:r>
              <a:rPr lang="zh-CN" altLang="en-US" dirty="0">
                <a:effectLst/>
              </a:rPr>
              <a:t>程序：</a:t>
            </a:r>
            <a:endParaRPr lang="en-US" altLang="zh-CN" dirty="0">
              <a:effectLst/>
            </a:endParaRPr>
          </a:p>
          <a:p>
            <a:r>
              <a:rPr lang="zh-CN" altLang="en-US" dirty="0">
                <a:effectLst/>
              </a:rPr>
              <a:t>針對</a:t>
            </a:r>
            <a:r>
              <a:rPr lang="zh-TW" altLang="en-US" dirty="0">
                <a:effectLst/>
              </a:rPr>
              <a:t>對商業問題</a:t>
            </a:r>
            <a:r>
              <a:rPr lang="zh-CN" altLang="en-US" dirty="0">
                <a:effectLst/>
              </a:rPr>
              <a:t>，</a:t>
            </a:r>
            <a:r>
              <a:rPr lang="zh-TW" altLang="en-US" dirty="0">
                <a:effectLst/>
              </a:rPr>
              <a:t>進行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建模</a:t>
            </a:r>
            <a:r>
              <a:rPr lang="zh-TW" altLang="en-US" dirty="0">
                <a:effectLst/>
              </a:rPr>
              <a:t>、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測量</a:t>
            </a:r>
            <a:r>
              <a:rPr lang="zh-TW" altLang="en-US" dirty="0">
                <a:effectLst/>
              </a:rPr>
              <a:t>、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分析</a:t>
            </a:r>
            <a:r>
              <a:rPr lang="zh-TW" altLang="en-US" dirty="0">
                <a:effectLst/>
              </a:rPr>
              <a:t>、</a:t>
            </a:r>
            <a:endParaRPr lang="en-US" altLang="zh-TW" dirty="0">
              <a:effectLst/>
            </a:endParaRPr>
          </a:p>
          <a:p>
            <a:pPr lvl="1"/>
            <a:r>
              <a:rPr lang="zh-TW" altLang="en-US" dirty="0">
                <a:solidFill>
                  <a:srgbClr val="C00000"/>
                </a:solidFill>
                <a:effectLst/>
              </a:rPr>
              <a:t>解決</a:t>
            </a:r>
            <a:r>
              <a:rPr lang="zh-TW" altLang="en-US" dirty="0">
                <a:effectLst/>
              </a:rPr>
              <a:t>、的過程</a:t>
            </a:r>
          </a:p>
        </p:txBody>
      </p:sp>
    </p:spTree>
    <p:extLst>
      <p:ext uri="{BB962C8B-B14F-4D97-AF65-F5344CB8AC3E}">
        <p14:creationId xmlns:p14="http://schemas.microsoft.com/office/powerpoint/2010/main" val="37148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244916" cy="37444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測試範例</a:t>
            </a:r>
            <a:r>
              <a:rPr lang="en-US" altLang="zh-CN" sz="6600" b="1" dirty="0"/>
              <a:t>2</a:t>
            </a:r>
            <a:r>
              <a:rPr lang="zh-CN" altLang="en-US" sz="6600" b="1" dirty="0"/>
              <a:t>：</a:t>
            </a:r>
            <a:endParaRPr lang="en-US" altLang="zh-CN" sz="6600" b="1" dirty="0"/>
          </a:p>
          <a:p>
            <a:r>
              <a:rPr lang="zh-CN" altLang="en-US" sz="6600" b="1" dirty="0"/>
              <a:t>行銷活動的問卷分析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05540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下載</a:t>
            </a:r>
            <a:r>
              <a:rPr lang="zh-CN" altLang="en-US" dirty="0"/>
              <a:t>：行銷活動的問卷分析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hlinkClick r:id="rId2"/>
              </a:rPr>
              <a:t>https://acupun.site/lecture/AI_Intro/intro/questionnaire-chi-pre-4col.xlsx</a:t>
            </a:r>
            <a:endParaRPr lang="en-US" altLang="zh-TW" sz="4000" dirty="0"/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0672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C410FE-F382-4DBE-94A1-0905D252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>
                <a:effectLst/>
              </a:rPr>
              <a:t>性別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性別（數值）</a:t>
            </a:r>
          </a:p>
          <a:p>
            <a:r>
              <a:rPr lang="zh-CN" altLang="en-US" dirty="0">
                <a:effectLst/>
              </a:rPr>
              <a:t>年齡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年齡區間（數值）</a:t>
            </a:r>
          </a:p>
          <a:p>
            <a:r>
              <a:rPr lang="zh-CN" altLang="en-US" dirty="0">
                <a:effectLst/>
              </a:rPr>
              <a:t>已婚否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婚姻狀況（數值）</a:t>
            </a:r>
          </a:p>
          <a:p>
            <a:r>
              <a:rPr lang="zh-CN" altLang="en-US" dirty="0">
                <a:effectLst/>
              </a:rPr>
              <a:t>教育程度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教育程度（數值）</a:t>
            </a:r>
          </a:p>
          <a:p>
            <a:r>
              <a:rPr lang="zh-CN" altLang="en-US" dirty="0">
                <a:effectLst/>
              </a:rPr>
              <a:t>參加活動次數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參加活動的次數（數值）</a:t>
            </a:r>
          </a:p>
          <a:p>
            <a:r>
              <a:rPr lang="zh-CN" altLang="en-US" dirty="0">
                <a:effectLst/>
              </a:rPr>
              <a:t>體驗行銷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體驗行銷評分（數值）</a:t>
            </a:r>
          </a:p>
          <a:p>
            <a:r>
              <a:rPr lang="zh-CN" altLang="en-US" dirty="0">
                <a:effectLst/>
              </a:rPr>
              <a:t>服務品質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服務品質評分（數值）</a:t>
            </a:r>
          </a:p>
          <a:p>
            <a:r>
              <a:rPr lang="zh-CN" altLang="en-US" dirty="0">
                <a:effectLst/>
              </a:rPr>
              <a:t>滿意度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滿意度評分（數值）</a:t>
            </a:r>
          </a:p>
          <a:p>
            <a:r>
              <a:rPr lang="zh-CN" altLang="en-US" dirty="0">
                <a:effectLst/>
              </a:rPr>
              <a:t>忠誠度</a:t>
            </a:r>
            <a:r>
              <a:rPr lang="en-US" altLang="zh-CN" b="0" dirty="0">
                <a:effectLst/>
              </a:rPr>
              <a:t>: </a:t>
            </a:r>
            <a:r>
              <a:rPr lang="zh-CN" altLang="en-US" b="0" dirty="0">
                <a:effectLst/>
              </a:rPr>
              <a:t>忠誠度評分（數值）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F5C716-0775-4474-BA31-C652EE3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資料表的欄位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533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D78A4D8-B1A8-4E77-92C6-D18A9C93F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effectLst/>
                <a:highlight>
                  <a:srgbClr val="FFFF00"/>
                </a:highlight>
              </a:rPr>
              <a:t>描述性統計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計算每個變量的基本統計量，如平均值、中位數、標準差等。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分組分析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根據某些類別變量（如性別、年齡分類、婚姻狀態、教育程度）來分組，然後分析其他變量的分佈或平均值。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相關性分析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分析變量之間的相關性，例如滿意度和忠誠度之間的關係。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比較檢驗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effectLst/>
              </a:rPr>
              <a:t>進行統計檢驗，看看不同性別群體在某些變量上的差異是否具有統計學意義。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C9937E-3E1E-467A-A9A5-386FC53E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可能的分析方向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3676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8178911-D69C-4ADB-87A5-47B0F250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10000"/>
          </a:bodyPr>
          <a:lstStyle/>
          <a:p>
            <a:r>
              <a:rPr lang="zh-TW" altLang="en-US" sz="2800" dirty="0">
                <a:effectLst/>
              </a:rPr>
              <a:t>性別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1.56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2.00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0.50</a:t>
            </a:r>
          </a:p>
          <a:p>
            <a:r>
              <a:rPr lang="zh-TW" altLang="en-US" sz="2800" dirty="0">
                <a:effectLst/>
              </a:rPr>
              <a:t>年齡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3.95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4.00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1.36</a:t>
            </a:r>
          </a:p>
          <a:p>
            <a:r>
              <a:rPr lang="zh-TW" altLang="en-US" sz="2800" dirty="0">
                <a:effectLst/>
              </a:rPr>
              <a:t>已婚否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1.25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1.00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0.46</a:t>
            </a:r>
          </a:p>
          <a:p>
            <a:r>
              <a:rPr lang="zh-TW" altLang="en-US" sz="2800" dirty="0">
                <a:effectLst/>
              </a:rPr>
              <a:t>教育程度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2.23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2.00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1.04</a:t>
            </a:r>
          </a:p>
          <a:p>
            <a:r>
              <a:rPr lang="zh-TW" altLang="en-US" sz="2800" dirty="0">
                <a:effectLst/>
              </a:rPr>
              <a:t>參加活動次數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2.92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4.00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1.24</a:t>
            </a:r>
          </a:p>
          <a:p>
            <a:r>
              <a:rPr lang="zh-TW" altLang="en-US" sz="2800" dirty="0">
                <a:effectLst/>
              </a:rPr>
              <a:t>體驗行銷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4.63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4.80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0.47</a:t>
            </a:r>
          </a:p>
          <a:p>
            <a:r>
              <a:rPr lang="zh-TW" altLang="en-US" sz="2800" dirty="0">
                <a:effectLst/>
              </a:rPr>
              <a:t>服務品質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4.68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4.90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0.47</a:t>
            </a:r>
          </a:p>
          <a:p>
            <a:r>
              <a:rPr lang="zh-TW" altLang="en-US" sz="2800" dirty="0">
                <a:effectLst/>
              </a:rPr>
              <a:t>滿意度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4.69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5.00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0.48</a:t>
            </a:r>
          </a:p>
          <a:p>
            <a:r>
              <a:rPr lang="zh-TW" altLang="en-US" sz="2800" dirty="0">
                <a:effectLst/>
              </a:rPr>
              <a:t>忠誠度</a:t>
            </a:r>
            <a:r>
              <a:rPr lang="en-US" altLang="zh-TW" sz="2800" dirty="0">
                <a:effectLst/>
              </a:rPr>
              <a:t>:</a:t>
            </a:r>
          </a:p>
          <a:p>
            <a:pPr lvl="1"/>
            <a:r>
              <a:rPr lang="zh-TW" altLang="en-US" sz="2400" dirty="0">
                <a:effectLst/>
              </a:rPr>
              <a:t>平均值</a:t>
            </a:r>
            <a:r>
              <a:rPr lang="en-US" altLang="zh-TW" sz="2400" dirty="0">
                <a:effectLst/>
              </a:rPr>
              <a:t>: 4.77</a:t>
            </a:r>
          </a:p>
          <a:p>
            <a:pPr lvl="1"/>
            <a:r>
              <a:rPr lang="zh-TW" altLang="en-US" sz="2400" dirty="0">
                <a:effectLst/>
              </a:rPr>
              <a:t>中位數</a:t>
            </a:r>
            <a:r>
              <a:rPr lang="en-US" altLang="zh-TW" sz="2400" dirty="0">
                <a:effectLst/>
              </a:rPr>
              <a:t>: 5.00</a:t>
            </a:r>
          </a:p>
          <a:p>
            <a:pPr lvl="1"/>
            <a:r>
              <a:rPr lang="zh-TW" altLang="en-US" sz="2400" dirty="0">
                <a:effectLst/>
              </a:rPr>
              <a:t>標準差</a:t>
            </a:r>
            <a:r>
              <a:rPr lang="en-US" altLang="zh-TW" sz="2400" dirty="0">
                <a:effectLst/>
              </a:rPr>
              <a:t>: 0.48</a:t>
            </a:r>
          </a:p>
          <a:p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7A5D4A7-8534-4190-AE66-7DE6892A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描述性統計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8542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52DA7B-BE88-4689-84B9-11B400C2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effectLst/>
              </a:rPr>
              <a:t>性別（性別）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大部分的值為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或</a:t>
            </a:r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，可能代表男性和女性。</a:t>
            </a:r>
          </a:p>
          <a:p>
            <a:r>
              <a:rPr lang="zh-CN" altLang="en-US" dirty="0">
                <a:effectLst/>
              </a:rPr>
              <a:t>年齡（年齡）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值範圍從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到</a:t>
            </a:r>
            <a:r>
              <a:rPr lang="en-US" altLang="zh-CN" dirty="0">
                <a:effectLst/>
              </a:rPr>
              <a:t>6</a:t>
            </a:r>
            <a:r>
              <a:rPr lang="zh-CN" altLang="en-US" dirty="0">
                <a:effectLst/>
              </a:rPr>
              <a:t>，可能代表不同的年齡區間。</a:t>
            </a:r>
          </a:p>
          <a:p>
            <a:r>
              <a:rPr lang="zh-CN" altLang="en-US" dirty="0">
                <a:effectLst/>
              </a:rPr>
              <a:t>婚姻狀況（已婚否）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大部分的值為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或</a:t>
            </a:r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，有少量的</a:t>
            </a:r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，可能代表已婚、未婚和其他狀態。</a:t>
            </a:r>
          </a:p>
          <a:p>
            <a:r>
              <a:rPr lang="zh-CN" altLang="en-US" dirty="0">
                <a:effectLst/>
              </a:rPr>
              <a:t>教育程度（教育程度）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值範圍從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到</a:t>
            </a:r>
            <a:r>
              <a:rPr lang="en-US" altLang="zh-CN" dirty="0">
                <a:effectLst/>
              </a:rPr>
              <a:t>4</a:t>
            </a:r>
            <a:r>
              <a:rPr lang="zh-CN" altLang="en-US" dirty="0">
                <a:effectLst/>
              </a:rPr>
              <a:t>，可能代表不同的教育程度。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參加活動次數（參加活動次數）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大部分的值為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到</a:t>
            </a:r>
            <a:r>
              <a:rPr lang="en-US" altLang="zh-CN" dirty="0">
                <a:effectLst/>
              </a:rPr>
              <a:t>4</a:t>
            </a:r>
            <a:r>
              <a:rPr lang="zh-CN" altLang="en-US" dirty="0">
                <a:effectLst/>
              </a:rPr>
              <a:t>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體驗行銷（體驗行銷）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平均評分約為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4.63</a:t>
            </a:r>
            <a:r>
              <a:rPr lang="zh-CN" altLang="en-US" dirty="0">
                <a:effectLst/>
              </a:rPr>
              <a:t>，標準差為</a:t>
            </a:r>
            <a:r>
              <a:rPr lang="en-US" altLang="zh-CN" dirty="0">
                <a:effectLst/>
              </a:rPr>
              <a:t>0.47</a:t>
            </a:r>
            <a:r>
              <a:rPr lang="zh-CN" altLang="en-US" dirty="0">
                <a:effectLst/>
              </a:rPr>
              <a:t>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服務品質（服務品質</a:t>
            </a:r>
            <a:r>
              <a:rPr lang="zh-CN" altLang="en-US" dirty="0">
                <a:effectLst/>
              </a:rPr>
              <a:t>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平均評分約為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4.68</a:t>
            </a:r>
            <a:r>
              <a:rPr lang="zh-CN" altLang="en-US" dirty="0">
                <a:effectLst/>
              </a:rPr>
              <a:t>，標準差為</a:t>
            </a:r>
            <a:r>
              <a:rPr lang="en-US" altLang="zh-CN" dirty="0">
                <a:effectLst/>
              </a:rPr>
              <a:t>0.47</a:t>
            </a:r>
            <a:r>
              <a:rPr lang="zh-CN" altLang="en-US" dirty="0">
                <a:effectLst/>
              </a:rPr>
              <a:t>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滿意度（滿意度）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平均評分約為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4.69</a:t>
            </a:r>
            <a:r>
              <a:rPr lang="zh-CN" altLang="en-US" dirty="0">
                <a:effectLst/>
              </a:rPr>
              <a:t>，標準差為</a:t>
            </a:r>
            <a:r>
              <a:rPr lang="en-US" altLang="zh-CN" dirty="0">
                <a:effectLst/>
              </a:rPr>
              <a:t>0.48</a:t>
            </a:r>
            <a:r>
              <a:rPr lang="zh-CN" altLang="en-US" dirty="0">
                <a:effectLst/>
              </a:rPr>
              <a:t>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忠誠度（忠誠度）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平均評分約為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4.7</a:t>
            </a:r>
            <a:r>
              <a:rPr lang="en-US" altLang="zh-CN" dirty="0">
                <a:effectLst/>
              </a:rPr>
              <a:t>7</a:t>
            </a:r>
            <a:r>
              <a:rPr lang="zh-CN" altLang="en-US" dirty="0">
                <a:effectLst/>
              </a:rPr>
              <a:t>，標準差為</a:t>
            </a:r>
            <a:r>
              <a:rPr lang="en-US" altLang="zh-CN" dirty="0">
                <a:effectLst/>
              </a:rPr>
              <a:t>0.48</a:t>
            </a:r>
            <a:r>
              <a:rPr lang="zh-CN" altLang="en-US" dirty="0">
                <a:effectLst/>
              </a:rPr>
              <a:t>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14F788-8E84-4035-A981-4EA5DD99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900" dirty="0"/>
              <a:t>摘要统计</a:t>
            </a:r>
            <a:endParaRPr lang="zh-TW" altLang="en-US" sz="4900" dirty="0"/>
          </a:p>
        </p:txBody>
      </p:sp>
    </p:spTree>
    <p:extLst>
      <p:ext uri="{BB962C8B-B14F-4D97-AF65-F5344CB8AC3E}">
        <p14:creationId xmlns:p14="http://schemas.microsoft.com/office/powerpoint/2010/main" val="27003180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325A053-C539-4690-B77A-B3D70137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分析结果</a:t>
            </a:r>
            <a:r>
              <a:rPr lang="en-US" altLang="zh-CN" dirty="0"/>
              <a:t>1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23F8C10-9F32-4517-9D2D-6D30916B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>
                <a:effectLst/>
                <a:highlight>
                  <a:srgbClr val="FFFF00"/>
                </a:highlight>
              </a:rPr>
              <a:t>性別（性別）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資料集中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女性（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2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）的數量稍多</a:t>
            </a:r>
            <a:r>
              <a:rPr lang="zh-CN" altLang="en-US" dirty="0">
                <a:effectLst/>
              </a:rPr>
              <a:t>於男性（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）。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年齡組（年齡）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大部分的參與者處於年齡組</a:t>
            </a:r>
            <a:r>
              <a:rPr lang="en-US" altLang="zh-CN" dirty="0">
                <a:effectLst/>
              </a:rPr>
              <a:t>3</a:t>
            </a:r>
            <a:r>
              <a:rPr lang="zh-CN" altLang="en-US" dirty="0">
                <a:effectLst/>
              </a:rPr>
              <a:t>到</a:t>
            </a:r>
            <a:r>
              <a:rPr lang="en-US" altLang="zh-CN" dirty="0">
                <a:effectLst/>
              </a:rPr>
              <a:t>5</a:t>
            </a:r>
            <a:r>
              <a:rPr lang="zh-CN" altLang="en-US" dirty="0">
                <a:effectLst/>
              </a:rPr>
              <a:t>之間。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婚姻狀況（已婚否）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大多數參與者是未婚的（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1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）。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教育程度（教育程度</a:t>
            </a:r>
            <a:r>
              <a:rPr lang="zh-CN" altLang="en-US" dirty="0">
                <a:effectLst/>
              </a:rPr>
              <a:t>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參與者的教育程度主要集中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在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1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和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2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之間</a:t>
            </a:r>
            <a:r>
              <a:rPr lang="zh-CN" altLang="en-US" dirty="0">
                <a:effectLst/>
              </a:rPr>
              <a:t>。</a:t>
            </a:r>
          </a:p>
          <a:p>
            <a:r>
              <a:rPr lang="zh-CN" altLang="en-US" dirty="0">
                <a:effectLst/>
                <a:highlight>
                  <a:srgbClr val="FFFF00"/>
                </a:highlight>
              </a:rPr>
              <a:t>參加活動次數（參加活動次數</a:t>
            </a:r>
            <a:r>
              <a:rPr lang="zh-CN" altLang="en-US" dirty="0">
                <a:effectLst/>
              </a:rPr>
              <a:t>）</a:t>
            </a:r>
            <a:r>
              <a:rPr lang="en-US" altLang="zh-CN" dirty="0">
                <a:effectLst/>
              </a:rPr>
              <a:t>: </a:t>
            </a:r>
            <a:r>
              <a:rPr lang="zh-CN" altLang="en-US" dirty="0">
                <a:effectLst/>
              </a:rPr>
              <a:t>大部分參與者參加活動的次數是</a:t>
            </a:r>
            <a:r>
              <a:rPr lang="en-US" altLang="zh-CN" dirty="0">
                <a:effectLst/>
              </a:rPr>
              <a:t>4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1421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0BC830A-D1AC-41CC-8F37-D2ABCB2A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ffectLst/>
              </a:rPr>
              <a:t>性別</a:t>
            </a:r>
          </a:p>
          <a:p>
            <a:r>
              <a:rPr lang="zh-TW" altLang="en-US" dirty="0">
                <a:effectLst/>
              </a:rPr>
              <a:t>年齡分類</a:t>
            </a:r>
          </a:p>
          <a:p>
            <a:r>
              <a:rPr lang="zh-TW" altLang="en-US" dirty="0">
                <a:effectLst/>
              </a:rPr>
              <a:t>婚姻狀態</a:t>
            </a:r>
          </a:p>
          <a:p>
            <a:r>
              <a:rPr lang="zh-TW" altLang="en-US" dirty="0">
                <a:effectLst/>
              </a:rPr>
              <a:t>教育程度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3B5FC82-5570-41E6-A73D-195D6FD8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ffectLst/>
              </a:rPr>
              <a:t>分別根據以下類別變量進行分組分析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61386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CN" altLang="en-US" sz="6600" b="1" dirty="0"/>
              <a:t>分佈式</a:t>
            </a:r>
            <a:r>
              <a:rPr lang="zh-TW" altLang="en-US" sz="6600" b="1" dirty="0"/>
              <a:t>分析</a:t>
            </a:r>
            <a:r>
              <a:rPr lang="en-US" altLang="zh-TW" sz="6600" b="1" dirty="0"/>
              <a:t>:</a:t>
            </a:r>
          </a:p>
          <a:p>
            <a:r>
              <a:rPr lang="en-US" altLang="zh-TW" sz="6600" b="1" dirty="0"/>
              <a:t> </a:t>
            </a:r>
          </a:p>
          <a:p>
            <a:r>
              <a:rPr lang="zh-TW" altLang="en-US" sz="6600" b="1" dirty="0"/>
              <a:t>不同性別群體在“體驗行銷”、“服務品質”、“滿意度”和“忠誠度”四個變量上的</a:t>
            </a:r>
            <a:r>
              <a:rPr lang="zh-CN" altLang="en-US" sz="6600" b="1" dirty="0"/>
              <a:t>比較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45061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4B6BBD8-F066-49DA-9F98-E7254DED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4B994AB-E355-477A-906E-5B3101F8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46828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effectLst/>
              </a:rPr>
              <a:t>根據性別變量進行分組分析</a:t>
            </a:r>
            <a:endParaRPr lang="zh-TW" altLang="en-US" dirty="0"/>
          </a:p>
        </p:txBody>
      </p:sp>
      <p:pic>
        <p:nvPicPr>
          <p:cNvPr id="25602" name="Picture 2" descr="https://files.oaiusercontent.com/file-mM7G1garzGJsUB3iv7pa0yP1?se=2023-10-24T13%3A57%3A11Z&amp;sp=r&amp;sv=2021-08-06&amp;sr=b&amp;rscc=max-age%3D3599%2C%20immutable&amp;rscd=attachment%3B%20filename%3Dd3a5e7dd-11c8-4319-b5d4-0ed0da265705&amp;sig=6mc%2BmzlMD6/0cXOU00zBV29%2BFAlvtM3axNlixfTj95I%3D">
            <a:extLst>
              <a:ext uri="{FF2B5EF4-FFF2-40B4-BE49-F238E27FC236}">
                <a16:creationId xmlns:a16="http://schemas.microsoft.com/office/drawing/2014/main" id="{881B3BC4-76C4-41FF-953B-BE994AD8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3"/>
            <a:ext cx="9036496" cy="64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4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effectLst/>
              </a:rPr>
              <a:t>商管的量化分析</a:t>
            </a:r>
            <a:r>
              <a:rPr lang="zh-CN" altLang="en-US" sz="4800" dirty="0">
                <a:effectLst/>
              </a:rPr>
              <a:t>工具</a:t>
            </a:r>
            <a:endParaRPr lang="en-US" altLang="zh-TW" sz="6600" dirty="0">
              <a:effectLst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3AE1C2-D9E5-42E4-8658-04119691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" y="1633166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/>
              </a:rPr>
              <a:t>1.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早期的工具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(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軟體</a:t>
            </a:r>
            <a:r>
              <a:rPr lang="en-US" altLang="zh-CN" dirty="0">
                <a:solidFill>
                  <a:srgbClr val="C00000"/>
                </a:solidFill>
                <a:effectLst/>
              </a:rPr>
              <a:t>)</a:t>
            </a:r>
          </a:p>
          <a:p>
            <a:pPr lvl="1"/>
            <a:r>
              <a:rPr lang="en-US" altLang="zh-CN" sz="3900" dirty="0">
                <a:effectLst/>
                <a:highlight>
                  <a:srgbClr val="FFFF00"/>
                </a:highlight>
              </a:rPr>
              <a:t>SPSS</a:t>
            </a:r>
            <a:r>
              <a:rPr lang="zh-CN" altLang="en-US" sz="3900" dirty="0">
                <a:effectLst/>
                <a:highlight>
                  <a:srgbClr val="FFFF00"/>
                </a:highlight>
              </a:rPr>
              <a:t>，</a:t>
            </a:r>
            <a:r>
              <a:rPr lang="en-US" altLang="zh-CN" sz="3900" dirty="0">
                <a:effectLst/>
                <a:highlight>
                  <a:srgbClr val="FFFF00"/>
                </a:highlight>
              </a:rPr>
              <a:t>SAS</a:t>
            </a:r>
          </a:p>
          <a:p>
            <a:r>
              <a:rPr lang="en-US" altLang="zh-CN" dirty="0">
                <a:solidFill>
                  <a:srgbClr val="C00000"/>
                </a:solidFill>
                <a:effectLst/>
              </a:rPr>
              <a:t>2. </a:t>
            </a:r>
            <a:r>
              <a:rPr lang="zh-CN" altLang="en-US" dirty="0">
                <a:solidFill>
                  <a:srgbClr val="C00000"/>
                </a:solidFill>
                <a:effectLst/>
              </a:rPr>
              <a:t>近年來流行的工具</a:t>
            </a:r>
            <a:endParaRPr lang="en-US" altLang="zh-CN" dirty="0">
              <a:solidFill>
                <a:srgbClr val="C00000"/>
              </a:solidFill>
              <a:effectLst/>
            </a:endParaRPr>
          </a:p>
          <a:p>
            <a:pPr lvl="1"/>
            <a:r>
              <a:rPr lang="en-US" altLang="zh-CN" sz="3900" dirty="0">
                <a:effectLst/>
                <a:highlight>
                  <a:srgbClr val="FFFF00"/>
                </a:highlight>
              </a:rPr>
              <a:t>Python</a:t>
            </a:r>
            <a:r>
              <a:rPr lang="zh-CN" altLang="en-US" sz="3900" dirty="0">
                <a:effectLst/>
              </a:rPr>
              <a:t>數據分析，</a:t>
            </a:r>
            <a:r>
              <a:rPr lang="en-US" altLang="zh-CN" sz="3900" dirty="0">
                <a:effectLst/>
                <a:highlight>
                  <a:srgbClr val="FFFF00"/>
                </a:highlight>
              </a:rPr>
              <a:t>R</a:t>
            </a:r>
            <a:r>
              <a:rPr lang="zh-CN" altLang="en-US" sz="3900" dirty="0">
                <a:effectLst/>
                <a:highlight>
                  <a:srgbClr val="FFFF00"/>
                </a:highlight>
              </a:rPr>
              <a:t>語言</a:t>
            </a:r>
            <a:r>
              <a:rPr lang="zh-CN" altLang="en-US" sz="3900" dirty="0">
                <a:effectLst/>
              </a:rPr>
              <a:t>數據分析</a:t>
            </a:r>
            <a:endParaRPr lang="en-US" altLang="zh-CN" sz="3900" dirty="0">
              <a:effectLst/>
            </a:endParaRPr>
          </a:p>
          <a:p>
            <a:r>
              <a:rPr lang="en-US" altLang="zh-CN" sz="4300" dirty="0">
                <a:solidFill>
                  <a:srgbClr val="C00000"/>
                </a:solidFill>
                <a:effectLst/>
              </a:rPr>
              <a:t>3. 2023</a:t>
            </a:r>
            <a:r>
              <a:rPr lang="zh-CN" altLang="en-US" sz="4300" dirty="0">
                <a:solidFill>
                  <a:srgbClr val="C00000"/>
                </a:solidFill>
                <a:effectLst/>
              </a:rPr>
              <a:t>年開始熱門起來的最新工具</a:t>
            </a:r>
            <a:endParaRPr lang="en-US" altLang="zh-CN" sz="4300" dirty="0">
              <a:solidFill>
                <a:srgbClr val="C00000"/>
              </a:solidFill>
              <a:effectLst/>
            </a:endParaRPr>
          </a:p>
          <a:p>
            <a:pPr lvl="1"/>
            <a:r>
              <a:rPr lang="zh-CN" altLang="en-US" sz="3600" dirty="0">
                <a:effectLst/>
                <a:highlight>
                  <a:srgbClr val="FFFF00"/>
                </a:highlight>
              </a:rPr>
              <a:t>生成式</a:t>
            </a:r>
            <a:r>
              <a:rPr lang="en-US" altLang="zh-CN" sz="3600" dirty="0">
                <a:effectLst/>
                <a:highlight>
                  <a:srgbClr val="FFFF00"/>
                </a:highlight>
              </a:rPr>
              <a:t>AI</a:t>
            </a:r>
            <a:r>
              <a:rPr lang="zh-CN" altLang="en-US" sz="3600" dirty="0">
                <a:effectLst/>
              </a:rPr>
              <a:t>（</a:t>
            </a:r>
            <a:r>
              <a:rPr lang="en-US" altLang="zh-CN" sz="3600" dirty="0" err="1">
                <a:effectLst/>
              </a:rPr>
              <a:t>ChatGPT</a:t>
            </a:r>
            <a:r>
              <a:rPr lang="zh-CN" altLang="en-US" sz="3600" dirty="0">
                <a:effectLst/>
              </a:rPr>
              <a:t>，</a:t>
            </a:r>
            <a:r>
              <a:rPr lang="en-US" altLang="zh-CN" sz="3600" dirty="0">
                <a:effectLst/>
              </a:rPr>
              <a:t>Bard</a:t>
            </a:r>
            <a:r>
              <a:rPr lang="zh-CN" altLang="en-US" sz="3600" dirty="0">
                <a:effectLst/>
              </a:rPr>
              <a:t>，文心一言）</a:t>
            </a:r>
            <a:endParaRPr lang="en-US" altLang="zh-TW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7325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E207B70-952A-4B3A-B2A6-47FE63E0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1A89C9B-B577-4ACF-BF4F-4961B271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effectLst/>
              </a:rPr>
              <a:t>不同性別群體在“體驗行銷”、“服務品質”、“滿意度”和“忠誠度”四個變量上的</a:t>
            </a:r>
            <a:r>
              <a:rPr lang="zh-CN" altLang="en-US" sz="3200" dirty="0">
                <a:effectLst/>
              </a:rPr>
              <a:t>柱狀圖</a:t>
            </a:r>
            <a:r>
              <a:rPr lang="zh-TW" altLang="en-US" sz="3200" dirty="0">
                <a:effectLst/>
              </a:rPr>
              <a:t>。</a:t>
            </a:r>
            <a:endParaRPr lang="zh-TW" altLang="en-US" sz="3200" dirty="0"/>
          </a:p>
        </p:txBody>
      </p:sp>
      <p:pic>
        <p:nvPicPr>
          <p:cNvPr id="26626" name="Picture 2" descr="https://files.oaiusercontent.com/file-tqyotvNY8BBb09EXhhttgH8H?se=2023-10-24T13%3A58%3A06Z&amp;sp=r&amp;sv=2021-08-06&amp;sr=b&amp;rscc=max-age%3D3599%2C%20immutable&amp;rscd=attachment%3B%20filename%3De83e7fd8-88b8-4d99-bdb1-9d0c8d9329c5&amp;sig=Vtl70tprSfixVbVJLCh/jkKzL723sUcietyqSRx9yw4%3D">
            <a:extLst>
              <a:ext uri="{FF2B5EF4-FFF2-40B4-BE49-F238E27FC236}">
                <a16:creationId xmlns:a16="http://schemas.microsoft.com/office/drawing/2014/main" id="{5A77CF94-6411-4C30-B5F5-3CC8A114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365844"/>
            <a:ext cx="7740352" cy="54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75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C7A988C-AD43-433E-862C-E4681E17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5EF33A0-8493-410F-B90A-C27AB9A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dirty="0">
                <a:effectLst/>
              </a:rPr>
              <a:t>盒形圖以查看評分變數</a:t>
            </a:r>
            <a:br>
              <a:rPr lang="en-US" altLang="zh-CN" sz="3600" dirty="0">
                <a:effectLst/>
              </a:rPr>
            </a:br>
            <a:r>
              <a:rPr lang="zh-CN" altLang="en-US" sz="3600" dirty="0">
                <a:effectLst/>
              </a:rPr>
              <a:t>（體驗行銷、服務品質、滿意度和忠誠度）的分佈情況，並按性別和年齡組進行分組</a:t>
            </a:r>
            <a:endParaRPr lang="zh-TW" altLang="en-US" dirty="0"/>
          </a:p>
        </p:txBody>
      </p:sp>
      <p:pic>
        <p:nvPicPr>
          <p:cNvPr id="14338" name="Picture 2" descr="https://files.oaiusercontent.com/file-8ahjPlLPUyiZTXKTZbLJrMCZ?se=2023-10-23T15%3A07%3A20Z&amp;sp=r&amp;sv=2021-08-06&amp;sr=b&amp;rscc=max-age%3D3599%2C%20immutable&amp;rscd=attachment%3B%20filename%3Da7ae09a5-c026-4586-a998-6e37e6226fbf&amp;sig=B8cJ6/uAO8wpKlWFrUn3sC6gjATsPp34knahYBHmSUo%3D">
            <a:extLst>
              <a:ext uri="{FF2B5EF4-FFF2-40B4-BE49-F238E27FC236}">
                <a16:creationId xmlns:a16="http://schemas.microsoft.com/office/drawing/2014/main" id="{5A85EB1E-1D01-4ACD-A0B8-EA861A63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9747"/>
            <a:ext cx="8190656" cy="53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87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C7A988C-AD43-433E-862C-E4681E17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5EF33A0-8493-410F-B90A-C27AB9A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dirty="0">
                <a:effectLst/>
              </a:rPr>
              <a:t>盒形圖以查看評分變數</a:t>
            </a:r>
            <a:br>
              <a:rPr lang="en-US" altLang="zh-CN" sz="3600" dirty="0">
                <a:effectLst/>
              </a:rPr>
            </a:br>
            <a:r>
              <a:rPr lang="zh-CN" altLang="en-US" sz="3600" dirty="0">
                <a:effectLst/>
              </a:rPr>
              <a:t>（體驗行銷、服務品質、滿意度和忠誠度）的分佈情況，並按性別和年齡組進行分組</a:t>
            </a:r>
            <a:endParaRPr lang="zh-TW" altLang="en-US" dirty="0"/>
          </a:p>
        </p:txBody>
      </p:sp>
      <p:pic>
        <p:nvPicPr>
          <p:cNvPr id="15362" name="Picture 2" descr="https://files.oaiusercontent.com/file-VqdcDQc2Y2sftDlJDq7JtYcq?se=2023-10-23T15%3A07%3A21Z&amp;sp=r&amp;sv=2021-08-06&amp;sr=b&amp;rscc=max-age%3D3599%2C%20immutable&amp;rscd=attachment%3B%20filename%3D7b599c82-345b-4af0-beb2-a15b98182fe1&amp;sig=E2xIwKYhB6bPBpiV9eYs/hwwheiatO49tOcmqEycuQ0%3D">
            <a:extLst>
              <a:ext uri="{FF2B5EF4-FFF2-40B4-BE49-F238E27FC236}">
                <a16:creationId xmlns:a16="http://schemas.microsoft.com/office/drawing/2014/main" id="{9891370F-AA1C-4F98-987C-37C065F5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428682"/>
            <a:ext cx="8424936" cy="55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737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C7A988C-AD43-433E-862C-E4681E17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5EF33A0-8493-410F-B90A-C27AB9A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dirty="0">
                <a:effectLst/>
              </a:rPr>
              <a:t>盒形圖以查看評分變數</a:t>
            </a:r>
            <a:br>
              <a:rPr lang="en-US" altLang="zh-CN" sz="3600" dirty="0">
                <a:effectLst/>
              </a:rPr>
            </a:br>
            <a:r>
              <a:rPr lang="zh-CN" altLang="en-US" sz="3600" dirty="0">
                <a:effectLst/>
              </a:rPr>
              <a:t>（體驗行銷、服務品質、滿意度和忠誠度）的分佈情況，並按性別和年齡組進行分組</a:t>
            </a:r>
            <a:endParaRPr lang="zh-TW" altLang="en-US" dirty="0"/>
          </a:p>
        </p:txBody>
      </p:sp>
      <p:pic>
        <p:nvPicPr>
          <p:cNvPr id="16386" name="Picture 2" descr="https://files.oaiusercontent.com/file-wGxmQelZi1TS4cXJDOq2CeJH?se=2023-10-23T15%3A07%3A21Z&amp;sp=r&amp;sv=2021-08-06&amp;sr=b&amp;rscc=max-age%3D3599%2C%20immutable&amp;rscd=attachment%3B%20filename%3Df69a96b6-a4dd-4c22-be93-262ecf61dc9b&amp;sig=EkHJG37bPe%2B0NGAmN7OHkDm%2Bn1GBtM93mk%2B63wHcoko%3D">
            <a:extLst>
              <a:ext uri="{FF2B5EF4-FFF2-40B4-BE49-F238E27FC236}">
                <a16:creationId xmlns:a16="http://schemas.microsoft.com/office/drawing/2014/main" id="{D655985F-FF5B-43F2-AE92-4D6628CD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1567590"/>
            <a:ext cx="7884368" cy="51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426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A96DD88-EAB5-4A78-8BF1-86A45DDF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4C4124B-CC7B-4D0B-8FA8-D56D9955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https://files.oaiusercontent.com/file-EVPX3UgvAqgw07iVarH6Irml?se=2023-10-23T15%3A07%3A22Z&amp;sp=r&amp;sv=2021-08-06&amp;sr=b&amp;rscc=max-age%3D3599%2C%20immutable&amp;rscd=attachment%3B%20filename%3D0e58a541-925b-4315-80ee-75d11e52dc22&amp;sig=9BXBmvRpaL1Y%2Bqd4YY37lCDdgb9m0lvmNrXLEhBRfuA%3D">
            <a:extLst>
              <a:ext uri="{FF2B5EF4-FFF2-40B4-BE49-F238E27FC236}">
                <a16:creationId xmlns:a16="http://schemas.microsoft.com/office/drawing/2014/main" id="{68AA6F13-02BD-4846-AFAD-21F971CF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2796"/>
            <a:ext cx="8172400" cy="53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89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E3CCE72-84EA-46F8-908C-C0DA7B875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63C7952-EDF0-469B-A60B-76D8BF96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https://files.oaiusercontent.com/file-rphM0VaUQVtgDY5zGAznj1Vj?se=2023-10-23T15%3A07%3A24Z&amp;sp=r&amp;sv=2021-08-06&amp;sr=b&amp;rscc=max-age%3D3599%2C%20immutable&amp;rscd=attachment%3B%20filename%3D894666c4-df8f-42d0-8696-55f33c9ece8f&amp;sig=fu10Qd34bLE0ggL6OeJi2r04pSHpY6k04RKNSBOpDPE%3D">
            <a:extLst>
              <a:ext uri="{FF2B5EF4-FFF2-40B4-BE49-F238E27FC236}">
                <a16:creationId xmlns:a16="http://schemas.microsoft.com/office/drawing/2014/main" id="{9961F8F0-CF69-4767-BAEA-F6BB24A1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8280920" cy="54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74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AE05A89-16E2-492F-B7A9-09897193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588B0B6-256C-4C5B-81FE-14ED5D0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https://files.oaiusercontent.com/file-fqDiuis0hQ11ugfAS7MG23TM?se=2023-10-23T15%3A07%3A25Z&amp;sp=r&amp;sv=2021-08-06&amp;sr=b&amp;rscc=max-age%3D3599%2C%20immutable&amp;rscd=attachment%3B%20filename%3D14c6bc06-a2f0-4e66-903e-6ce5aa573f47&amp;sig=w56kQdGakIPY55DTZWK9NJYFfH0HnfZalElEa7ia58w%3D">
            <a:extLst>
              <a:ext uri="{FF2B5EF4-FFF2-40B4-BE49-F238E27FC236}">
                <a16:creationId xmlns:a16="http://schemas.microsoft.com/office/drawing/2014/main" id="{3EEE3131-F02C-47B9-9464-F3E7B8BD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830986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989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TW" altLang="en-US" sz="6600" b="1" dirty="0"/>
              <a:t>相關性分析</a:t>
            </a:r>
            <a:r>
              <a:rPr lang="en-US" altLang="zh-TW" sz="6600" b="1" dirty="0"/>
              <a:t>:</a:t>
            </a:r>
          </a:p>
          <a:p>
            <a:r>
              <a:rPr lang="en-US" altLang="zh-TW" sz="6600" b="1" dirty="0"/>
              <a:t> </a:t>
            </a:r>
          </a:p>
          <a:p>
            <a:r>
              <a:rPr lang="zh-TW" altLang="en-US" sz="6600" b="1" dirty="0"/>
              <a:t>探索不同性別群體在某些變量上的相關性，例如滿意度和忠誠度之間的關系</a:t>
            </a:r>
          </a:p>
        </p:txBody>
      </p:sp>
    </p:spTree>
    <p:extLst>
      <p:ext uri="{BB962C8B-B14F-4D97-AF65-F5344CB8AC3E}">
        <p14:creationId xmlns:p14="http://schemas.microsoft.com/office/powerpoint/2010/main" val="28889258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F1AE62-19DD-4DCE-BD6E-D76737CC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>
                <a:effectLst/>
              </a:rPr>
              <a:t>性別</a:t>
            </a:r>
            <a:r>
              <a:rPr lang="en-US" altLang="zh-TW" dirty="0">
                <a:effectLst/>
              </a:rPr>
              <a:t>1</a:t>
            </a:r>
            <a:r>
              <a:rPr lang="zh-TW" altLang="en-US" dirty="0">
                <a:effectLst/>
              </a:rPr>
              <a:t>群體的相關係數為 </a:t>
            </a:r>
            <a:r>
              <a:rPr lang="en-US" altLang="zh-TW" dirty="0">
                <a:effectLst/>
              </a:rPr>
              <a:t>0.8190.819</a:t>
            </a:r>
            <a:endParaRPr lang="zh-TW" altLang="en-US" dirty="0">
              <a:effectLst/>
            </a:endParaRPr>
          </a:p>
          <a:p>
            <a:r>
              <a:rPr lang="zh-TW" altLang="en-US" dirty="0">
                <a:effectLst/>
              </a:rPr>
              <a:t>性別</a:t>
            </a:r>
            <a:r>
              <a:rPr lang="en-US" altLang="zh-TW" dirty="0">
                <a:effectLst/>
              </a:rPr>
              <a:t>2</a:t>
            </a:r>
            <a:r>
              <a:rPr lang="zh-TW" altLang="en-US" dirty="0">
                <a:effectLst/>
              </a:rPr>
              <a:t>群體的相關係數為 </a:t>
            </a:r>
            <a:r>
              <a:rPr lang="en-US" altLang="zh-TW" dirty="0">
                <a:effectLst/>
              </a:rPr>
              <a:t>0.8890.889</a:t>
            </a:r>
            <a:endParaRPr lang="zh-TW" altLang="en-US" dirty="0">
              <a:effectLst/>
            </a:endParaRPr>
          </a:p>
          <a:p>
            <a:r>
              <a:rPr lang="zh-TW" altLang="en-US" dirty="0">
                <a:effectLst/>
              </a:rPr>
              <a:t>這兩個相關係數都非常接近</a:t>
            </a:r>
            <a:r>
              <a:rPr lang="en-US" altLang="zh-TW" dirty="0">
                <a:effectLst/>
              </a:rPr>
              <a:t>1</a:t>
            </a:r>
            <a:r>
              <a:rPr lang="zh-TW" altLang="en-US" dirty="0">
                <a:effectLst/>
              </a:rPr>
              <a:t>，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表明在這兩個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性別</a:t>
            </a:r>
            <a:r>
              <a:rPr lang="zh-TW" altLang="en-US" dirty="0">
                <a:effectLst/>
              </a:rPr>
              <a:t>群體中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，滿意度和忠誠度之間存在強烈的正相關。</a:t>
            </a:r>
            <a:endParaRPr lang="en-US" altLang="zh-TW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r>
              <a:rPr lang="zh-TW" altLang="en-US" dirty="0">
                <a:effectLst/>
              </a:rPr>
              <a:t>換句話說，隨著滿意度的提高，忠誠度也傾向於提高，反之亦然。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C90579-B3F9-4EED-834C-97F5A44D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900" dirty="0"/>
              <a:t>滿意度和忠誠度之間的</a:t>
            </a:r>
            <a:br>
              <a:rPr lang="en-US" altLang="zh-TW" sz="4900" dirty="0"/>
            </a:br>
            <a:r>
              <a:rPr lang="zh-TW" altLang="en-US" sz="4900" dirty="0"/>
              <a:t>相關係數如下</a:t>
            </a:r>
          </a:p>
        </p:txBody>
      </p:sp>
    </p:spTree>
    <p:extLst>
      <p:ext uri="{BB962C8B-B14F-4D97-AF65-F5344CB8AC3E}">
        <p14:creationId xmlns:p14="http://schemas.microsoft.com/office/powerpoint/2010/main" val="3635102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C62209-F746-480E-8C44-C2B3DDD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900" dirty="0"/>
              <a:t>用散點圖來直觀地展示</a:t>
            </a:r>
            <a:r>
              <a:rPr lang="zh-CN" altLang="en-US" sz="4900" dirty="0"/>
              <a:t>性別</a:t>
            </a:r>
            <a:r>
              <a:rPr lang="zh-TW" altLang="en-US" sz="4900" dirty="0"/>
              <a:t>這兩個變量之間的關系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4092D5B-866A-4020-8A9E-90A61BB4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257" y="1603825"/>
            <a:ext cx="9144000" cy="7255977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方法</a:t>
            </a:r>
            <a:r>
              <a:rPr lang="en-US" altLang="zh-CN" sz="3200" dirty="0"/>
              <a:t>1</a:t>
            </a:r>
            <a:r>
              <a:rPr lang="zh-CN" altLang="en-US" sz="3200" dirty="0"/>
              <a:t>：拖曵性別</a:t>
            </a:r>
            <a:r>
              <a:rPr lang="en-US" altLang="zh-CN" sz="3200" dirty="0"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sym typeface="Wingdings" panose="05000000000000000000" pitchFamily="2" charset="2"/>
              </a:rPr>
              <a:t>顏色</a:t>
            </a:r>
            <a:endParaRPr lang="zh-TW" altLang="en-US" sz="3200" dirty="0"/>
          </a:p>
        </p:txBody>
      </p:sp>
      <p:pic>
        <p:nvPicPr>
          <p:cNvPr id="27650" name="Picture 2" descr="https://files.oaiusercontent.com/file-s0G2cjowTtwEZS7mxF6fHT1S?se=2023-10-24T14%3A01%3A24Z&amp;sp=r&amp;sv=2021-08-06&amp;sr=b&amp;rscc=max-age%3D3599%2C%20immutable&amp;rscd=attachment%3B%20filename%3Dd96025bd-3b60-460e-b3a0-028b3016b46f&amp;sig=Rvx5yuKGEct8JoAjK/vkyP194z/NnGUVjLBXQ3AzKvM%3D">
            <a:extLst>
              <a:ext uri="{FF2B5EF4-FFF2-40B4-BE49-F238E27FC236}">
                <a16:creationId xmlns:a16="http://schemas.microsoft.com/office/drawing/2014/main" id="{BC79263C-3020-4075-9741-979BAB2B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550"/>
            <a:ext cx="9144000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E1B049-F49C-449F-A0B1-43546B99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14D325-A351-4ED0-BD22-9D576959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19685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數據量化</a:t>
            </a:r>
            <a: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分析常用工具：</a:t>
            </a:r>
            <a:b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b="1" dirty="0">
                <a:effectLst/>
              </a:rPr>
              <a:t>1.python/pandas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2.SQL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3.power BI</a:t>
            </a:r>
            <a:r>
              <a:rPr lang="zh-TW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tableau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4.</a:t>
            </a:r>
            <a:r>
              <a:rPr lang="en-US" altLang="zh-CN" sz="2700" b="1" dirty="0">
                <a:effectLst/>
              </a:rPr>
              <a:t>AI</a:t>
            </a:r>
            <a:endParaRPr lang="zh-TW" altLang="en-US" dirty="0"/>
          </a:p>
        </p:txBody>
      </p:sp>
      <p:pic>
        <p:nvPicPr>
          <p:cNvPr id="5122" name="Picture 2" descr="https://acupun.site/lecture/pandas/pic/scope6.png">
            <a:extLst>
              <a:ext uri="{FF2B5EF4-FFF2-40B4-BE49-F238E27FC236}">
                <a16:creationId xmlns:a16="http://schemas.microsoft.com/office/drawing/2014/main" id="{FEEA9FCB-20C2-474F-9C49-4AB31D22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62088"/>
            <a:ext cx="8003232" cy="53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30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TW" altLang="en-US" sz="6600" b="1" dirty="0"/>
              <a:t>比較檢驗</a:t>
            </a:r>
            <a:r>
              <a:rPr lang="en-US" altLang="zh-TW" sz="6600" b="1" dirty="0"/>
              <a:t>: </a:t>
            </a:r>
          </a:p>
          <a:p>
            <a:endParaRPr lang="en-US" altLang="zh-TW" sz="6600" b="1" dirty="0"/>
          </a:p>
          <a:p>
            <a:r>
              <a:rPr lang="zh-TW" altLang="en-US" sz="6600" b="1" dirty="0"/>
              <a:t>進行統計檢驗，看看不同性別群體在某些變量上的差異是否具有統計學意義。</a:t>
            </a:r>
          </a:p>
        </p:txBody>
      </p:sp>
    </p:spTree>
    <p:extLst>
      <p:ext uri="{BB962C8B-B14F-4D97-AF65-F5344CB8AC3E}">
        <p14:creationId xmlns:p14="http://schemas.microsoft.com/office/powerpoint/2010/main" val="8315941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C3EF46A-61FB-4275-AD6A-B9E4C13FD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為了判斷不同性別群體在某些變量上的差異是否具有統計學意義，我們可以進行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獨立樣本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t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檢驗</a:t>
            </a:r>
            <a:r>
              <a:rPr lang="zh-TW" altLang="en-US" dirty="0">
                <a:effectLst/>
              </a:rPr>
              <a:t>。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這種檢驗用來比較兩個獨立群體在同一變量上的平均值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是否有顯著差異。</a:t>
            </a:r>
            <a:endParaRPr lang="zh-TW" alt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2A825D6-D12D-4CEC-95D4-6D8FE2AC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獨立樣本</a:t>
            </a:r>
            <a:r>
              <a:rPr lang="en-US" altLang="zh-TW" dirty="0">
                <a:effectLst/>
              </a:rPr>
              <a:t>t</a:t>
            </a:r>
            <a:r>
              <a:rPr lang="zh-TW" altLang="en-US" dirty="0">
                <a:effectLst/>
              </a:rPr>
              <a:t>檢驗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2276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31ACC6D-94E8-4340-BAE0-BC31B62E8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effectLst/>
              </a:rPr>
              <a:t>在進行</a:t>
            </a:r>
            <a:r>
              <a:rPr lang="en-US" altLang="zh-TW" dirty="0">
                <a:effectLst/>
              </a:rPr>
              <a:t>t</a:t>
            </a:r>
            <a:r>
              <a:rPr lang="zh-TW" altLang="en-US" dirty="0">
                <a:effectLst/>
              </a:rPr>
              <a:t>檢驗之前，我們需要檢查數據是否滿足</a:t>
            </a:r>
            <a:r>
              <a:rPr lang="en-US" altLang="zh-TW" dirty="0">
                <a:effectLst/>
              </a:rPr>
              <a:t>t</a:t>
            </a:r>
            <a:r>
              <a:rPr lang="zh-TW" altLang="en-US" dirty="0">
                <a:effectLst/>
              </a:rPr>
              <a:t>檢驗的基本假設，其中包括：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獨立性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兩個樣本是獨立的</a:t>
            </a:r>
            <a:r>
              <a:rPr lang="zh-TW" altLang="en-US" dirty="0">
                <a:effectLst/>
              </a:rPr>
              <a:t>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正態性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數據應該近似服從正態分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布。</a:t>
            </a:r>
          </a:p>
          <a:p>
            <a:r>
              <a:rPr lang="zh-TW" altLang="en-US" dirty="0">
                <a:effectLst/>
                <a:highlight>
                  <a:srgbClr val="FFFF00"/>
                </a:highlight>
              </a:rPr>
              <a:t>方差齊性</a:t>
            </a:r>
            <a:r>
              <a:rPr lang="en-US" altLang="zh-TW" dirty="0">
                <a:effectLst/>
              </a:rPr>
              <a:t>: 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兩個群體的方差應該相同。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E4A877E-4765-4705-9AA9-5643D8CC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滿足</a:t>
            </a:r>
            <a:r>
              <a:rPr lang="en-US" altLang="zh-TW" dirty="0">
                <a:effectLst/>
              </a:rPr>
              <a:t>t</a:t>
            </a:r>
            <a:r>
              <a:rPr lang="zh-TW" altLang="en-US" dirty="0">
                <a:effectLst/>
              </a:rPr>
              <a:t>檢驗的基本假設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2184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2FADFA2-9EA3-4350-A4BF-DCFECCB2A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effectLst/>
              </a:rPr>
              <a:t>t</a:t>
            </a:r>
            <a:r>
              <a:rPr lang="zh-TW" altLang="en-US" dirty="0">
                <a:effectLst/>
              </a:rPr>
              <a:t>統計量：</a:t>
            </a:r>
            <a:r>
              <a:rPr lang="en-US" altLang="zh-TW" dirty="0">
                <a:effectLst/>
              </a:rPr>
              <a:t>-2.512</a:t>
            </a:r>
          </a:p>
          <a:p>
            <a:r>
              <a:rPr lang="en-US" altLang="zh-TW" dirty="0">
                <a:effectLst/>
              </a:rPr>
              <a:t>p</a:t>
            </a:r>
            <a:r>
              <a:rPr lang="zh-TW" altLang="en-US" dirty="0">
                <a:effectLst/>
              </a:rPr>
              <a:t>值：</a:t>
            </a:r>
            <a:r>
              <a:rPr lang="en-US" altLang="zh-TW" dirty="0">
                <a:effectLst/>
              </a:rPr>
              <a:t>0.0129</a:t>
            </a:r>
          </a:p>
          <a:p>
            <a:r>
              <a:rPr lang="zh-TW" altLang="en-US" dirty="0">
                <a:effectLst/>
              </a:rPr>
              <a:t>由於</a:t>
            </a:r>
            <a:r>
              <a:rPr lang="en-US" altLang="zh-TW" dirty="0">
                <a:effectLst/>
                <a:highlight>
                  <a:srgbClr val="FFFF00"/>
                </a:highlight>
              </a:rPr>
              <a:t>p</a:t>
            </a:r>
            <a:r>
              <a:rPr lang="zh-TW" altLang="en-US" dirty="0">
                <a:effectLst/>
                <a:highlight>
                  <a:srgbClr val="FFFF00"/>
                </a:highlight>
              </a:rPr>
              <a:t>值小於</a:t>
            </a:r>
            <a:r>
              <a:rPr lang="en-US" altLang="zh-TW" dirty="0">
                <a:effectLst/>
                <a:highlight>
                  <a:srgbClr val="FFFF00"/>
                </a:highlight>
              </a:rPr>
              <a:t>0.05</a:t>
            </a:r>
            <a:r>
              <a:rPr lang="zh-TW" altLang="en-US" dirty="0">
                <a:effectLst/>
              </a:rPr>
              <a:t>，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我們拒絕兩個性別群體在“滿意度”上平均值相等的零假設，認為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它們之間存在顯著的差異</a:t>
            </a:r>
            <a:r>
              <a:rPr lang="zh-TW" altLang="en-US" dirty="0">
                <a:effectLst/>
              </a:rPr>
              <a:t>。</a:t>
            </a:r>
          </a:p>
          <a:p>
            <a:r>
              <a:rPr lang="zh-TW" altLang="en-US" dirty="0">
                <a:effectLst/>
              </a:rPr>
              <a:t>這意味著，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在統計學上，不同性別群體在“滿意度”這一變量上的平均值存在顯著差異</a:t>
            </a:r>
            <a:r>
              <a:rPr lang="zh-TW" altLang="en-US" dirty="0">
                <a:effectLst/>
              </a:rPr>
              <a:t>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5952EF7-38E4-48E2-B928-3DF004EB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Welch’s  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t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檢驗</a:t>
            </a:r>
            <a:r>
              <a:rPr lang="zh-TW" altLang="en-US" dirty="0">
                <a:effectLst/>
              </a:rPr>
              <a:t>的結果如下：</a:t>
            </a:r>
          </a:p>
        </p:txBody>
      </p:sp>
    </p:spTree>
    <p:extLst>
      <p:ext uri="{BB962C8B-B14F-4D97-AF65-F5344CB8AC3E}">
        <p14:creationId xmlns:p14="http://schemas.microsoft.com/office/powerpoint/2010/main" val="3076188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2CCE1E15-01CE-4B53-900B-54F899C7F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568952" cy="37444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TW" altLang="en-US" sz="5400" b="1" dirty="0"/>
              <a:t>比較檢驗</a:t>
            </a:r>
            <a:r>
              <a:rPr lang="en-US" altLang="zh-TW" sz="5400" b="1" dirty="0"/>
              <a:t>: </a:t>
            </a:r>
          </a:p>
          <a:p>
            <a:endParaRPr lang="en-US" altLang="zh-TW" sz="5400" b="1" dirty="0"/>
          </a:p>
          <a:p>
            <a:r>
              <a:rPr lang="zh-TW" altLang="en-US" sz="5400" b="1" dirty="0"/>
              <a:t>進行統計檢驗，看看不同</a:t>
            </a:r>
            <a:r>
              <a:rPr lang="en-US" altLang="zh-CN" sz="5400" b="1" dirty="0"/>
              <a:t>【</a:t>
            </a:r>
            <a:r>
              <a:rPr lang="zh-TW" altLang="en-US" sz="5400" b="1" dirty="0"/>
              <a:t>教育程度</a:t>
            </a:r>
            <a:r>
              <a:rPr lang="en-US" altLang="zh-CN" sz="5400" b="1" dirty="0"/>
              <a:t>】</a:t>
            </a:r>
            <a:r>
              <a:rPr lang="zh-TW" altLang="en-US" sz="5400" b="1" dirty="0"/>
              <a:t>群體在</a:t>
            </a:r>
            <a:r>
              <a:rPr lang="en-US" altLang="zh-CN" sz="5400" b="1" dirty="0"/>
              <a:t>【</a:t>
            </a:r>
            <a:r>
              <a:rPr lang="zh-TW" altLang="en-US" sz="5400" b="1" dirty="0"/>
              <a:t>滿意度</a:t>
            </a:r>
            <a:r>
              <a:rPr lang="en-US" altLang="zh-CN" sz="5400" b="1" dirty="0"/>
              <a:t>】</a:t>
            </a:r>
            <a:r>
              <a:rPr lang="zh-TW" altLang="en-US" sz="5400" b="1" dirty="0"/>
              <a:t>上的差異是否具有統計學意義。</a:t>
            </a:r>
          </a:p>
        </p:txBody>
      </p:sp>
    </p:spTree>
    <p:extLst>
      <p:ext uri="{BB962C8B-B14F-4D97-AF65-F5344CB8AC3E}">
        <p14:creationId xmlns:p14="http://schemas.microsoft.com/office/powerpoint/2010/main" val="3758665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47A8504-A20B-4B10-AE38-27E758EA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effectLst/>
              </a:rPr>
              <a:t>為了比較不同教育程度群體在“滿意度”上的差異是否具有統計學意義，我們可以使用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單因素變異數分析（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ANOVA</a:t>
            </a:r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）</a:t>
            </a:r>
            <a:r>
              <a:rPr lang="zh-TW" altLang="en-US" dirty="0">
                <a:effectLst/>
              </a:rPr>
              <a:t>。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單因素</a:t>
            </a:r>
            <a:r>
              <a:rPr lang="en-US" altLang="zh-TW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ANOVA</a:t>
            </a:r>
            <a:r>
              <a:rPr lang="zh-CN" altLang="en-US" dirty="0">
                <a:effectLst/>
                <a:highlight>
                  <a:srgbClr val="FFFF00"/>
                </a:highlight>
              </a:rPr>
              <a:t> </a:t>
            </a:r>
            <a:r>
              <a:rPr lang="zh-CN" altLang="en-US" dirty="0">
                <a:effectLst/>
              </a:rPr>
              <a:t>：</a:t>
            </a:r>
            <a:r>
              <a:rPr lang="zh-TW" altLang="en-US" dirty="0">
                <a:effectLst/>
              </a:rPr>
              <a:t>用於比較</a:t>
            </a:r>
            <a:r>
              <a:rPr lang="zh-TW" altLang="en-US" dirty="0">
                <a:solidFill>
                  <a:srgbClr val="C00000"/>
                </a:solidFill>
                <a:effectLst/>
              </a:rPr>
              <a:t>三個或更多樣本均值</a:t>
            </a:r>
            <a:r>
              <a:rPr lang="zh-TW" altLang="en-US" dirty="0">
                <a:effectLst/>
              </a:rPr>
              <a:t>的差異，並確定至少有一個樣本均值是否顯著不同於其他樣本。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67F693C-81E8-4B0D-B985-0547F020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進行統計檢驗，看看不同</a:t>
            </a:r>
            <a:r>
              <a:rPr lang="en-US" altLang="zh-CN" sz="3600" dirty="0"/>
              <a:t>【</a:t>
            </a:r>
            <a:r>
              <a:rPr lang="zh-TW" altLang="en-US" sz="3600" dirty="0"/>
              <a:t>教育程度</a:t>
            </a:r>
            <a:r>
              <a:rPr lang="en-US" altLang="zh-CN" sz="3600" dirty="0"/>
              <a:t>】</a:t>
            </a:r>
            <a:r>
              <a:rPr lang="zh-TW" altLang="en-US" sz="3600" dirty="0"/>
              <a:t>群體在</a:t>
            </a:r>
            <a:r>
              <a:rPr lang="en-US" altLang="zh-CN" sz="3600" dirty="0"/>
              <a:t>【</a:t>
            </a:r>
            <a:r>
              <a:rPr lang="zh-TW" altLang="en-US" sz="3600" dirty="0"/>
              <a:t>滿意度</a:t>
            </a:r>
            <a:r>
              <a:rPr lang="en-US" altLang="zh-CN" sz="3600" dirty="0"/>
              <a:t>】</a:t>
            </a:r>
            <a:r>
              <a:rPr lang="zh-TW" altLang="en-US" sz="3600" dirty="0"/>
              <a:t>上的差異是否具有統計學意義</a:t>
            </a:r>
          </a:p>
        </p:txBody>
      </p:sp>
    </p:spTree>
    <p:extLst>
      <p:ext uri="{BB962C8B-B14F-4D97-AF65-F5344CB8AC3E}">
        <p14:creationId xmlns:p14="http://schemas.microsoft.com/office/powerpoint/2010/main" val="36786481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47A8504-A20B-4B10-AE38-27E758EA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dirty="0">
                <a:effectLst/>
              </a:rPr>
              <a:t>ANOVA</a:t>
            </a:r>
            <a:r>
              <a:rPr lang="zh-TW" altLang="en-US" sz="2800" dirty="0">
                <a:effectLst/>
              </a:rPr>
              <a:t>檢驗的結果顯示，</a:t>
            </a:r>
            <a:r>
              <a:rPr lang="en-US" altLang="zh-TW" sz="2800" dirty="0">
                <a:effectLst/>
                <a:highlight>
                  <a:srgbClr val="FFFF00"/>
                </a:highlight>
              </a:rPr>
              <a:t>F</a:t>
            </a:r>
            <a:r>
              <a:rPr lang="zh-TW" altLang="en-US" sz="2800" dirty="0">
                <a:effectLst/>
                <a:highlight>
                  <a:srgbClr val="FFFF00"/>
                </a:highlight>
              </a:rPr>
              <a:t>統計量的值為約 </a:t>
            </a:r>
            <a:r>
              <a:rPr lang="en-US" altLang="zh-TW" sz="2800" dirty="0">
                <a:effectLst/>
                <a:highlight>
                  <a:srgbClr val="FFFF00"/>
                </a:highlight>
              </a:rPr>
              <a:t>4.39</a:t>
            </a:r>
            <a:r>
              <a:rPr lang="zh-TW" altLang="en-US" sz="2800" dirty="0">
                <a:effectLst/>
              </a:rPr>
              <a:t>，並且對應的</a:t>
            </a:r>
            <a:r>
              <a:rPr lang="en-US" altLang="zh-TW" sz="28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P</a:t>
            </a:r>
            <a:r>
              <a:rPr lang="zh-TW" altLang="en-US" sz="28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值為約 </a:t>
            </a:r>
            <a:r>
              <a:rPr lang="en-US" altLang="zh-TW" sz="28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0.0052</a:t>
            </a:r>
            <a:r>
              <a:rPr lang="zh-TW" altLang="en-US" sz="2800" dirty="0">
                <a:effectLst/>
              </a:rPr>
              <a:t>。</a:t>
            </a:r>
          </a:p>
          <a:p>
            <a:r>
              <a:rPr lang="zh-TW" altLang="en-US" sz="2800" dirty="0">
                <a:effectLst/>
              </a:rPr>
              <a:t>解釋</a:t>
            </a:r>
            <a:r>
              <a:rPr lang="en-US" altLang="zh-TW" sz="2800" dirty="0">
                <a:effectLst/>
              </a:rPr>
              <a:t>:</a:t>
            </a:r>
          </a:p>
          <a:p>
            <a:r>
              <a:rPr lang="en-US" altLang="zh-TW" sz="2800" dirty="0">
                <a:effectLst/>
              </a:rPr>
              <a:t>F</a:t>
            </a:r>
            <a:r>
              <a:rPr lang="zh-TW" altLang="en-US" sz="2800" dirty="0">
                <a:effectLst/>
              </a:rPr>
              <a:t>統計量</a:t>
            </a:r>
            <a:r>
              <a:rPr lang="en-US" altLang="zh-TW" sz="2800" dirty="0">
                <a:effectLst/>
              </a:rPr>
              <a:t>: </a:t>
            </a:r>
            <a:r>
              <a:rPr lang="zh-TW" altLang="en-US" sz="2800" dirty="0">
                <a:effectLst/>
              </a:rPr>
              <a:t>這個值反映了組間變異和組內變異的比率。一個較大的</a:t>
            </a:r>
            <a:r>
              <a:rPr lang="en-US" altLang="zh-TW" sz="2800" dirty="0">
                <a:effectLst/>
              </a:rPr>
              <a:t>F</a:t>
            </a:r>
            <a:r>
              <a:rPr lang="zh-TW" altLang="en-US" sz="2800" dirty="0">
                <a:effectLst/>
              </a:rPr>
              <a:t>統計量意味著組間變異較大，</a:t>
            </a:r>
            <a:r>
              <a:rPr lang="zh-TW" altLang="en-US" sz="2800" dirty="0">
                <a:solidFill>
                  <a:srgbClr val="C00000"/>
                </a:solidFill>
                <a:effectLst/>
              </a:rPr>
              <a:t>可能指示不同教育程度群體間存在差異。</a:t>
            </a:r>
          </a:p>
          <a:p>
            <a:r>
              <a:rPr lang="en-US" altLang="zh-TW" sz="2800" dirty="0">
                <a:effectLst/>
              </a:rPr>
              <a:t>P</a:t>
            </a:r>
            <a:r>
              <a:rPr lang="zh-TW" altLang="en-US" sz="2800" dirty="0">
                <a:effectLst/>
              </a:rPr>
              <a:t>值</a:t>
            </a:r>
            <a:r>
              <a:rPr lang="en-US" altLang="zh-TW" sz="2800" dirty="0">
                <a:effectLst/>
              </a:rPr>
              <a:t>: </a:t>
            </a:r>
            <a:r>
              <a:rPr lang="zh-TW" altLang="en-US" sz="2800" dirty="0">
                <a:effectLst/>
              </a:rPr>
              <a:t>這個值告訴我們觀察到的數據（或更極端的情況）在原假設（所有組的均值相等）為真的情況下出現的概率。在這裡，</a:t>
            </a:r>
            <a:r>
              <a:rPr lang="en-US" altLang="zh-TW" sz="2800" dirty="0">
                <a:effectLst/>
              </a:rPr>
              <a:t>P</a:t>
            </a:r>
            <a:r>
              <a:rPr lang="zh-TW" altLang="en-US" sz="2800" dirty="0">
                <a:effectLst/>
              </a:rPr>
              <a:t>值約為 </a:t>
            </a:r>
            <a:r>
              <a:rPr lang="en-US" altLang="zh-TW" sz="2800" dirty="0">
                <a:effectLst/>
              </a:rPr>
              <a:t>0.0052</a:t>
            </a:r>
            <a:r>
              <a:rPr lang="zh-TW" altLang="en-US" sz="2800" dirty="0">
                <a:effectLst/>
              </a:rPr>
              <a:t>，這低於常用的顯著性水平 </a:t>
            </a:r>
            <a:r>
              <a:rPr lang="en-US" altLang="zh-TW" sz="2800" dirty="0">
                <a:effectLst/>
              </a:rPr>
              <a:t>0.05</a:t>
            </a:r>
            <a:r>
              <a:rPr lang="zh-TW" altLang="en-US" sz="2800" dirty="0">
                <a:effectLst/>
              </a:rPr>
              <a:t>，</a:t>
            </a:r>
            <a:r>
              <a:rPr lang="zh-TW" altLang="en-US" sz="28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表明我們有足夠的證據拒絕原假設</a:t>
            </a:r>
            <a:r>
              <a:rPr lang="zh-TW" altLang="en-US" sz="2800" dirty="0">
                <a:effectLst/>
              </a:rPr>
              <a:t>。</a:t>
            </a:r>
          </a:p>
          <a:p>
            <a:r>
              <a:rPr lang="zh-TW" altLang="en-US" sz="2800" dirty="0">
                <a:effectLst/>
              </a:rPr>
              <a:t>結論</a:t>
            </a:r>
            <a:r>
              <a:rPr lang="en-US" altLang="zh-TW" sz="2800" dirty="0">
                <a:effectLst/>
              </a:rPr>
              <a:t>:</a:t>
            </a:r>
          </a:p>
          <a:p>
            <a:r>
              <a:rPr lang="zh-TW" altLang="en-US" sz="2800" dirty="0">
                <a:effectLst/>
              </a:rPr>
              <a:t>不同教育程度群體</a:t>
            </a:r>
            <a:r>
              <a:rPr lang="zh-TW" altLang="en-US" sz="2800" dirty="0">
                <a:effectLst/>
                <a:highlight>
                  <a:srgbClr val="FFFF00"/>
                </a:highlight>
              </a:rPr>
              <a:t>在滿意度上的差異具有統計學意義</a:t>
            </a:r>
            <a:r>
              <a:rPr lang="zh-TW" altLang="en-US" sz="2800" dirty="0">
                <a:effectLst/>
              </a:rPr>
              <a:t>。</a:t>
            </a:r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67F693C-81E8-4B0D-B985-0547F020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進行統計檢驗，看看不同</a:t>
            </a:r>
            <a:r>
              <a:rPr lang="en-US" altLang="zh-CN" sz="3600" dirty="0"/>
              <a:t>【</a:t>
            </a:r>
            <a:r>
              <a:rPr lang="zh-TW" altLang="en-US" sz="3600" dirty="0"/>
              <a:t>教育程度</a:t>
            </a:r>
            <a:r>
              <a:rPr lang="en-US" altLang="zh-CN" sz="3600" dirty="0"/>
              <a:t>】</a:t>
            </a:r>
            <a:r>
              <a:rPr lang="zh-TW" altLang="en-US" sz="3600" dirty="0"/>
              <a:t>群體在</a:t>
            </a:r>
            <a:r>
              <a:rPr lang="en-US" altLang="zh-CN" sz="3600" dirty="0"/>
              <a:t>【</a:t>
            </a:r>
            <a:r>
              <a:rPr lang="zh-TW" altLang="en-US" sz="3600" dirty="0"/>
              <a:t>滿意度</a:t>
            </a:r>
            <a:r>
              <a:rPr lang="en-US" altLang="zh-CN" sz="3600" dirty="0"/>
              <a:t>】</a:t>
            </a:r>
            <a:r>
              <a:rPr lang="zh-TW" altLang="en-US" sz="3600" dirty="0"/>
              <a:t>上的差異是否具有統計學意義</a:t>
            </a:r>
          </a:p>
        </p:txBody>
      </p:sp>
    </p:spTree>
    <p:extLst>
      <p:ext uri="{BB962C8B-B14F-4D97-AF65-F5344CB8AC3E}">
        <p14:creationId xmlns:p14="http://schemas.microsoft.com/office/powerpoint/2010/main" val="3899728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如果使用</a:t>
            </a:r>
            <a:r>
              <a:rPr lang="en-US" altLang="zh-CN" sz="6600" b="1" dirty="0"/>
              <a:t>skype </a:t>
            </a:r>
          </a:p>
          <a:p>
            <a:r>
              <a:rPr lang="zh-CN" altLang="en-US" sz="6600" b="1" dirty="0"/>
              <a:t>無法上傳檔案，</a:t>
            </a:r>
            <a:endParaRPr lang="en-US" altLang="zh-CN" sz="6600" b="1" dirty="0"/>
          </a:p>
          <a:p>
            <a:r>
              <a:rPr lang="zh-CN" altLang="en-US" sz="6600" b="1" dirty="0"/>
              <a:t>如何做數據分析？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4145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B75CE21-5D30-4FA9-820D-5CA3EDBB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下載：經管</a:t>
            </a:r>
            <a:r>
              <a:rPr lang="en-US" altLang="zh-TW" dirty="0"/>
              <a:t>2a</a:t>
            </a:r>
            <a:r>
              <a:rPr lang="zh-TW" altLang="en-US" dirty="0"/>
              <a:t>成績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B8D38F-0871-4BD4-906A-AD27EB21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hlinkClick r:id="rId2"/>
              </a:rPr>
              <a:t>https://acupun.site/lecture/AI_Intro/font/scoreChi.csv</a:t>
            </a:r>
            <a:endParaRPr lang="en-US" altLang="zh-TW" sz="4000" dirty="0"/>
          </a:p>
          <a:p>
            <a:endParaRPr lang="en-US" altLang="zh-TW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259766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6C410FE-F382-4DBE-94A1-0905D252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0" dirty="0">
                <a:effectLst/>
              </a:rPr>
              <a:t>欄位描述：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學號：學生學號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姓名：學生姓名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性別：學生性別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中文：中文課程的成績分數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英文：英文課程的成績分數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數學：數學課程的成績分數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F5C716-0775-4474-BA31-C652EE30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資料表的欄位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09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E1B049-F49C-449F-A0B1-43546B99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14D325-A351-4ED0-BD22-9D576959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6" y="19685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數據量化</a:t>
            </a:r>
            <a: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分析常用工具：</a:t>
            </a:r>
            <a:b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b="1" dirty="0">
                <a:effectLst/>
              </a:rPr>
              <a:t>1.python/pandas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2.SQL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3.power BI</a:t>
            </a:r>
            <a:r>
              <a:rPr lang="zh-TW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tableau</a:t>
            </a:r>
            <a:r>
              <a:rPr lang="zh-CN" altLang="en-US" sz="2700" b="1" dirty="0">
                <a:effectLst/>
              </a:rPr>
              <a:t>，</a:t>
            </a:r>
            <a:r>
              <a:rPr lang="en-US" altLang="zh-TW" sz="2700" b="1" dirty="0">
                <a:effectLst/>
              </a:rPr>
              <a:t>4.</a:t>
            </a:r>
            <a:r>
              <a:rPr lang="en-US" altLang="zh-CN" sz="2700" b="1" dirty="0">
                <a:effectLst/>
              </a:rPr>
              <a:t>AI</a:t>
            </a:r>
            <a:endParaRPr lang="zh-TW" altLang="en-US" dirty="0"/>
          </a:p>
        </p:txBody>
      </p:sp>
      <p:pic>
        <p:nvPicPr>
          <p:cNvPr id="6146" name="Picture 2" descr="https://acupun.site/lecture/pandas/pic/scope4.png">
            <a:extLst>
              <a:ext uri="{FF2B5EF4-FFF2-40B4-BE49-F238E27FC236}">
                <a16:creationId xmlns:a16="http://schemas.microsoft.com/office/drawing/2014/main" id="{13775DDE-ADC7-4E83-A565-2528B914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1930"/>
            <a:ext cx="8229600" cy="54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128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7D42DFE-AD6B-4247-9389-A3FDC8BF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0" dirty="0">
                <a:effectLst/>
              </a:rPr>
              <a:t>我的</a:t>
            </a:r>
            <a:r>
              <a:rPr lang="en-US" altLang="zh-TW" b="0" dirty="0">
                <a:effectLst/>
              </a:rPr>
              <a:t>csv</a:t>
            </a:r>
            <a:r>
              <a:rPr lang="zh-TW" altLang="en-US" b="0" dirty="0">
                <a:effectLst/>
              </a:rPr>
              <a:t>的資料欄位描述如下：：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學號：學生學號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姓名：學生姓名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性別：學生性別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中文：中文課程的成績分數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英文：英文課程的成績分數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數學：數學課程的成績分數</a:t>
            </a:r>
            <a:br>
              <a:rPr lang="zh-TW" altLang="en-US" dirty="0"/>
            </a:br>
            <a:r>
              <a:rPr lang="zh-TW" altLang="en-US" b="0" dirty="0">
                <a:effectLst/>
              </a:rPr>
              <a:t>請用</a:t>
            </a:r>
            <a:r>
              <a:rPr lang="en-US" altLang="zh-TW" b="0" dirty="0">
                <a:effectLst/>
              </a:rPr>
              <a:t>python</a:t>
            </a:r>
            <a:r>
              <a:rPr lang="zh-TW" altLang="en-US" b="0" dirty="0">
                <a:effectLst/>
              </a:rPr>
              <a:t>程式幫我分析數據，並視覺化畫圖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970F9F1-CD95-429A-919B-3B15D34F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skype</a:t>
            </a:r>
            <a:r>
              <a:rPr lang="zh-CN" altLang="en-US" dirty="0"/>
              <a:t>輸入提示文字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8914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4746474-F574-44E0-92EE-69100AC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784976" cy="5257800"/>
          </a:xfrm>
        </p:spPr>
        <p:txBody>
          <a:bodyPr numCol="2">
            <a:normAutofit fontScale="25000" lnSpcReduction="20000"/>
          </a:bodyPr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matplotlib.pyplot</a:t>
            </a:r>
            <a:r>
              <a:rPr lang="en-US" altLang="zh-CN" dirty="0"/>
              <a:t> as </a:t>
            </a:r>
            <a:r>
              <a:rPr lang="en-US" altLang="zh-CN" dirty="0" err="1"/>
              <a:t>plt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讀取 </a:t>
            </a:r>
            <a:r>
              <a:rPr lang="en-US" altLang="zh-CN" dirty="0"/>
              <a:t>CSV </a:t>
            </a:r>
            <a:r>
              <a:rPr lang="zh-CN" altLang="en-US" dirty="0"/>
              <a:t>數據</a:t>
            </a:r>
          </a:p>
          <a:p>
            <a:r>
              <a:rPr lang="en-US" altLang="zh-CN" dirty="0"/>
              <a:t>data = </a:t>
            </a:r>
            <a:r>
              <a:rPr lang="en-US" altLang="zh-CN" dirty="0" err="1"/>
              <a:t>pd.read_csv</a:t>
            </a:r>
            <a:r>
              <a:rPr lang="en-US" altLang="zh-CN" dirty="0"/>
              <a:t>("data.csv")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分析數據</a:t>
            </a:r>
          </a:p>
          <a:p>
            <a:r>
              <a:rPr lang="en-US" altLang="zh-CN" dirty="0"/>
              <a:t># </a:t>
            </a:r>
            <a:r>
              <a:rPr lang="zh-CN" altLang="en-US" dirty="0"/>
              <a:t>計算各科成績的平均值</a:t>
            </a:r>
          </a:p>
          <a:p>
            <a:r>
              <a:rPr lang="en-US" altLang="zh-CN" dirty="0" err="1"/>
              <a:t>chinese_mean</a:t>
            </a:r>
            <a:r>
              <a:rPr lang="en-US" altLang="zh-CN" dirty="0"/>
              <a:t> = data["</a:t>
            </a:r>
            <a:r>
              <a:rPr lang="zh-CN" altLang="en-US" dirty="0"/>
              <a:t>中文</a:t>
            </a:r>
            <a:r>
              <a:rPr lang="en-US" altLang="zh-CN" dirty="0"/>
              <a:t>"].mean()</a:t>
            </a:r>
          </a:p>
          <a:p>
            <a:r>
              <a:rPr lang="en-US" altLang="zh-CN" dirty="0" err="1"/>
              <a:t>english_mean</a:t>
            </a:r>
            <a:r>
              <a:rPr lang="en-US" altLang="zh-CN" dirty="0"/>
              <a:t> = data["</a:t>
            </a:r>
            <a:r>
              <a:rPr lang="zh-CN" altLang="en-US" dirty="0"/>
              <a:t>英文</a:t>
            </a:r>
            <a:r>
              <a:rPr lang="en-US" altLang="zh-CN" dirty="0"/>
              <a:t>"].mean()</a:t>
            </a:r>
          </a:p>
          <a:p>
            <a:r>
              <a:rPr lang="en-US" altLang="zh-CN" dirty="0" err="1"/>
              <a:t>math_mean</a:t>
            </a:r>
            <a:r>
              <a:rPr lang="en-US" altLang="zh-CN" dirty="0"/>
              <a:t> = data["</a:t>
            </a:r>
            <a:r>
              <a:rPr lang="zh-CN" altLang="en-US" dirty="0"/>
              <a:t>數學</a:t>
            </a:r>
            <a:r>
              <a:rPr lang="en-US" altLang="zh-CN" dirty="0"/>
              <a:t>"].mean()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計算各科成績的標準差</a:t>
            </a:r>
          </a:p>
          <a:p>
            <a:r>
              <a:rPr lang="en-US" altLang="zh-CN" dirty="0" err="1"/>
              <a:t>chinese_std</a:t>
            </a:r>
            <a:r>
              <a:rPr lang="en-US" altLang="zh-CN" dirty="0"/>
              <a:t> = data["</a:t>
            </a:r>
            <a:r>
              <a:rPr lang="zh-CN" altLang="en-US" dirty="0"/>
              <a:t>中文</a:t>
            </a:r>
            <a:r>
              <a:rPr lang="en-US" altLang="zh-CN" dirty="0"/>
              <a:t>"].std()</a:t>
            </a:r>
          </a:p>
          <a:p>
            <a:r>
              <a:rPr lang="en-US" altLang="zh-CN" dirty="0" err="1"/>
              <a:t>english_std</a:t>
            </a:r>
            <a:r>
              <a:rPr lang="en-US" altLang="zh-CN" dirty="0"/>
              <a:t> = data["</a:t>
            </a:r>
            <a:r>
              <a:rPr lang="zh-CN" altLang="en-US" dirty="0"/>
              <a:t>英文</a:t>
            </a:r>
            <a:r>
              <a:rPr lang="en-US" altLang="zh-CN" dirty="0"/>
              <a:t>"].std()</a:t>
            </a:r>
          </a:p>
          <a:p>
            <a:r>
              <a:rPr lang="en-US" altLang="zh-CN" dirty="0" err="1"/>
              <a:t>math_std</a:t>
            </a:r>
            <a:r>
              <a:rPr lang="en-US" altLang="zh-CN" dirty="0"/>
              <a:t> = data["</a:t>
            </a:r>
            <a:r>
              <a:rPr lang="zh-CN" altLang="en-US" dirty="0"/>
              <a:t>數學</a:t>
            </a:r>
            <a:r>
              <a:rPr lang="en-US" altLang="zh-CN" dirty="0"/>
              <a:t>"].std()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視覺化數據</a:t>
            </a:r>
          </a:p>
          <a:p>
            <a:r>
              <a:rPr lang="en-US" altLang="zh-CN" dirty="0"/>
              <a:t># </a:t>
            </a:r>
            <a:r>
              <a:rPr lang="zh-CN" altLang="en-US" dirty="0"/>
              <a:t>繪製中文成績的直方圖</a:t>
            </a:r>
          </a:p>
          <a:p>
            <a:r>
              <a:rPr lang="en-US" altLang="zh-CN" dirty="0" err="1"/>
              <a:t>plt.hist</a:t>
            </a:r>
            <a:r>
              <a:rPr lang="en-US" altLang="zh-CN" dirty="0"/>
              <a:t>(data["</a:t>
            </a:r>
            <a:r>
              <a:rPr lang="zh-CN" altLang="en-US" dirty="0"/>
              <a:t>中文</a:t>
            </a:r>
            <a:r>
              <a:rPr lang="en-US" altLang="zh-CN" dirty="0"/>
              <a:t>"], bins=10, alpha=0.5)</a:t>
            </a:r>
          </a:p>
          <a:p>
            <a:r>
              <a:rPr lang="en-US" altLang="zh-CN" dirty="0" err="1"/>
              <a:t>plt.title</a:t>
            </a:r>
            <a:r>
              <a:rPr lang="en-US" altLang="zh-CN" dirty="0"/>
              <a:t>("</a:t>
            </a:r>
            <a:r>
              <a:rPr lang="zh-CN" altLang="en-US" dirty="0"/>
              <a:t>中文成績直方圖</a:t>
            </a:r>
            <a:r>
              <a:rPr lang="en-US" altLang="zh-CN" dirty="0"/>
              <a:t>")</a:t>
            </a:r>
          </a:p>
          <a:p>
            <a:r>
              <a:rPr lang="en-US" altLang="zh-CN" dirty="0" err="1"/>
              <a:t>plt.show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繪製英文成績的直方圖</a:t>
            </a:r>
          </a:p>
          <a:p>
            <a:r>
              <a:rPr lang="en-US" altLang="zh-CN" dirty="0" err="1"/>
              <a:t>plt.hist</a:t>
            </a:r>
            <a:r>
              <a:rPr lang="en-US" altLang="zh-CN" dirty="0"/>
              <a:t>(data["</a:t>
            </a:r>
            <a:r>
              <a:rPr lang="zh-CN" altLang="en-US" dirty="0"/>
              <a:t>英文</a:t>
            </a:r>
            <a:r>
              <a:rPr lang="en-US" altLang="zh-CN" dirty="0"/>
              <a:t>"], bins=10, alpha=0.5)</a:t>
            </a:r>
          </a:p>
          <a:p>
            <a:r>
              <a:rPr lang="en-US" altLang="zh-CN" dirty="0" err="1"/>
              <a:t>plt.title</a:t>
            </a:r>
            <a:r>
              <a:rPr lang="en-US" altLang="zh-CN" dirty="0"/>
              <a:t>("</a:t>
            </a:r>
            <a:r>
              <a:rPr lang="zh-CN" altLang="en-US" dirty="0"/>
              <a:t>英文成績直方圖</a:t>
            </a:r>
            <a:r>
              <a:rPr lang="en-US" altLang="zh-CN" dirty="0"/>
              <a:t>")</a:t>
            </a:r>
          </a:p>
          <a:p>
            <a:r>
              <a:rPr lang="en-US" altLang="zh-CN" dirty="0" err="1"/>
              <a:t>plt.show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繪製數學成績的直方圖</a:t>
            </a:r>
          </a:p>
          <a:p>
            <a:r>
              <a:rPr lang="en-US" altLang="zh-CN" dirty="0" err="1"/>
              <a:t>plt.hist</a:t>
            </a:r>
            <a:r>
              <a:rPr lang="en-US" altLang="zh-CN" dirty="0"/>
              <a:t>(data["</a:t>
            </a:r>
            <a:r>
              <a:rPr lang="zh-CN" altLang="en-US" dirty="0"/>
              <a:t>數學</a:t>
            </a:r>
            <a:r>
              <a:rPr lang="en-US" altLang="zh-CN" dirty="0"/>
              <a:t>"], bins=10, alpha=0.5)</a:t>
            </a:r>
          </a:p>
          <a:p>
            <a:r>
              <a:rPr lang="en-US" altLang="zh-CN" dirty="0" err="1"/>
              <a:t>plt.title</a:t>
            </a:r>
            <a:r>
              <a:rPr lang="en-US" altLang="zh-CN" dirty="0"/>
              <a:t>("</a:t>
            </a:r>
            <a:r>
              <a:rPr lang="zh-CN" altLang="en-US" dirty="0"/>
              <a:t>數學成績直方圖</a:t>
            </a:r>
            <a:r>
              <a:rPr lang="en-US" altLang="zh-CN" dirty="0"/>
              <a:t>")</a:t>
            </a:r>
          </a:p>
          <a:p>
            <a:r>
              <a:rPr lang="en-US" altLang="zh-CN" dirty="0" err="1"/>
              <a:t>plt.show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繪製各科成績的箱形圖</a:t>
            </a:r>
          </a:p>
          <a:p>
            <a:r>
              <a:rPr lang="en-US" altLang="zh-CN" dirty="0" err="1"/>
              <a:t>plt.boxplot</a:t>
            </a:r>
            <a:r>
              <a:rPr lang="en-US" altLang="zh-CN" dirty="0"/>
              <a:t>([data["</a:t>
            </a:r>
            <a:r>
              <a:rPr lang="zh-CN" altLang="en-US" dirty="0"/>
              <a:t>中文</a:t>
            </a:r>
            <a:r>
              <a:rPr lang="en-US" altLang="zh-CN" dirty="0"/>
              <a:t>"], data["</a:t>
            </a:r>
            <a:r>
              <a:rPr lang="zh-CN" altLang="en-US" dirty="0"/>
              <a:t>英文</a:t>
            </a:r>
            <a:r>
              <a:rPr lang="en-US" altLang="zh-CN" dirty="0"/>
              <a:t>"], data["</a:t>
            </a:r>
            <a:r>
              <a:rPr lang="zh-CN" altLang="en-US" dirty="0"/>
              <a:t>數學</a:t>
            </a:r>
            <a:r>
              <a:rPr lang="en-US" altLang="zh-CN" dirty="0"/>
              <a:t>"]])</a:t>
            </a:r>
          </a:p>
          <a:p>
            <a:r>
              <a:rPr lang="en-US" altLang="zh-CN" dirty="0" err="1"/>
              <a:t>plt.title</a:t>
            </a:r>
            <a:r>
              <a:rPr lang="en-US" altLang="zh-CN" dirty="0"/>
              <a:t>("</a:t>
            </a:r>
            <a:r>
              <a:rPr lang="zh-CN" altLang="en-US" dirty="0"/>
              <a:t>各科成績箱形圖</a:t>
            </a:r>
            <a:r>
              <a:rPr lang="en-US" altLang="zh-CN" dirty="0"/>
              <a:t>")</a:t>
            </a:r>
          </a:p>
          <a:p>
            <a:r>
              <a:rPr lang="en-US" altLang="zh-CN" dirty="0" err="1"/>
              <a:t>plt.show</a:t>
            </a:r>
            <a:r>
              <a:rPr lang="en-US" altLang="zh-CN" dirty="0"/>
              <a:t>()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複製程式碼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623103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D5FB517-806C-4851-BA8D-258E801A0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2780928"/>
            <a:ext cx="5809524" cy="3647619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開啟</a:t>
            </a:r>
            <a:r>
              <a:rPr lang="en-US" altLang="zh-CN" sz="4400" dirty="0"/>
              <a:t>google</a:t>
            </a:r>
            <a:r>
              <a:rPr lang="zh-CN" altLang="en-US" sz="4400" dirty="0"/>
              <a:t>雲端硬碟的</a:t>
            </a:r>
            <a:r>
              <a:rPr lang="en-US" altLang="zh-CN" sz="4400" dirty="0" err="1"/>
              <a:t>colab</a:t>
            </a:r>
            <a:r>
              <a:rPr lang="zh-CN" altLang="en-US" sz="4400" dirty="0"/>
              <a:t>來寫</a:t>
            </a:r>
            <a:r>
              <a:rPr lang="en-US" altLang="zh-CN" sz="4400" dirty="0"/>
              <a:t>python</a:t>
            </a:r>
            <a:r>
              <a:rPr lang="zh-CN" altLang="en-US" sz="4400" dirty="0"/>
              <a:t>程式</a:t>
            </a:r>
            <a:endParaRPr lang="zh-TW" altLang="en-US" sz="4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138D28-2D69-4745-83C1-75FE669A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2542857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13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複製程式碼到</a:t>
            </a:r>
            <a:r>
              <a:rPr lang="en-US" altLang="zh-CN" sz="4400" dirty="0" err="1"/>
              <a:t>colab</a:t>
            </a:r>
            <a:endParaRPr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B98CB6F-764A-4E8D-BD1C-76ABB2DBD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61" y="1447800"/>
            <a:ext cx="87826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90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複製程式碼到</a:t>
            </a:r>
            <a:r>
              <a:rPr lang="en-US" altLang="zh-CN" sz="4400" dirty="0" err="1"/>
              <a:t>colab</a:t>
            </a:r>
            <a:endParaRPr lang="zh-TW" altLang="en-US" sz="44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9BF609-564C-4AF9-BC47-561E59B9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en-US" altLang="zh-TW" b="0" dirty="0">
                <a:effectLst/>
              </a:rPr>
              <a:t>import pandas as pd</a:t>
            </a:r>
          </a:p>
          <a:p>
            <a:r>
              <a:rPr lang="en-US" altLang="zh-TW" b="0" dirty="0">
                <a:effectLst/>
              </a:rPr>
              <a:t>import </a:t>
            </a:r>
            <a:r>
              <a:rPr lang="en-US" altLang="zh-TW" b="0" dirty="0" err="1">
                <a:effectLst/>
              </a:rPr>
              <a:t>matplotlib.pyplot</a:t>
            </a:r>
            <a:r>
              <a:rPr lang="en-US" altLang="zh-TW" b="0" dirty="0">
                <a:effectLst/>
              </a:rPr>
              <a:t> as </a:t>
            </a:r>
            <a:r>
              <a:rPr lang="en-US" altLang="zh-TW" b="0" dirty="0" err="1">
                <a:effectLst/>
              </a:rPr>
              <a:t>plt</a:t>
            </a:r>
            <a:endParaRPr lang="en-US" altLang="zh-TW" b="0" dirty="0">
              <a:effectLst/>
            </a:endParaRP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讀取 </a:t>
            </a:r>
            <a:r>
              <a:rPr lang="en-US" altLang="zh-TW" b="0" dirty="0">
                <a:effectLst/>
              </a:rPr>
              <a:t>CSV </a:t>
            </a:r>
            <a:r>
              <a:rPr lang="zh-TW" altLang="en-US" b="0" dirty="0">
                <a:effectLst/>
              </a:rPr>
              <a:t>數據</a:t>
            </a:r>
          </a:p>
          <a:p>
            <a:r>
              <a:rPr lang="en-US" altLang="zh-TW" b="0" dirty="0">
                <a:effectLst/>
              </a:rPr>
              <a:t>data = </a:t>
            </a:r>
            <a:r>
              <a:rPr lang="en-US" altLang="zh-TW" b="0" dirty="0" err="1">
                <a:effectLst/>
              </a:rPr>
              <a:t>pd.read_csv</a:t>
            </a:r>
            <a:r>
              <a:rPr lang="en-US" altLang="zh-TW" b="0" dirty="0">
                <a:effectLst/>
              </a:rPr>
              <a:t>("https://acupun.site/lecture/pandas/example/resource/scoreChi.csv")</a:t>
            </a: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分析數據</a:t>
            </a:r>
          </a:p>
          <a:p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計算各科成績的平均值</a:t>
            </a:r>
          </a:p>
          <a:p>
            <a:r>
              <a:rPr lang="en-US" altLang="zh-TW" b="0" dirty="0" err="1">
                <a:effectLst/>
              </a:rPr>
              <a:t>chinese_mean</a:t>
            </a:r>
            <a:r>
              <a:rPr lang="en-US" altLang="zh-TW" b="0" dirty="0">
                <a:effectLst/>
              </a:rPr>
              <a:t> = data["</a:t>
            </a:r>
            <a:r>
              <a:rPr lang="zh-TW" altLang="en-US" b="0" dirty="0">
                <a:effectLst/>
              </a:rPr>
              <a:t>中文</a:t>
            </a:r>
            <a:r>
              <a:rPr lang="en-US" altLang="zh-TW" b="0" dirty="0">
                <a:effectLst/>
              </a:rPr>
              <a:t>"].mean()</a:t>
            </a:r>
          </a:p>
          <a:p>
            <a:r>
              <a:rPr lang="en-US" altLang="zh-TW" b="0" dirty="0" err="1">
                <a:effectLst/>
              </a:rPr>
              <a:t>english_mean</a:t>
            </a:r>
            <a:r>
              <a:rPr lang="en-US" altLang="zh-TW" b="0" dirty="0">
                <a:effectLst/>
              </a:rPr>
              <a:t> = data["</a:t>
            </a:r>
            <a:r>
              <a:rPr lang="zh-TW" altLang="en-US" b="0" dirty="0">
                <a:effectLst/>
              </a:rPr>
              <a:t>英文</a:t>
            </a:r>
            <a:r>
              <a:rPr lang="en-US" altLang="zh-TW" b="0" dirty="0">
                <a:effectLst/>
              </a:rPr>
              <a:t>"].mean()</a:t>
            </a:r>
          </a:p>
          <a:p>
            <a:r>
              <a:rPr lang="en-US" altLang="zh-TW" b="0" dirty="0" err="1">
                <a:effectLst/>
              </a:rPr>
              <a:t>math_mean</a:t>
            </a:r>
            <a:r>
              <a:rPr lang="en-US" altLang="zh-TW" b="0" dirty="0">
                <a:effectLst/>
              </a:rPr>
              <a:t> = data["</a:t>
            </a:r>
            <a:r>
              <a:rPr lang="zh-TW" altLang="en-US" b="0" dirty="0">
                <a:effectLst/>
              </a:rPr>
              <a:t>數學</a:t>
            </a:r>
            <a:r>
              <a:rPr lang="en-US" altLang="zh-TW" b="0" dirty="0">
                <a:effectLst/>
              </a:rPr>
              <a:t>"].mean()</a:t>
            </a: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計算各科成績的標準差</a:t>
            </a:r>
          </a:p>
          <a:p>
            <a:r>
              <a:rPr lang="en-US" altLang="zh-TW" b="0" dirty="0" err="1">
                <a:effectLst/>
              </a:rPr>
              <a:t>chinese_std</a:t>
            </a:r>
            <a:r>
              <a:rPr lang="en-US" altLang="zh-TW" b="0" dirty="0">
                <a:effectLst/>
              </a:rPr>
              <a:t> = data["</a:t>
            </a:r>
            <a:r>
              <a:rPr lang="zh-TW" altLang="en-US" b="0" dirty="0">
                <a:effectLst/>
              </a:rPr>
              <a:t>中文</a:t>
            </a:r>
            <a:r>
              <a:rPr lang="en-US" altLang="zh-TW" b="0" dirty="0">
                <a:effectLst/>
              </a:rPr>
              <a:t>"].std()</a:t>
            </a:r>
          </a:p>
          <a:p>
            <a:r>
              <a:rPr lang="en-US" altLang="zh-TW" b="0" dirty="0" err="1">
                <a:effectLst/>
              </a:rPr>
              <a:t>english_std</a:t>
            </a:r>
            <a:r>
              <a:rPr lang="en-US" altLang="zh-TW" b="0" dirty="0">
                <a:effectLst/>
              </a:rPr>
              <a:t> = data["</a:t>
            </a:r>
            <a:r>
              <a:rPr lang="zh-TW" altLang="en-US" b="0" dirty="0">
                <a:effectLst/>
              </a:rPr>
              <a:t>英文</a:t>
            </a:r>
            <a:r>
              <a:rPr lang="en-US" altLang="zh-TW" b="0" dirty="0">
                <a:effectLst/>
              </a:rPr>
              <a:t>"].std()</a:t>
            </a:r>
          </a:p>
          <a:p>
            <a:r>
              <a:rPr lang="en-US" altLang="zh-TW" b="0" dirty="0" err="1">
                <a:effectLst/>
              </a:rPr>
              <a:t>math_std</a:t>
            </a:r>
            <a:r>
              <a:rPr lang="en-US" altLang="zh-TW" b="0" dirty="0">
                <a:effectLst/>
              </a:rPr>
              <a:t> = data["</a:t>
            </a:r>
            <a:r>
              <a:rPr lang="zh-TW" altLang="en-US" b="0" dirty="0">
                <a:effectLst/>
              </a:rPr>
              <a:t>數學</a:t>
            </a:r>
            <a:r>
              <a:rPr lang="en-US" altLang="zh-TW" b="0" dirty="0">
                <a:effectLst/>
              </a:rPr>
              <a:t>"].std()</a:t>
            </a: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視覺化數據</a:t>
            </a:r>
          </a:p>
          <a:p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繪製中文成績的直方圖</a:t>
            </a:r>
          </a:p>
          <a:p>
            <a:r>
              <a:rPr lang="en-US" altLang="zh-TW" b="0" dirty="0" err="1">
                <a:effectLst/>
              </a:rPr>
              <a:t>plt.hist</a:t>
            </a:r>
            <a:r>
              <a:rPr lang="en-US" altLang="zh-TW" b="0" dirty="0">
                <a:effectLst/>
              </a:rPr>
              <a:t>(data["</a:t>
            </a:r>
            <a:r>
              <a:rPr lang="zh-TW" altLang="en-US" b="0" dirty="0">
                <a:effectLst/>
              </a:rPr>
              <a:t>中文</a:t>
            </a:r>
            <a:r>
              <a:rPr lang="en-US" altLang="zh-TW" b="0" dirty="0">
                <a:effectLst/>
              </a:rPr>
              <a:t>"], bins=10, alpha=0.5)</a:t>
            </a:r>
          </a:p>
          <a:p>
            <a:r>
              <a:rPr lang="en-US" altLang="zh-TW" b="0" dirty="0" err="1">
                <a:effectLst/>
              </a:rPr>
              <a:t>plt.title</a:t>
            </a:r>
            <a:r>
              <a:rPr lang="en-US" altLang="zh-TW" b="0" dirty="0">
                <a:effectLst/>
              </a:rPr>
              <a:t>("</a:t>
            </a:r>
            <a:r>
              <a:rPr lang="zh-TW" altLang="en-US" b="0" dirty="0">
                <a:effectLst/>
              </a:rPr>
              <a:t>中文成績直方圖</a:t>
            </a:r>
            <a:r>
              <a:rPr lang="en-US" altLang="zh-TW" b="0" dirty="0">
                <a:effectLst/>
              </a:rPr>
              <a:t>")</a:t>
            </a:r>
          </a:p>
          <a:p>
            <a:r>
              <a:rPr lang="en-US" altLang="zh-TW" b="0" dirty="0" err="1">
                <a:effectLst/>
              </a:rPr>
              <a:t>plt.show</a:t>
            </a:r>
            <a:r>
              <a:rPr lang="en-US" altLang="zh-TW" b="0" dirty="0">
                <a:effectLst/>
              </a:rPr>
              <a:t>()</a:t>
            </a: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繪製英文成績的直方圖</a:t>
            </a:r>
          </a:p>
          <a:p>
            <a:r>
              <a:rPr lang="en-US" altLang="zh-TW" b="0" dirty="0" err="1">
                <a:effectLst/>
              </a:rPr>
              <a:t>plt.hist</a:t>
            </a:r>
            <a:r>
              <a:rPr lang="en-US" altLang="zh-TW" b="0" dirty="0">
                <a:effectLst/>
              </a:rPr>
              <a:t>(data["</a:t>
            </a:r>
            <a:r>
              <a:rPr lang="zh-TW" altLang="en-US" b="0" dirty="0">
                <a:effectLst/>
              </a:rPr>
              <a:t>英文</a:t>
            </a:r>
            <a:r>
              <a:rPr lang="en-US" altLang="zh-TW" b="0" dirty="0">
                <a:effectLst/>
              </a:rPr>
              <a:t>"], bins=10, alpha=0.5)</a:t>
            </a:r>
          </a:p>
          <a:p>
            <a:r>
              <a:rPr lang="en-US" altLang="zh-TW" b="0" dirty="0" err="1">
                <a:effectLst/>
              </a:rPr>
              <a:t>plt.title</a:t>
            </a:r>
            <a:r>
              <a:rPr lang="en-US" altLang="zh-TW" b="0" dirty="0">
                <a:effectLst/>
              </a:rPr>
              <a:t>("</a:t>
            </a:r>
            <a:r>
              <a:rPr lang="zh-TW" altLang="en-US" b="0" dirty="0">
                <a:effectLst/>
              </a:rPr>
              <a:t>英文成績直方圖</a:t>
            </a:r>
            <a:r>
              <a:rPr lang="en-US" altLang="zh-TW" b="0" dirty="0">
                <a:effectLst/>
              </a:rPr>
              <a:t>")</a:t>
            </a:r>
          </a:p>
          <a:p>
            <a:r>
              <a:rPr lang="en-US" altLang="zh-TW" b="0" dirty="0" err="1">
                <a:effectLst/>
              </a:rPr>
              <a:t>plt.show</a:t>
            </a:r>
            <a:r>
              <a:rPr lang="en-US" altLang="zh-TW" b="0" dirty="0">
                <a:effectLst/>
              </a:rPr>
              <a:t>()</a:t>
            </a: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繪製數學成績的直方圖</a:t>
            </a:r>
          </a:p>
          <a:p>
            <a:r>
              <a:rPr lang="en-US" altLang="zh-TW" b="0" dirty="0" err="1">
                <a:effectLst/>
              </a:rPr>
              <a:t>plt.hist</a:t>
            </a:r>
            <a:r>
              <a:rPr lang="en-US" altLang="zh-TW" b="0" dirty="0">
                <a:effectLst/>
              </a:rPr>
              <a:t>(data["</a:t>
            </a:r>
            <a:r>
              <a:rPr lang="zh-TW" altLang="en-US" b="0" dirty="0">
                <a:effectLst/>
              </a:rPr>
              <a:t>數學</a:t>
            </a:r>
            <a:r>
              <a:rPr lang="en-US" altLang="zh-TW" b="0" dirty="0">
                <a:effectLst/>
              </a:rPr>
              <a:t>"], bins=10, alpha=0.5)</a:t>
            </a:r>
          </a:p>
          <a:p>
            <a:r>
              <a:rPr lang="en-US" altLang="zh-TW" b="0" dirty="0" err="1">
                <a:effectLst/>
              </a:rPr>
              <a:t>plt.title</a:t>
            </a:r>
            <a:r>
              <a:rPr lang="en-US" altLang="zh-TW" b="0" dirty="0">
                <a:effectLst/>
              </a:rPr>
              <a:t>("</a:t>
            </a:r>
            <a:r>
              <a:rPr lang="zh-TW" altLang="en-US" b="0" dirty="0">
                <a:effectLst/>
              </a:rPr>
              <a:t>數學成績直方圖</a:t>
            </a:r>
            <a:r>
              <a:rPr lang="en-US" altLang="zh-TW" b="0" dirty="0">
                <a:effectLst/>
              </a:rPr>
              <a:t>")</a:t>
            </a:r>
          </a:p>
          <a:p>
            <a:r>
              <a:rPr lang="en-US" altLang="zh-TW" b="0" dirty="0" err="1">
                <a:effectLst/>
              </a:rPr>
              <a:t>plt.show</a:t>
            </a:r>
            <a:r>
              <a:rPr lang="en-US" altLang="zh-TW" b="0" dirty="0">
                <a:effectLst/>
              </a:rPr>
              <a:t>()</a:t>
            </a:r>
          </a:p>
          <a:p>
            <a:br>
              <a:rPr lang="en-US" altLang="zh-TW" b="0" dirty="0">
                <a:effectLst/>
              </a:rPr>
            </a:br>
            <a:r>
              <a:rPr lang="en-US" altLang="zh-TW" b="0" dirty="0">
                <a:effectLst/>
              </a:rPr>
              <a:t># </a:t>
            </a:r>
            <a:r>
              <a:rPr lang="zh-TW" altLang="en-US" b="0" dirty="0">
                <a:effectLst/>
              </a:rPr>
              <a:t>繪製各科成績的箱形圖</a:t>
            </a:r>
          </a:p>
          <a:p>
            <a:r>
              <a:rPr lang="en-US" altLang="zh-TW" b="0" dirty="0" err="1">
                <a:effectLst/>
              </a:rPr>
              <a:t>plt.boxplot</a:t>
            </a:r>
            <a:r>
              <a:rPr lang="en-US" altLang="zh-TW" b="0" dirty="0">
                <a:effectLst/>
              </a:rPr>
              <a:t>([data["</a:t>
            </a:r>
            <a:r>
              <a:rPr lang="zh-TW" altLang="en-US" b="0" dirty="0">
                <a:effectLst/>
              </a:rPr>
              <a:t>中文</a:t>
            </a:r>
            <a:r>
              <a:rPr lang="en-US" altLang="zh-TW" b="0" dirty="0">
                <a:effectLst/>
              </a:rPr>
              <a:t>"], data["</a:t>
            </a:r>
            <a:r>
              <a:rPr lang="zh-TW" altLang="en-US" b="0" dirty="0">
                <a:effectLst/>
              </a:rPr>
              <a:t>英文</a:t>
            </a:r>
            <a:r>
              <a:rPr lang="en-US" altLang="zh-TW" b="0" dirty="0">
                <a:effectLst/>
              </a:rPr>
              <a:t>"], data["</a:t>
            </a:r>
            <a:r>
              <a:rPr lang="zh-TW" altLang="en-US" b="0" dirty="0">
                <a:effectLst/>
              </a:rPr>
              <a:t>數學</a:t>
            </a:r>
            <a:r>
              <a:rPr lang="en-US" altLang="zh-TW" b="0" dirty="0">
                <a:effectLst/>
              </a:rPr>
              <a:t>"]])</a:t>
            </a:r>
          </a:p>
          <a:p>
            <a:r>
              <a:rPr lang="en-US" altLang="zh-TW" b="0" dirty="0" err="1">
                <a:effectLst/>
              </a:rPr>
              <a:t>plt.title</a:t>
            </a:r>
            <a:r>
              <a:rPr lang="en-US" altLang="zh-TW" b="0" dirty="0">
                <a:effectLst/>
              </a:rPr>
              <a:t>("</a:t>
            </a:r>
            <a:r>
              <a:rPr lang="zh-TW" altLang="en-US" b="0" dirty="0">
                <a:effectLst/>
              </a:rPr>
              <a:t>各科成績箱形圖</a:t>
            </a:r>
            <a:r>
              <a:rPr lang="en-US" altLang="zh-TW" b="0" dirty="0">
                <a:effectLst/>
              </a:rPr>
              <a:t>")</a:t>
            </a:r>
          </a:p>
          <a:p>
            <a:r>
              <a:rPr lang="en-US" altLang="zh-TW" b="0" dirty="0" err="1">
                <a:effectLst/>
              </a:rPr>
              <a:t>plt.show</a:t>
            </a:r>
            <a:r>
              <a:rPr lang="en-US" altLang="zh-TW" b="0" dirty="0">
                <a:effectLst/>
              </a:rPr>
              <a:t>()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8619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修改</a:t>
            </a:r>
            <a:r>
              <a:rPr lang="en-US" altLang="zh-CN" sz="4400" dirty="0"/>
              <a:t>csv</a:t>
            </a:r>
            <a:r>
              <a:rPr lang="zh-CN" altLang="en-US" sz="4400" dirty="0"/>
              <a:t>資料表檔案來源</a:t>
            </a:r>
            <a:br>
              <a:rPr lang="en-US" altLang="zh-CN" sz="4400" dirty="0"/>
            </a:br>
            <a:r>
              <a:rPr lang="en-US" altLang="zh-TW" sz="2000" b="0" dirty="0">
                <a:effectLst/>
              </a:rPr>
              <a:t>https://acupun.site/lecture/pandas/example/resource/scoreChi.csv</a:t>
            </a:r>
            <a:endParaRPr lang="zh-TW" altLang="en-US" sz="44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7314FF-66BC-4478-8C9C-3613ADC2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>
                <a:effectLst/>
              </a:rPr>
              <a:t>data = </a:t>
            </a:r>
            <a:r>
              <a:rPr lang="en-US" altLang="zh-TW" b="0" dirty="0" err="1">
                <a:effectLst/>
              </a:rPr>
              <a:t>pd.read_csv</a:t>
            </a:r>
            <a:r>
              <a:rPr lang="en-US" altLang="zh-TW" b="0" dirty="0">
                <a:effectLst/>
              </a:rPr>
              <a:t>("https://acupun.site/lecture/pandas/example/resource/scoreChi.csv")</a:t>
            </a:r>
          </a:p>
          <a:p>
            <a:br>
              <a:rPr lang="en-US" altLang="zh-TW" b="0" dirty="0">
                <a:effectLst/>
              </a:rPr>
            </a:br>
            <a:endParaRPr lang="en-US" altLang="zh-TW" b="0" dirty="0">
              <a:effectLst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93793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6CAA70B-1F14-44A3-9E24-73797916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3B6A75-FA12-4478-A11C-3D24A49F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執行結果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AC2812-88D1-4F05-B5DC-00C5C1F5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980"/>
            <a:ext cx="6912768" cy="53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82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6CAA70B-1F14-44A3-9E24-73797916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3B6A75-FA12-4478-A11C-3D24A49F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執行結果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EF56D4-A204-415A-A631-5506971D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0"/>
            <a:ext cx="6696744" cy="51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69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1700808"/>
            <a:ext cx="8244916" cy="2592288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比較不同性別的數學分數比較圖</a:t>
            </a:r>
          </a:p>
        </p:txBody>
      </p:sp>
    </p:spTree>
    <p:extLst>
      <p:ext uri="{BB962C8B-B14F-4D97-AF65-F5344CB8AC3E}">
        <p14:creationId xmlns:p14="http://schemas.microsoft.com/office/powerpoint/2010/main" val="14063992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CA4C074-738F-4D3D-935B-4EAD079F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複製程式碼到</a:t>
            </a:r>
            <a:r>
              <a:rPr lang="en-US" altLang="zh-CN" sz="4400" dirty="0" err="1"/>
              <a:t>colab</a:t>
            </a:r>
            <a:endParaRPr lang="zh-TW" altLang="en-US" sz="44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B98CB6F-764A-4E8D-BD1C-76ABB2DBD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61" y="1447800"/>
            <a:ext cx="87826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8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6600" b="1" dirty="0"/>
              <a:t>比較簡單的方法</a:t>
            </a:r>
            <a:endParaRPr lang="en-US" altLang="zh-CN" sz="6600" b="1" dirty="0"/>
          </a:p>
          <a:p>
            <a:endParaRPr lang="en-US" altLang="zh-CN" sz="6600" b="1" dirty="0"/>
          </a:p>
          <a:p>
            <a:r>
              <a:rPr lang="zh-CN" altLang="en-US" sz="6600" b="1" dirty="0"/>
              <a:t>使用付費版</a:t>
            </a:r>
            <a:r>
              <a:rPr lang="en-US" altLang="zh-CN" sz="6600" b="1" dirty="0" err="1"/>
              <a:t>ChatGPT</a:t>
            </a:r>
            <a:r>
              <a:rPr lang="en-US" altLang="zh-CN" sz="6600" b="1" dirty="0"/>
              <a:t> 4.0 plus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211978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F03B0BF-B79E-4756-A165-7B96DC3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7450A5-B618-4430-AFB0-56E934D9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1341"/>
            <a:ext cx="7200800" cy="580665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2CADDBC-663A-4A9E-8B2A-1FC1084DE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9774" y="12438"/>
            <a:ext cx="88204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oogle Sans"/>
              </a:rPr>
              <a:t>比較不同性別的數學分數比較圖</a:t>
            </a:r>
            <a:endParaRPr kumimoji="0" lang="zh-TW" altLang="zh-TW" sz="6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673" name="Picture 1" descr="個人資料相片">
            <a:extLst>
              <a:ext uri="{FF2B5EF4-FFF2-40B4-BE49-F238E27FC236}">
                <a16:creationId xmlns:a16="http://schemas.microsoft.com/office/drawing/2014/main" id="{73BE95C3-1C06-4407-813D-6E65D727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25715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3593</Words>
  <Application>Microsoft Office PowerPoint</Application>
  <PresentationFormat>如螢幕大小 (4:3)</PresentationFormat>
  <Paragraphs>435</Paragraphs>
  <Slides>90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90</vt:i4>
      </vt:variant>
    </vt:vector>
  </HeadingPairs>
  <TitlesOfParts>
    <vt:vector size="97" baseType="lpstr">
      <vt:lpstr>Segoe Condensed</vt:lpstr>
      <vt:lpstr>微軟正黑體</vt:lpstr>
      <vt:lpstr>標楷體</vt:lpstr>
      <vt:lpstr>Arial</vt:lpstr>
      <vt:lpstr>Bookman Old Style</vt:lpstr>
      <vt:lpstr>Calibri</vt:lpstr>
      <vt:lpstr>EdBackToSchl(2)</vt:lpstr>
      <vt:lpstr>台北科技大學，經管系，陳擎文</vt:lpstr>
      <vt:lpstr>量化分析Quantitative Analysis 量化研究 Quantitative Study</vt:lpstr>
      <vt:lpstr>量化分析的目的</vt:lpstr>
      <vt:lpstr>商管量化分析的應用</vt:lpstr>
      <vt:lpstr>量化分析的過程</vt:lpstr>
      <vt:lpstr>商管的量化分析工具</vt:lpstr>
      <vt:lpstr>數據量化分析常用工具： 1.python/pandas，2.SQL，3.power BI，tableau，4.AI</vt:lpstr>
      <vt:lpstr>數據量化分析常用工具： 1.python/pandas，2.SQL，3.power BI，tableau，4.AI</vt:lpstr>
      <vt:lpstr>PowerPoint 簡報</vt:lpstr>
      <vt:lpstr>量化分析，使用付費版ChatGPT 4.0 plus</vt:lpstr>
      <vt:lpstr>PowerPoint 簡報</vt:lpstr>
      <vt:lpstr>PowerPoint 簡報</vt:lpstr>
      <vt:lpstr>下載阿里巴巴的普惠字型檔</vt:lpstr>
      <vt:lpstr>讓ChatGPT做量化分析前，要先上傳中文字型檔</vt:lpstr>
      <vt:lpstr>PowerPoint 簡報</vt:lpstr>
      <vt:lpstr>下載：電子產品銷售數據 sales csv</vt:lpstr>
      <vt:lpstr>使用ChatGPT 4.0 的數據分析</vt:lpstr>
      <vt:lpstr>上傳數據sales.csv 從各種角度來分析數據，並視覺化畫圖</vt:lpstr>
      <vt:lpstr>數據欄位</vt:lpstr>
      <vt:lpstr>ChatGPT建議的分析方向</vt:lpstr>
      <vt:lpstr>ChatGPT建議的分析方向2</vt:lpstr>
      <vt:lpstr>請建議各種可能分析的方向 與視覺化</vt:lpstr>
      <vt:lpstr>請建議各種可能分析的方向 與視覺化</vt:lpstr>
      <vt:lpstr>請建議各種可能分析的方向 與視覺化</vt:lpstr>
      <vt:lpstr>各種可能的分析方向</vt:lpstr>
      <vt:lpstr>分析和視覺化的步驟可能包括</vt:lpstr>
      <vt:lpstr>其它可能可能感興趣的點：</vt:lpstr>
      <vt:lpstr>數據概覽</vt:lpstr>
      <vt:lpstr>銷售數量</vt:lpstr>
      <vt:lpstr>銷售金額</vt:lpstr>
      <vt:lpstr>1.銷售趨勢分析：分析一段時間內銷售金額或數量的趨勢</vt:lpstr>
      <vt:lpstr>1.銷售趨勢分析：分析一段時間內銷售金額或數量的趨勢</vt:lpstr>
      <vt:lpstr>顯示隨時間變化的每日銷售數量 顯示隨時間變化的每日銷售金額</vt:lpstr>
      <vt:lpstr>2.業務績效分析：評估不同業務員或業務單位的銷售績效。</vt:lpstr>
      <vt:lpstr>2.業務績效分析：評估不同業務員或業務單位的銷售績效。</vt:lpstr>
      <vt:lpstr>2.業務績效分析：不同業務員的銷售績效</vt:lpstr>
      <vt:lpstr>2.業務績效分析：評估不同業務員或業務單位的銷售績效。</vt:lpstr>
      <vt:lpstr>2.業務績效分析：不同業務單位銷售績效</vt:lpstr>
      <vt:lpstr>3.產品銷售分析：不同產品的銷售情況</vt:lpstr>
      <vt:lpstr>PowerPoint 簡報</vt:lpstr>
      <vt:lpstr>不同性別的銷售數量，銷售金額</vt:lpstr>
      <vt:lpstr>各個業務單位的總銷售金額 和總銷售數量</vt:lpstr>
      <vt:lpstr>比較不同性別，不同產品的比較圖</vt:lpstr>
      <vt:lpstr>比較不同業務單位，不同產品的比較圖</vt:lpstr>
      <vt:lpstr>比較不同業務單位，不同產品的比較圖</vt:lpstr>
      <vt:lpstr>比較不同業務員，不同產品的比較圖</vt:lpstr>
      <vt:lpstr>比較不同業務員，不同產品的比較圖</vt:lpstr>
      <vt:lpstr>比較，分析不同業務單位，不同性別的銷售金額</vt:lpstr>
      <vt:lpstr>比較，分析不同業務單位，不同性別的銷售金額</vt:lpstr>
      <vt:lpstr>PowerPoint 簡報</vt:lpstr>
      <vt:lpstr>下載：行銷活動的問卷分析</vt:lpstr>
      <vt:lpstr>資料表的欄位</vt:lpstr>
      <vt:lpstr>可能的分析方向</vt:lpstr>
      <vt:lpstr>描述性統計</vt:lpstr>
      <vt:lpstr>摘要统计</vt:lpstr>
      <vt:lpstr>分析结果1</vt:lpstr>
      <vt:lpstr>分別根據以下類別變量進行分組分析</vt:lpstr>
      <vt:lpstr>PowerPoint 簡報</vt:lpstr>
      <vt:lpstr>根據性別變量進行分組分析</vt:lpstr>
      <vt:lpstr>不同性別群體在“體驗行銷”、“服務品質”、“滿意度”和“忠誠度”四個變量上的柱狀圖。</vt:lpstr>
      <vt:lpstr>盒形圖以查看評分變數 （體驗行銷、服務品質、滿意度和忠誠度）的分佈情況，並按性別和年齡組進行分組</vt:lpstr>
      <vt:lpstr>盒形圖以查看評分變數 （體驗行銷、服務品質、滿意度和忠誠度）的分佈情況，並按性別和年齡組進行分組</vt:lpstr>
      <vt:lpstr>盒形圖以查看評分變數 （體驗行銷、服務品質、滿意度和忠誠度）的分佈情況，並按性別和年齡組進行分組</vt:lpstr>
      <vt:lpstr>PowerPoint 簡報</vt:lpstr>
      <vt:lpstr>PowerPoint 簡報</vt:lpstr>
      <vt:lpstr>PowerPoint 簡報</vt:lpstr>
      <vt:lpstr>PowerPoint 簡報</vt:lpstr>
      <vt:lpstr>滿意度和忠誠度之間的 相關係數如下</vt:lpstr>
      <vt:lpstr>用散點圖來直觀地展示性別這兩個變量之間的關系</vt:lpstr>
      <vt:lpstr>PowerPoint 簡報</vt:lpstr>
      <vt:lpstr>獨立樣本t檢驗</vt:lpstr>
      <vt:lpstr>滿足t檢驗的基本假設</vt:lpstr>
      <vt:lpstr>Welch’s  t檢驗的結果如下：</vt:lpstr>
      <vt:lpstr>PowerPoint 簡報</vt:lpstr>
      <vt:lpstr>進行統計檢驗，看看不同【教育程度】群體在【滿意度】上的差異是否具有統計學意義</vt:lpstr>
      <vt:lpstr>進行統計檢驗，看看不同【教育程度】群體在【滿意度】上的差異是否具有統計學意義</vt:lpstr>
      <vt:lpstr>PowerPoint 簡報</vt:lpstr>
      <vt:lpstr>下載：經管2a成績</vt:lpstr>
      <vt:lpstr>資料表的欄位</vt:lpstr>
      <vt:lpstr>在skype輸入提示文字</vt:lpstr>
      <vt:lpstr>複製程式碼</vt:lpstr>
      <vt:lpstr>開啟google雲端硬碟的colab來寫python程式</vt:lpstr>
      <vt:lpstr>複製程式碼到colab</vt:lpstr>
      <vt:lpstr>複製程式碼到colab</vt:lpstr>
      <vt:lpstr>修改csv資料表檔案來源 https://acupun.site/lecture/pandas/example/resource/scoreChi.csv</vt:lpstr>
      <vt:lpstr>執行結果</vt:lpstr>
      <vt:lpstr>執行結果</vt:lpstr>
      <vt:lpstr>PowerPoint 簡報</vt:lpstr>
      <vt:lpstr>複製程式碼到colab</vt:lpstr>
      <vt:lpstr>比較不同性別的數學分數比較圖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2023-10-24T14:37:12Z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