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7" r:id="rId3"/>
    <p:sldMasterId id="2147483699" r:id="rId4"/>
  </p:sldMasterIdLst>
  <p:notesMasterIdLst>
    <p:notesMasterId r:id="rId45"/>
  </p:notesMasterIdLst>
  <p:sldIdLst>
    <p:sldId id="489" r:id="rId5"/>
    <p:sldId id="641" r:id="rId6"/>
    <p:sldId id="680" r:id="rId7"/>
    <p:sldId id="580" r:id="rId8"/>
    <p:sldId id="643" r:id="rId9"/>
    <p:sldId id="644" r:id="rId10"/>
    <p:sldId id="645" r:id="rId11"/>
    <p:sldId id="647" r:id="rId12"/>
    <p:sldId id="648" r:id="rId13"/>
    <p:sldId id="650" r:id="rId14"/>
    <p:sldId id="651" r:id="rId15"/>
    <p:sldId id="683" r:id="rId16"/>
    <p:sldId id="653" r:id="rId17"/>
    <p:sldId id="654" r:id="rId18"/>
    <p:sldId id="656" r:id="rId19"/>
    <p:sldId id="583" r:id="rId20"/>
    <p:sldId id="657" r:id="rId21"/>
    <p:sldId id="658" r:id="rId22"/>
    <p:sldId id="659" r:id="rId23"/>
    <p:sldId id="660" r:id="rId24"/>
    <p:sldId id="661" r:id="rId25"/>
    <p:sldId id="662" r:id="rId26"/>
    <p:sldId id="663" r:id="rId27"/>
    <p:sldId id="664" r:id="rId28"/>
    <p:sldId id="665" r:id="rId29"/>
    <p:sldId id="581" r:id="rId30"/>
    <p:sldId id="666" r:id="rId31"/>
    <p:sldId id="667" r:id="rId32"/>
    <p:sldId id="668" r:id="rId33"/>
    <p:sldId id="669" r:id="rId34"/>
    <p:sldId id="670" r:id="rId35"/>
    <p:sldId id="684" r:id="rId36"/>
    <p:sldId id="671" r:id="rId37"/>
    <p:sldId id="672" r:id="rId38"/>
    <p:sldId id="673" r:id="rId39"/>
    <p:sldId id="674" r:id="rId40"/>
    <p:sldId id="676" r:id="rId41"/>
    <p:sldId id="677" r:id="rId42"/>
    <p:sldId id="678" r:id="rId43"/>
    <p:sldId id="679" r:id="rId4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13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9" d="100"/>
          <a:sy n="79" d="100"/>
        </p:scale>
        <p:origin x="-1502" y="-77"/>
      </p:cViewPr>
      <p:guideLst>
        <p:guide orient="horz" pos="2160"/>
        <p:guide pos="384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72F4D-1EB1-4ACD-A7CF-94C92DB25442}" type="datetimeFigureOut">
              <a:rPr lang="zh-TW" altLang="en-US" smtClean="0"/>
              <a:pPr/>
              <a:t>2021/6/29</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F6279-FBB3-4109-A25C-709C6520EBC9}" type="slidenum">
              <a:rPr lang="zh-TW" altLang="en-US" smtClean="0"/>
              <a:pPr/>
              <a:t>‹#›</a:t>
            </a:fld>
            <a:endParaRPr lang="zh-TW" altLang="en-US"/>
          </a:p>
        </p:txBody>
      </p:sp>
    </p:spTree>
    <p:extLst>
      <p:ext uri="{BB962C8B-B14F-4D97-AF65-F5344CB8AC3E}">
        <p14:creationId xmlns:p14="http://schemas.microsoft.com/office/powerpoint/2010/main" val="338206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 Target="../slides/slide4.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slide" Target="../slides/slide26.xml"/><Relationship Id="rId5" Type="http://schemas.openxmlformats.org/officeDocument/2006/relationships/slide" Target="../slides/slide16.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slide" Target="../slides/slide13.xml"/><Relationship Id="rId5" Type="http://schemas.openxmlformats.org/officeDocument/2006/relationships/image" Target="../media/image8.png"/><Relationship Id="rId4" Type="http://schemas.openxmlformats.org/officeDocument/2006/relationships/slide" Target="../slides/sl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slide" Target="../slides/slide13.xml"/><Relationship Id="rId5" Type="http://schemas.openxmlformats.org/officeDocument/2006/relationships/image" Target="../media/image8.png"/><Relationship Id="rId4" Type="http://schemas.openxmlformats.org/officeDocument/2006/relationships/slide" Target="../slides/sl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slide" Target="../slides/slide13.xml"/><Relationship Id="rId5" Type="http://schemas.openxmlformats.org/officeDocument/2006/relationships/image" Target="../media/image8.png"/><Relationship Id="rId4" Type="http://schemas.openxmlformats.org/officeDocument/2006/relationships/slide" Target="../slides/slid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神經元的設計與功能</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3"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5-1</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4"/>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smtClean="0">
                  <a:solidFill>
                    <a:schemeClr val="bg1"/>
                  </a:solidFill>
                  <a:latin typeface="微軟正黑體" pitchFamily="34" charset="-120"/>
                  <a:ea typeface="微軟正黑體" pitchFamily="34" charset="-120"/>
                </a:rPr>
                <a:t>CH05</a:t>
              </a:r>
              <a:r>
                <a:rPr lang="zh-TW" altLang="en-US" sz="1600" b="1" dirty="0" smtClean="0">
                  <a:solidFill>
                    <a:schemeClr val="bg1"/>
                  </a:solidFill>
                  <a:latin typeface="微軟正黑體" pitchFamily="34" charset="-120"/>
                  <a:ea typeface="微軟正黑體" pitchFamily="34" charset="-120"/>
                </a:rPr>
                <a:t>　深度學習是什麼－淺談篇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5"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神經網路的架構與深度學習</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5"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5-2</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6"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卷積神經網路</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rId6" action="ppaction://hlinksldjump"/>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5-3</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37" name="Group 38"/>
          <p:cNvGrpSpPr>
            <a:grpSpLocks/>
          </p:cNvGrpSpPr>
          <p:nvPr userDrawn="1"/>
        </p:nvGrpSpPr>
        <p:grpSpPr bwMode="auto">
          <a:xfrm>
            <a:off x="292100" y="2466975"/>
            <a:ext cx="3887791" cy="360363"/>
            <a:chOff x="159" y="1596"/>
            <a:chExt cx="2449" cy="227"/>
          </a:xfrm>
        </p:grpSpPr>
        <p:sp>
          <p:nvSpPr>
            <p:cNvPr id="38" name="Rectangle 3">
              <a:hlinkClick r:id="rId8"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前言</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8"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人工智慧的發展</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smtClean="0">
                  <a:solidFill>
                    <a:schemeClr val="bg1"/>
                  </a:solidFill>
                  <a:latin typeface="微軟正黑體" pitchFamily="34" charset="-120"/>
                  <a:ea typeface="微軟正黑體" pitchFamily="34" charset="-120"/>
                </a:rPr>
                <a:t>CH01</a:t>
              </a:r>
              <a:r>
                <a:rPr lang="zh-TW" altLang="en-US" sz="1600" b="1" smtClean="0">
                  <a:solidFill>
                    <a:schemeClr val="bg1"/>
                  </a:solidFill>
                  <a:latin typeface="微軟正黑體" pitchFamily="34" charset="-120"/>
                  <a:ea typeface="微軟正黑體" pitchFamily="34" charset="-120"/>
                </a:rPr>
                <a:t>　電的基本概念</a:t>
              </a:r>
              <a:endParaRPr lang="en-US" altLang="zh-TW" sz="1600" b="1"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a:t>
              </a:r>
              <a:r>
                <a:rPr lang="en-US" altLang="zh-TW" b="1" dirty="0" smtClean="0">
                  <a:solidFill>
                    <a:schemeClr val="bg1"/>
                  </a:solidFill>
                  <a:latin typeface="Times New Roman" pitchFamily="18" charset="0"/>
                  <a:ea typeface="標楷體" pitchFamily="65" charset="-120"/>
                  <a:cs typeface="Times New Roman" pitchFamily="18" charset="0"/>
                </a:rPr>
                <a:t>@</a:t>
              </a:r>
              <a:r>
                <a:rPr lang="zh-TW" altLang="en-US" b="1" dirty="0" smtClean="0">
                  <a:solidFill>
                    <a:schemeClr val="bg1"/>
                  </a:solidFill>
                  <a:latin typeface="Times New Roman" pitchFamily="18" charset="0"/>
                  <a:ea typeface="標楷體" pitchFamily="65" charset="-120"/>
                  <a:cs typeface="Times New Roman" pitchFamily="18" charset="0"/>
                </a:rPr>
                <a:t>台灣</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6"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 action="ppaction://noaction"/>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未來的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生活</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4"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遍地開花的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應用</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1-1</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人工智慧的發展</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smtClean="0">
                  <a:solidFill>
                    <a:schemeClr val="bg1"/>
                  </a:solidFill>
                  <a:latin typeface="微軟正黑體" pitchFamily="34" charset="-120"/>
                  <a:ea typeface="微軟正黑體" pitchFamily="34" charset="-120"/>
                </a:rPr>
                <a:t>CH01</a:t>
              </a:r>
              <a:r>
                <a:rPr lang="zh-TW" altLang="en-US" sz="1600" b="1" smtClean="0">
                  <a:solidFill>
                    <a:schemeClr val="bg1"/>
                  </a:solidFill>
                  <a:latin typeface="微軟正黑體" pitchFamily="34" charset="-120"/>
                  <a:ea typeface="微軟正黑體" pitchFamily="34" charset="-120"/>
                </a:rPr>
                <a:t>　電的基本概念</a:t>
              </a:r>
              <a:endParaRPr lang="en-US" altLang="zh-TW" sz="1600" b="1"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a:t>
              </a:r>
              <a:r>
                <a:rPr lang="en-US" altLang="zh-TW" b="1" dirty="0" smtClean="0">
                  <a:solidFill>
                    <a:schemeClr val="bg1"/>
                  </a:solidFill>
                  <a:latin typeface="Times New Roman" pitchFamily="18" charset="0"/>
                  <a:ea typeface="標楷體" pitchFamily="65" charset="-120"/>
                  <a:cs typeface="Times New Roman" pitchFamily="18" charset="0"/>
                </a:rPr>
                <a:t>@</a:t>
              </a:r>
              <a:r>
                <a:rPr lang="zh-TW" altLang="en-US" b="1" dirty="0" smtClean="0">
                  <a:solidFill>
                    <a:schemeClr val="bg1"/>
                  </a:solidFill>
                  <a:latin typeface="Times New Roman" pitchFamily="18" charset="0"/>
                  <a:ea typeface="標楷體" pitchFamily="65" charset="-120"/>
                  <a:cs typeface="Times New Roman" pitchFamily="18" charset="0"/>
                </a:rPr>
                <a:t>台灣</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6"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 action="ppaction://noaction"/>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未來的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生活</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4"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遍地開花的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應用</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1-1</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人工智慧的發展</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smtClean="0">
                  <a:solidFill>
                    <a:schemeClr val="bg1"/>
                  </a:solidFill>
                  <a:latin typeface="微軟正黑體" pitchFamily="34" charset="-120"/>
                  <a:ea typeface="微軟正黑體" pitchFamily="34" charset="-120"/>
                </a:rPr>
                <a:t>CH01</a:t>
              </a:r>
              <a:r>
                <a:rPr lang="zh-TW" altLang="en-US" sz="1600" b="1" smtClean="0">
                  <a:solidFill>
                    <a:schemeClr val="bg1"/>
                  </a:solidFill>
                  <a:latin typeface="微軟正黑體" pitchFamily="34" charset="-120"/>
                  <a:ea typeface="微軟正黑體" pitchFamily="34" charset="-120"/>
                </a:rPr>
                <a:t>　電的基本概念</a:t>
              </a:r>
              <a:endParaRPr lang="en-US" altLang="zh-TW" sz="1600" b="1"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人工智慧</a:t>
              </a:r>
              <a:r>
                <a:rPr lang="en-US" altLang="zh-TW" b="1" dirty="0" smtClean="0">
                  <a:solidFill>
                    <a:schemeClr val="bg1"/>
                  </a:solidFill>
                  <a:latin typeface="Times New Roman" pitchFamily="18" charset="0"/>
                  <a:ea typeface="標楷體" pitchFamily="65" charset="-120"/>
                  <a:cs typeface="Times New Roman" pitchFamily="18" charset="0"/>
                </a:rPr>
                <a:t>@</a:t>
              </a:r>
              <a:r>
                <a:rPr lang="zh-TW" altLang="en-US" b="1" dirty="0" smtClean="0">
                  <a:solidFill>
                    <a:schemeClr val="bg1"/>
                  </a:solidFill>
                  <a:latin typeface="Times New Roman" pitchFamily="18" charset="0"/>
                  <a:ea typeface="標楷體" pitchFamily="65" charset="-120"/>
                  <a:cs typeface="Times New Roman" pitchFamily="18" charset="0"/>
                </a:rPr>
                <a:t>台灣</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6"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 action="ppaction://noaction"/>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未來的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生活</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4"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遍地開花的</a:t>
              </a:r>
              <a:r>
                <a:rPr lang="en-US" altLang="zh-TW" b="1" dirty="0" smtClean="0">
                  <a:solidFill>
                    <a:schemeClr val="bg1"/>
                  </a:solidFill>
                  <a:latin typeface="Times New Roman" pitchFamily="18" charset="0"/>
                  <a:ea typeface="標楷體" pitchFamily="65" charset="-120"/>
                  <a:cs typeface="Times New Roman" pitchFamily="18" charset="0"/>
                </a:rPr>
                <a:t>AI</a:t>
              </a:r>
              <a:r>
                <a:rPr lang="zh-TW" altLang="en-US" b="1" dirty="0" smtClean="0">
                  <a:solidFill>
                    <a:schemeClr val="bg1"/>
                  </a:solidFill>
                  <a:latin typeface="Times New Roman" pitchFamily="18" charset="0"/>
                  <a:ea typeface="標楷體" pitchFamily="65" charset="-120"/>
                  <a:cs typeface="Times New Roman" pitchFamily="18" charset="0"/>
                </a:rPr>
                <a:t>應用</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1-1</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 Target="../slides/slide26.xm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6.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4.xml"/><Relationship Id="rId22"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 Target="../slides/slide26.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 Target="../slides/slide1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4.xml"/><Relationship Id="rId22"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25.xml"/><Relationship Id="rId21" Type="http://schemas.openxmlformats.org/officeDocument/2006/relationships/image" Target="../media/image6.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 Target="../slides/slide26.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 Target="../slides/slide16.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4.xml"/><Relationship Id="rId22"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36.xml"/><Relationship Id="rId21" Type="http://schemas.openxmlformats.org/officeDocument/2006/relationships/image" Target="../media/image6.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 Target="../slides/slide26.xml"/><Relationship Id="rId20"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 Target="../slides/slide16.xml"/><Relationship Id="rId10" Type="http://schemas.openxmlformats.org/officeDocument/2006/relationships/slideLayout" Target="../slideLayouts/slideLayout43.xml"/><Relationship Id="rId19" Type="http://schemas.openxmlformats.org/officeDocument/2006/relationships/image" Target="../media/image4.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 Target="../slides/slide4.xml"/><Relationship Id="rId22"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5-1</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5-2</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5-3</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rgbClr val="003366"/>
          </a:solidFill>
          <a:ln w="9525" algn="ctr">
            <a:noFill/>
            <a:miter lim="800000"/>
            <a:headEnd/>
            <a:tailEnd/>
          </a:ln>
        </p:spPr>
        <p:txBody>
          <a:bodyPr wrap="none" anchor="ctr"/>
          <a:lstStyle/>
          <a:p>
            <a:pPr algn="ctr">
              <a:defRPr/>
            </a:pPr>
            <a:r>
              <a:rPr lang="zh-TW" altLang="en-US" b="1" dirty="0" smtClean="0">
                <a:solidFill>
                  <a:schemeClr val="bg1"/>
                </a:solidFill>
                <a:latin typeface="Arial" charset="0"/>
                <a:ea typeface="新細明體" charset="-120"/>
              </a:rPr>
              <a:t>前言</a:t>
            </a:r>
            <a:endParaRPr lang="en-US" altLang="zh-TW" b="1" dirty="0">
              <a:solidFill>
                <a:schemeClr val="bg1"/>
              </a:solidFill>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chemeClr val="bg1"/>
                </a:solidFill>
                <a:latin typeface="Arial" charset="0"/>
                <a:ea typeface="新細明體" charset="-120"/>
              </a:rPr>
              <a:t>5-1</a:t>
            </a:r>
            <a:endParaRPr lang="en-US" altLang="zh-TW" b="1" dirty="0">
              <a:solidFill>
                <a:schemeClr val="bg1"/>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5-2</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5-3</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zh-TW" altLang="en-US" b="1" kern="1200" dirty="0" smtClean="0">
                <a:solidFill>
                  <a:srgbClr val="777777"/>
                </a:solidFill>
                <a:latin typeface="Arial" charset="0"/>
                <a:ea typeface="新細明體" charset="-120"/>
                <a:cs typeface="+mn-cs"/>
              </a:rPr>
              <a:t>前言</a:t>
            </a:r>
            <a:endParaRPr kumimoji="1" lang="en-US" altLang="zh-TW" b="1" kern="1200" dirty="0">
              <a:solidFill>
                <a:srgbClr val="777777"/>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5-1</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rgbClr val="003366"/>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smtClean="0">
                <a:solidFill>
                  <a:schemeClr val="bg1"/>
                </a:solidFill>
                <a:latin typeface="Arial" charset="0"/>
                <a:ea typeface="新細明體" charset="-120"/>
                <a:cs typeface="+mn-cs"/>
              </a:rPr>
              <a:t>5-2</a:t>
            </a:r>
            <a:endParaRPr kumimoji="1" lang="en-US" altLang="zh-TW" b="1" kern="1200" dirty="0">
              <a:solidFill>
                <a:schemeClr val="bg1"/>
              </a:solidFill>
              <a:latin typeface="Arial" charset="0"/>
              <a:ea typeface="新細明體" charset="-120"/>
              <a:cs typeface="+mn-cs"/>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5-3</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zh-TW" altLang="en-US" b="1" kern="1200" dirty="0" smtClean="0">
                <a:solidFill>
                  <a:srgbClr val="777777"/>
                </a:solidFill>
                <a:latin typeface="Arial" charset="0"/>
                <a:ea typeface="新細明體" charset="-120"/>
                <a:cs typeface="+mn-cs"/>
              </a:rPr>
              <a:t>前言</a:t>
            </a:r>
            <a:endParaRPr kumimoji="1" lang="en-US" altLang="zh-TW" b="1" kern="1200" dirty="0">
              <a:solidFill>
                <a:srgbClr val="777777"/>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5-1</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5-2</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rgbClr val="003366"/>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smtClean="0">
                <a:solidFill>
                  <a:schemeClr val="bg1"/>
                </a:solidFill>
                <a:latin typeface="Arial" charset="0"/>
                <a:ea typeface="新細明體" charset="-120"/>
                <a:cs typeface="+mn-cs"/>
              </a:rPr>
              <a:t>5-3</a:t>
            </a:r>
            <a:endParaRPr kumimoji="1" lang="en-US" altLang="zh-TW" b="1" kern="1200" dirty="0">
              <a:solidFill>
                <a:schemeClr val="bg1"/>
              </a:solidFill>
              <a:latin typeface="Arial" charset="0"/>
              <a:ea typeface="新細明體" charset="-120"/>
              <a:cs typeface="+mn-cs"/>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zh-TW" altLang="en-US" b="1" kern="1200" dirty="0" smtClean="0">
                <a:solidFill>
                  <a:srgbClr val="777777"/>
                </a:solidFill>
                <a:latin typeface="Arial" charset="0"/>
                <a:ea typeface="新細明體" charset="-120"/>
                <a:cs typeface="+mn-cs"/>
              </a:rPr>
              <a:t>前言</a:t>
            </a:r>
            <a:endParaRPr kumimoji="1" lang="en-US" altLang="zh-TW" b="1" kern="1200" dirty="0">
              <a:solidFill>
                <a:srgbClr val="777777"/>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RSRkp8VAavQ"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POe-dZhUU4" TargetMode="External"/><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yKpuMNfkGN4" TargetMode="External"/><Relationship Id="rId2" Type="http://schemas.openxmlformats.org/officeDocument/2006/relationships/image" Target="../media/image31.png"/><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420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5-1-2</a:t>
            </a:r>
            <a:r>
              <a:rPr lang="zh-TW" altLang="en-US" dirty="0"/>
              <a:t>　啟動函數</a:t>
            </a:r>
            <a:r>
              <a:rPr lang="en-US" altLang="zh-TW" dirty="0"/>
              <a:t>(Activation Function</a:t>
            </a:r>
            <a:r>
              <a:rPr lang="en-US" altLang="zh-TW" dirty="0" smtClean="0"/>
              <a:t>)</a:t>
            </a:r>
          </a:p>
          <a:p>
            <a:pPr marL="0" indent="0">
              <a:buNone/>
            </a:pPr>
            <a:r>
              <a:rPr kumimoji="1" lang="zh-TW" altLang="en-US" sz="2400" b="0" dirty="0" smtClean="0">
                <a:solidFill>
                  <a:schemeClr val="tx1"/>
                </a:solidFill>
                <a:latin typeface="Times New Roman" pitchFamily="18" charset="0"/>
                <a:ea typeface="標楷體" pitchFamily="65" charset="-120"/>
              </a:rPr>
              <a:t>        以</a:t>
            </a:r>
            <a:r>
              <a:rPr kumimoji="1" lang="zh-TW" altLang="en-US" sz="2400" b="0" dirty="0">
                <a:solidFill>
                  <a:schemeClr val="tx1"/>
                </a:solidFill>
                <a:latin typeface="Times New Roman" pitchFamily="18" charset="0"/>
                <a:ea typeface="標楷體" pitchFamily="65" charset="-120"/>
              </a:rPr>
              <a:t>圖</a:t>
            </a:r>
            <a:r>
              <a:rPr kumimoji="1" lang="en-US" altLang="zh-TW" sz="2400" b="0" dirty="0" smtClean="0">
                <a:solidFill>
                  <a:schemeClr val="tx1"/>
                </a:solidFill>
                <a:latin typeface="Times New Roman" pitchFamily="18" charset="0"/>
                <a:ea typeface="標楷體" pitchFamily="65" charset="-120"/>
              </a:rPr>
              <a:t>5-8</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例，接收到的神經元為訊號</a:t>
            </a:r>
            <a:r>
              <a:rPr kumimoji="1" lang="en-US" altLang="zh-TW" sz="2400" b="0" dirty="0">
                <a:solidFill>
                  <a:schemeClr val="tx1"/>
                </a:solidFill>
                <a:latin typeface="Times New Roman" pitchFamily="18" charset="0"/>
                <a:ea typeface="標楷體" pitchFamily="65" charset="-120"/>
              </a:rPr>
              <a:t>Z</a:t>
            </a:r>
            <a:r>
              <a:rPr kumimoji="1" lang="zh-TW" altLang="en-US" sz="2400" b="0" dirty="0">
                <a:solidFill>
                  <a:schemeClr val="tx1"/>
                </a:solidFill>
                <a:latin typeface="Times New Roman" pitchFamily="18" charset="0"/>
                <a:ea typeface="標楷體" pitchFamily="65" charset="-120"/>
              </a:rPr>
              <a:t>，必須透過門檻進行判斷，以決定是否將</a:t>
            </a:r>
            <a:r>
              <a:rPr kumimoji="1" lang="zh-TW" altLang="en-US" sz="2400" b="0" dirty="0" smtClean="0">
                <a:solidFill>
                  <a:schemeClr val="tx1"/>
                </a:solidFill>
                <a:latin typeface="Times New Roman" pitchFamily="18" charset="0"/>
                <a:ea typeface="標楷體" pitchFamily="65" charset="-120"/>
              </a:rPr>
              <a:t>訊號</a:t>
            </a:r>
            <a:r>
              <a:rPr kumimoji="1" lang="zh-TW" altLang="en-US" sz="2400" b="0" dirty="0">
                <a:solidFill>
                  <a:schemeClr val="tx1"/>
                </a:solidFill>
                <a:latin typeface="Times New Roman" pitchFamily="18" charset="0"/>
                <a:ea typeface="標楷體" pitchFamily="65" charset="-120"/>
              </a:rPr>
              <a:t>傳遞給下個神經元，我們稱這一具有門檻作用的函數為啟動函數</a:t>
            </a:r>
            <a:r>
              <a:rPr kumimoji="1" lang="en-US" altLang="zh-TW" sz="2400" b="0" dirty="0">
                <a:solidFill>
                  <a:schemeClr val="tx1"/>
                </a:solidFill>
                <a:latin typeface="Times New Roman" pitchFamily="18" charset="0"/>
                <a:ea typeface="標楷體" pitchFamily="65" charset="-120"/>
              </a:rPr>
              <a:t>(activation function)</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9530" y="3136305"/>
            <a:ext cx="6675442" cy="314651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1258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接下來</a:t>
            </a:r>
            <a:r>
              <a:rPr kumimoji="1" lang="zh-TW" altLang="en-US" sz="2400" b="0" dirty="0">
                <a:solidFill>
                  <a:schemeClr val="tx1"/>
                </a:solidFill>
                <a:latin typeface="Times New Roman" pitchFamily="18" charset="0"/>
                <a:ea typeface="標楷體" pitchFamily="65" charset="-120"/>
              </a:rPr>
              <a:t>討論啟動函數的設計，它會影響最後是否有訊號輸出，啟動函數有很多種</a:t>
            </a:r>
            <a:r>
              <a:rPr kumimoji="1" lang="zh-TW" altLang="en-US" sz="2400" b="0" dirty="0" smtClean="0">
                <a:solidFill>
                  <a:schemeClr val="tx1"/>
                </a:solidFill>
                <a:latin typeface="Times New Roman" pitchFamily="18" charset="0"/>
                <a:ea typeface="標楷體" pitchFamily="65" charset="-120"/>
              </a:rPr>
              <a:t>不同的</a:t>
            </a:r>
            <a:r>
              <a:rPr kumimoji="1" lang="zh-TW" altLang="en-US" sz="2400" b="0" dirty="0">
                <a:solidFill>
                  <a:schemeClr val="tx1"/>
                </a:solidFill>
                <a:latin typeface="Times New Roman" pitchFamily="18" charset="0"/>
                <a:ea typeface="標楷體" pitchFamily="65" charset="-120"/>
              </a:rPr>
              <a:t>設計，其中以</a:t>
            </a:r>
            <a:r>
              <a:rPr kumimoji="1" lang="en-US" altLang="zh-TW" sz="2400" b="0" dirty="0" smtClean="0">
                <a:solidFill>
                  <a:schemeClr val="tx1"/>
                </a:solidFill>
                <a:latin typeface="Times New Roman" pitchFamily="18" charset="0"/>
                <a:ea typeface="標楷體" pitchFamily="65" charset="-120"/>
              </a:rPr>
              <a:t>Sigmoid</a:t>
            </a:r>
            <a:r>
              <a:rPr kumimoji="1" lang="zh-TW" altLang="en-US" sz="2400" b="0" dirty="0" smtClean="0">
                <a:solidFill>
                  <a:schemeClr val="tx1"/>
                </a:solidFill>
                <a:latin typeface="Times New Roman" pitchFamily="18" charset="0"/>
                <a:ea typeface="標楷體" pitchFamily="65" charset="-120"/>
              </a:rPr>
              <a:t>函數</a:t>
            </a:r>
            <a:r>
              <a:rPr kumimoji="1" lang="zh-TW" altLang="en-US" sz="2400" b="0" dirty="0">
                <a:solidFill>
                  <a:schemeClr val="tx1"/>
                </a:solidFill>
                <a:latin typeface="Times New Roman" pitchFamily="18" charset="0"/>
                <a:ea typeface="標楷體" pitchFamily="65" charset="-120"/>
              </a:rPr>
              <a:t>和</a:t>
            </a:r>
            <a:r>
              <a:rPr kumimoji="1" lang="en-US" altLang="zh-TW" sz="2400" b="0" dirty="0" err="1" smtClean="0">
                <a:solidFill>
                  <a:schemeClr val="tx1"/>
                </a:solidFill>
                <a:latin typeface="Times New Roman" pitchFamily="18" charset="0"/>
                <a:ea typeface="標楷體" pitchFamily="65" charset="-120"/>
              </a:rPr>
              <a:t>ReLU</a:t>
            </a:r>
            <a:r>
              <a:rPr kumimoji="1" lang="zh-TW" altLang="en-US" sz="2400" b="0" dirty="0" smtClean="0">
                <a:solidFill>
                  <a:schemeClr val="tx1"/>
                </a:solidFill>
                <a:latin typeface="Times New Roman" pitchFamily="18" charset="0"/>
                <a:ea typeface="標楷體" pitchFamily="65" charset="-120"/>
              </a:rPr>
              <a:t>函數</a:t>
            </a:r>
            <a:r>
              <a:rPr kumimoji="1" lang="zh-TW" altLang="en-US" sz="2400" b="0" dirty="0">
                <a:solidFill>
                  <a:schemeClr val="tx1"/>
                </a:solidFill>
                <a:latin typeface="Times New Roman" pitchFamily="18" charset="0"/>
                <a:ea typeface="標楷體" pitchFamily="65" charset="-120"/>
              </a:rPr>
              <a:t>最為常用</a:t>
            </a:r>
            <a:r>
              <a:rPr kumimoji="1" lang="en-US" altLang="zh-TW" sz="2400" b="0" dirty="0" smtClean="0">
                <a:solidFill>
                  <a:schemeClr val="tx1"/>
                </a:solidFill>
                <a:latin typeface="Times New Roman" pitchFamily="18" charset="0"/>
                <a:ea typeface="標楷體" pitchFamily="65" charset="-120"/>
              </a:rPr>
              <a:t>:</a:t>
            </a:r>
          </a:p>
          <a:p>
            <a:pPr marL="0" indent="0">
              <a:lnSpc>
                <a:spcPct val="150000"/>
              </a:lnSpc>
              <a:buNone/>
            </a:pPr>
            <a:r>
              <a:rPr kumimoji="1" lang="en-US" altLang="zh-TW" sz="2400" dirty="0">
                <a:solidFill>
                  <a:schemeClr val="tx1"/>
                </a:solidFill>
                <a:latin typeface="Times New Roman" pitchFamily="18" charset="0"/>
                <a:ea typeface="標楷體" pitchFamily="65" charset="-120"/>
              </a:rPr>
              <a:t>1</a:t>
            </a:r>
            <a:r>
              <a:rPr kumimoji="1" lang="en-US" altLang="zh-TW" sz="2400" dirty="0" smtClean="0">
                <a:solidFill>
                  <a:schemeClr val="tx1"/>
                </a:solidFill>
                <a:latin typeface="Times New Roman" pitchFamily="18" charset="0"/>
                <a:ea typeface="標楷體" pitchFamily="65" charset="-120"/>
              </a:rPr>
              <a:t>.</a:t>
            </a:r>
            <a:r>
              <a:rPr kumimoji="1" lang="zh-TW" altLang="en-US" sz="2400" dirty="0" smtClean="0">
                <a:solidFill>
                  <a:schemeClr val="tx1"/>
                </a:solidFill>
                <a:latin typeface="Times New Roman" pitchFamily="18" charset="0"/>
                <a:ea typeface="標楷體" pitchFamily="65" charset="-120"/>
              </a:rPr>
              <a:t> </a:t>
            </a:r>
            <a:r>
              <a:rPr kumimoji="1" lang="en-US" altLang="zh-TW" sz="2400" dirty="0" smtClean="0">
                <a:solidFill>
                  <a:schemeClr val="tx1"/>
                </a:solidFill>
                <a:latin typeface="Times New Roman" pitchFamily="18" charset="0"/>
                <a:ea typeface="標楷體" pitchFamily="65" charset="-120"/>
              </a:rPr>
              <a:t>Sigmoid</a:t>
            </a:r>
            <a:r>
              <a:rPr kumimoji="1" lang="zh-TW" altLang="en-US" sz="2400" dirty="0" smtClean="0">
                <a:solidFill>
                  <a:schemeClr val="tx1"/>
                </a:solidFill>
                <a:latin typeface="Times New Roman" pitchFamily="18" charset="0"/>
                <a:ea typeface="標楷體" pitchFamily="65" charset="-120"/>
              </a:rPr>
              <a:t>函數</a:t>
            </a:r>
            <a:endParaRPr kumimoji="1" lang="zh-TW" altLang="en-US" sz="2400" dirty="0">
              <a:solidFill>
                <a:schemeClr val="tx1"/>
              </a:solidFill>
              <a:latin typeface="Times New Roman" pitchFamily="18" charset="0"/>
              <a:ea typeface="標楷體" pitchFamily="65" charset="-120"/>
            </a:endParaRPr>
          </a:p>
          <a:p>
            <a:pPr marL="0" indent="0">
              <a:buNone/>
            </a:pPr>
            <a:r>
              <a:rPr kumimoji="1" lang="zh-TW" altLang="en-US"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Sigmoid</a:t>
            </a:r>
            <a:r>
              <a:rPr kumimoji="1" lang="zh-TW" altLang="en-US" sz="2400" b="0" dirty="0" smtClean="0">
                <a:solidFill>
                  <a:schemeClr val="tx1"/>
                </a:solidFill>
                <a:latin typeface="Times New Roman" pitchFamily="18" charset="0"/>
                <a:ea typeface="標楷體" pitchFamily="65" charset="-120"/>
              </a:rPr>
              <a:t>函數</a:t>
            </a:r>
            <a:r>
              <a:rPr kumimoji="1" lang="zh-TW" altLang="en-US" sz="2400" b="0" dirty="0">
                <a:solidFill>
                  <a:schemeClr val="tx1"/>
                </a:solidFill>
                <a:latin typeface="Times New Roman" pitchFamily="18" charset="0"/>
                <a:ea typeface="標楷體" pitchFamily="65" charset="-120"/>
              </a:rPr>
              <a:t>主要是將其數值控制在</a:t>
            </a:r>
            <a:r>
              <a:rPr kumimoji="1" lang="en-US" altLang="zh-TW" sz="2400" b="0" dirty="0" smtClean="0">
                <a:solidFill>
                  <a:schemeClr val="tx1"/>
                </a:solidFill>
                <a:latin typeface="Times New Roman" pitchFamily="18" charset="0"/>
                <a:ea typeface="標楷體" pitchFamily="65" charset="-120"/>
              </a:rPr>
              <a:t>0</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1</a:t>
            </a:r>
            <a:r>
              <a:rPr kumimoji="1" lang="zh-TW" altLang="en-US" sz="2400" b="0" dirty="0" smtClean="0">
                <a:solidFill>
                  <a:schemeClr val="tx1"/>
                </a:solidFill>
                <a:latin typeface="Times New Roman" pitchFamily="18" charset="0"/>
                <a:ea typeface="標楷體" pitchFamily="65" charset="-120"/>
              </a:rPr>
              <a:t>之間</a:t>
            </a:r>
            <a:r>
              <a:rPr kumimoji="1" lang="zh-TW" altLang="en-US" sz="2400" b="0" dirty="0">
                <a:solidFill>
                  <a:schemeClr val="tx1"/>
                </a:solidFill>
                <a:latin typeface="Times New Roman" pitchFamily="18" charset="0"/>
                <a:ea typeface="標楷體" pitchFamily="65" charset="-120"/>
              </a:rPr>
              <a:t>，避免神經元輸出的數值落差太大，因為我們希望輸出的訊號能夠隨著原訊號的大小而正規化至</a:t>
            </a:r>
            <a:r>
              <a:rPr kumimoji="1" lang="en-US" altLang="zh-TW" sz="2400" b="0" dirty="0" smtClean="0">
                <a:solidFill>
                  <a:schemeClr val="tx1"/>
                </a:solidFill>
                <a:latin typeface="Times New Roman" pitchFamily="18" charset="0"/>
                <a:ea typeface="標楷體" pitchFamily="65" charset="-120"/>
              </a:rPr>
              <a:t>0</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1</a:t>
            </a:r>
            <a:r>
              <a:rPr kumimoji="1" lang="zh-TW" altLang="en-US" sz="2400" b="0" dirty="0" smtClean="0">
                <a:solidFill>
                  <a:schemeClr val="tx1"/>
                </a:solidFill>
                <a:latin typeface="Times New Roman" pitchFamily="18" charset="0"/>
                <a:ea typeface="標楷體" pitchFamily="65" charset="-120"/>
              </a:rPr>
              <a:t>之間</a:t>
            </a:r>
            <a:r>
              <a:rPr kumimoji="1" lang="zh-TW" altLang="en-US" sz="2400" b="0" dirty="0">
                <a:solidFill>
                  <a:schemeClr val="tx1"/>
                </a:solidFill>
                <a:latin typeface="Times New Roman" pitchFamily="18" charset="0"/>
                <a:ea typeface="標楷體" pitchFamily="65" charset="-120"/>
              </a:rPr>
              <a:t>的一個數值，才送往下一層的神經元；</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en-US" altLang="zh-TW" sz="2400" b="0" dirty="0" smtClean="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951552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在</a:t>
            </a:r>
            <a:r>
              <a:rPr kumimoji="1" lang="zh-TW" altLang="en-US" sz="2400" b="0" dirty="0">
                <a:solidFill>
                  <a:schemeClr val="tx1"/>
                </a:solidFill>
                <a:latin typeface="Times New Roman" pitchFamily="18" charset="0"/>
                <a:ea typeface="標楷體" pitchFamily="65" charset="-120"/>
              </a:rPr>
              <a:t>這樣的需求下，可以採用</a:t>
            </a:r>
            <a:r>
              <a:rPr kumimoji="1" lang="en-US" altLang="zh-TW" sz="2400" b="0" dirty="0" smtClean="0">
                <a:solidFill>
                  <a:schemeClr val="tx1"/>
                </a:solidFill>
                <a:latin typeface="Times New Roman" pitchFamily="18" charset="0"/>
                <a:ea typeface="標楷體" pitchFamily="65" charset="-120"/>
              </a:rPr>
              <a:t>Sigmoid</a:t>
            </a:r>
            <a:r>
              <a:rPr kumimoji="1" lang="zh-TW" altLang="en-US" sz="2400" b="0" dirty="0" smtClean="0">
                <a:solidFill>
                  <a:schemeClr val="tx1"/>
                </a:solidFill>
                <a:latin typeface="Times New Roman" pitchFamily="18" charset="0"/>
                <a:ea typeface="標楷體" pitchFamily="65" charset="-120"/>
              </a:rPr>
              <a:t>函數</a:t>
            </a:r>
            <a:r>
              <a:rPr kumimoji="1" lang="zh-TW" altLang="en-US" sz="2400" b="0" dirty="0">
                <a:solidFill>
                  <a:schemeClr val="tx1"/>
                </a:solidFill>
                <a:latin typeface="Times New Roman" pitchFamily="18" charset="0"/>
                <a:ea typeface="標楷體" pitchFamily="65" charset="-120"/>
              </a:rPr>
              <a:t>作為啟動函數，透過公式</a:t>
            </a:r>
            <a:r>
              <a:rPr kumimoji="1" lang="en-US" altLang="zh-TW" sz="2400" b="0" dirty="0">
                <a:solidFill>
                  <a:schemeClr val="tx1"/>
                </a:solidFill>
                <a:latin typeface="Times New Roman" pitchFamily="18" charset="0"/>
                <a:ea typeface="標楷體" pitchFamily="65" charset="-120"/>
              </a:rPr>
              <a:t>(5-4</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和</a:t>
            </a:r>
            <a:r>
              <a:rPr kumimoji="1" lang="zh-TW" altLang="en-US" sz="2400" b="0" dirty="0">
                <a:solidFill>
                  <a:schemeClr val="tx1"/>
                </a:solidFill>
                <a:latin typeface="Times New Roman" pitchFamily="18" charset="0"/>
                <a:ea typeface="標楷體" pitchFamily="65" charset="-120"/>
              </a:rPr>
              <a:t>其函數圖</a:t>
            </a:r>
            <a:r>
              <a:rPr kumimoji="1" lang="en-US" altLang="zh-TW" sz="2400" b="0" dirty="0">
                <a:solidFill>
                  <a:schemeClr val="tx1"/>
                </a:solidFill>
                <a:latin typeface="Times New Roman" pitchFamily="18" charset="0"/>
                <a:ea typeface="標楷體" pitchFamily="65" charset="-120"/>
              </a:rPr>
              <a:t>5-9</a:t>
            </a:r>
            <a:r>
              <a:rPr kumimoji="1" lang="zh-TW" altLang="en-US" sz="2400" b="0" dirty="0">
                <a:solidFill>
                  <a:schemeClr val="tx1"/>
                </a:solidFill>
                <a:latin typeface="Times New Roman" pitchFamily="18" charset="0"/>
                <a:ea typeface="標楷體" pitchFamily="65" charset="-120"/>
              </a:rPr>
              <a:t>，可以觀察到其輸出值</a:t>
            </a:r>
            <a:r>
              <a:rPr kumimoji="1" lang="zh-TW" altLang="en-US" sz="2400" b="0" dirty="0" smtClean="0">
                <a:solidFill>
                  <a:schemeClr val="tx1"/>
                </a:solidFill>
                <a:latin typeface="Times New Roman" pitchFamily="18" charset="0"/>
                <a:ea typeface="標楷體" pitchFamily="65" charset="-120"/>
              </a:rPr>
              <a:t>介於和</a:t>
            </a:r>
            <a:r>
              <a:rPr kumimoji="1" lang="en-US" altLang="zh-TW" sz="2400" b="0" dirty="0" smtClean="0">
                <a:solidFill>
                  <a:schemeClr val="tx1"/>
                </a:solidFill>
                <a:latin typeface="Times New Roman" pitchFamily="18" charset="0"/>
                <a:ea typeface="標楷體" pitchFamily="65" charset="-120"/>
              </a:rPr>
              <a:t>1</a:t>
            </a:r>
            <a:r>
              <a:rPr kumimoji="1" lang="zh-TW" altLang="en-US" sz="2400" b="0" dirty="0" smtClean="0">
                <a:solidFill>
                  <a:schemeClr val="tx1"/>
                </a:solidFill>
                <a:latin typeface="Times New Roman" pitchFamily="18" charset="0"/>
                <a:ea typeface="標楷體" pitchFamily="65" charset="-120"/>
              </a:rPr>
              <a:t>之間。</a:t>
            </a:r>
            <a:endParaRPr kumimoji="1" lang="en-US" altLang="zh-TW" sz="2400" b="0" dirty="0" smtClean="0">
              <a:solidFill>
                <a:schemeClr val="tx1"/>
              </a:solidFill>
              <a:latin typeface="Times New Roman" pitchFamily="18" charset="0"/>
              <a:ea typeface="標楷體" pitchFamily="65" charset="-120"/>
            </a:endParaRPr>
          </a:p>
          <a:p>
            <a:pPr marL="0" indent="0">
              <a:lnSpc>
                <a:spcPct val="150000"/>
              </a:lnSpc>
              <a:buNone/>
            </a:pPr>
            <a:endParaRPr kumimoji="1" lang="zh-TW" altLang="en-US" sz="2400" b="0" dirty="0">
              <a:solidFill>
                <a:schemeClr val="tx1"/>
              </a:solidFill>
              <a:latin typeface="Times New Roman" pitchFamily="18" charset="0"/>
              <a:ea typeface="標楷體" pitchFamily="65" charset="-120"/>
            </a:endParaRPr>
          </a:p>
          <a:p>
            <a:pPr marL="0" indent="0">
              <a:buNone/>
            </a:pPr>
            <a:endParaRPr lang="zh-TW"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61" y="2815483"/>
            <a:ext cx="8280000" cy="9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7948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557" y="1617270"/>
            <a:ext cx="6956468" cy="461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538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nSpc>
                <a:spcPct val="150000"/>
              </a:lnSpc>
              <a:buNone/>
            </a:pPr>
            <a:r>
              <a:rPr kumimoji="1" lang="en-US" altLang="zh-TW" sz="2400" dirty="0">
                <a:solidFill>
                  <a:schemeClr val="tx1"/>
                </a:solidFill>
                <a:latin typeface="Times New Roman" pitchFamily="18" charset="0"/>
                <a:ea typeface="標楷體" pitchFamily="65" charset="-120"/>
              </a:rPr>
              <a:t>2</a:t>
            </a:r>
            <a:r>
              <a:rPr kumimoji="1" lang="en-US" altLang="zh-TW" sz="2400" dirty="0" smtClean="0">
                <a:solidFill>
                  <a:schemeClr val="tx1"/>
                </a:solidFill>
                <a:latin typeface="Times New Roman" pitchFamily="18" charset="0"/>
                <a:ea typeface="標楷體" pitchFamily="65" charset="-120"/>
              </a:rPr>
              <a:t>.</a:t>
            </a:r>
            <a:r>
              <a:rPr kumimoji="1" lang="zh-TW" altLang="en-US" sz="2400" dirty="0" smtClean="0">
                <a:solidFill>
                  <a:schemeClr val="tx1"/>
                </a:solidFill>
                <a:latin typeface="Times New Roman" pitchFamily="18" charset="0"/>
                <a:ea typeface="標楷體" pitchFamily="65" charset="-120"/>
              </a:rPr>
              <a:t> </a:t>
            </a:r>
            <a:r>
              <a:rPr kumimoji="1" lang="en-US" altLang="zh-TW" sz="2400" dirty="0" err="1" smtClean="0">
                <a:solidFill>
                  <a:schemeClr val="tx1"/>
                </a:solidFill>
                <a:latin typeface="Times New Roman" pitchFamily="18" charset="0"/>
                <a:ea typeface="標楷體" pitchFamily="65" charset="-120"/>
              </a:rPr>
              <a:t>ReLU</a:t>
            </a:r>
            <a:r>
              <a:rPr kumimoji="1" lang="zh-TW" altLang="en-US" sz="2400" dirty="0" smtClean="0">
                <a:solidFill>
                  <a:schemeClr val="tx1"/>
                </a:solidFill>
                <a:latin typeface="Times New Roman" pitchFamily="18" charset="0"/>
                <a:ea typeface="標楷體" pitchFamily="65" charset="-120"/>
              </a:rPr>
              <a:t>函數</a:t>
            </a:r>
            <a:endParaRPr kumimoji="1" lang="en-US" altLang="zh-TW" sz="2400" dirty="0" smtClean="0">
              <a:solidFill>
                <a:schemeClr val="tx1"/>
              </a:solidFill>
              <a:latin typeface="Times New Roman" pitchFamily="18" charset="0"/>
              <a:ea typeface="標楷體" pitchFamily="65" charset="-120"/>
            </a:endParaRPr>
          </a:p>
          <a:p>
            <a:pPr marL="0" indent="0">
              <a:buNone/>
            </a:pPr>
            <a:r>
              <a:rPr kumimoji="1" lang="zh-TW" altLang="en-US" sz="2400" b="0" dirty="0" smtClean="0">
                <a:solidFill>
                  <a:schemeClr val="tx1"/>
                </a:solidFill>
                <a:latin typeface="Times New Roman" pitchFamily="18" charset="0"/>
                <a:ea typeface="標楷體" pitchFamily="65" charset="-120"/>
              </a:rPr>
              <a:t>          近幾</a:t>
            </a:r>
            <a:r>
              <a:rPr kumimoji="1" lang="zh-TW" altLang="en-US" sz="2400" b="0" dirty="0">
                <a:solidFill>
                  <a:schemeClr val="tx1"/>
                </a:solidFill>
                <a:latin typeface="Times New Roman" pitchFamily="18" charset="0"/>
                <a:ea typeface="標楷體" pitchFamily="65" charset="-120"/>
              </a:rPr>
              <a:t>年來，</a:t>
            </a:r>
            <a:r>
              <a:rPr kumimoji="1" lang="en-US" altLang="zh-TW" sz="2400" b="0" dirty="0" err="1" smtClean="0">
                <a:solidFill>
                  <a:schemeClr val="tx1"/>
                </a:solidFill>
                <a:latin typeface="Times New Roman" pitchFamily="18" charset="0"/>
                <a:ea typeface="標楷體" pitchFamily="65" charset="-120"/>
              </a:rPr>
              <a:t>ReLU</a:t>
            </a:r>
            <a:r>
              <a:rPr kumimoji="1" lang="zh-TW" altLang="en-US" sz="2400" b="0" dirty="0" smtClean="0">
                <a:solidFill>
                  <a:schemeClr val="tx1"/>
                </a:solidFill>
                <a:latin typeface="Times New Roman" pitchFamily="18" charset="0"/>
                <a:ea typeface="標楷體" pitchFamily="65" charset="-120"/>
              </a:rPr>
              <a:t>函數</a:t>
            </a:r>
            <a:r>
              <a:rPr kumimoji="1" lang="zh-TW" altLang="en-US" sz="2400" b="0" dirty="0">
                <a:solidFill>
                  <a:schemeClr val="tx1"/>
                </a:solidFill>
                <a:latin typeface="Times New Roman" pitchFamily="18" charset="0"/>
                <a:ea typeface="標楷體" pitchFamily="65" charset="-120"/>
              </a:rPr>
              <a:t>是最為廣泛使用的啟動函數，根據其公式</a:t>
            </a:r>
            <a:r>
              <a:rPr kumimoji="1" lang="en-US" altLang="zh-TW" sz="2400" b="0" dirty="0">
                <a:solidFill>
                  <a:schemeClr val="tx1"/>
                </a:solidFill>
                <a:latin typeface="Times New Roman" pitchFamily="18" charset="0"/>
                <a:ea typeface="標楷體" pitchFamily="65" charset="-120"/>
              </a:rPr>
              <a:t>(5-6</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和</a:t>
            </a:r>
            <a:r>
              <a:rPr kumimoji="1" lang="zh-TW" altLang="en-US" sz="2400" b="0" dirty="0">
                <a:solidFill>
                  <a:schemeClr val="tx1"/>
                </a:solidFill>
                <a:latin typeface="Times New Roman" pitchFamily="18" charset="0"/>
                <a:ea typeface="標楷體" pitchFamily="65" charset="-120"/>
              </a:rPr>
              <a:t>圖</a:t>
            </a:r>
            <a:r>
              <a:rPr kumimoji="1" lang="en-US" altLang="zh-TW" sz="2400" b="0" dirty="0" smtClean="0">
                <a:solidFill>
                  <a:schemeClr val="tx1"/>
                </a:solidFill>
                <a:latin typeface="Times New Roman" pitchFamily="18" charset="0"/>
                <a:ea typeface="標楷體" pitchFamily="65" charset="-120"/>
              </a:rPr>
              <a:t>5-10</a:t>
            </a:r>
            <a:r>
              <a:rPr kumimoji="1" lang="zh-TW" altLang="en-US" sz="2400" b="0" dirty="0" smtClean="0">
                <a:solidFill>
                  <a:schemeClr val="tx1"/>
                </a:solidFill>
                <a:latin typeface="Times New Roman" pitchFamily="18" charset="0"/>
                <a:ea typeface="標楷體" pitchFamily="65" charset="-120"/>
              </a:rPr>
              <a:t>可以</a:t>
            </a:r>
            <a:r>
              <a:rPr kumimoji="1" lang="zh-TW" altLang="en-US" sz="2400" b="0" dirty="0">
                <a:solidFill>
                  <a:schemeClr val="tx1"/>
                </a:solidFill>
                <a:latin typeface="Times New Roman" pitchFamily="18" charset="0"/>
                <a:ea typeface="標楷體" pitchFamily="65" charset="-120"/>
              </a:rPr>
              <a:t>觀察到其計算方法只需要判斷輸入值為正或負，即可進行輸出值的運算</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en-US" altLang="zh-TW" sz="2400" b="0" dirty="0">
              <a:solidFill>
                <a:schemeClr val="tx1"/>
              </a:solidFill>
              <a:latin typeface="Times New Roman" pitchFamily="18" charset="0"/>
              <a:ea typeface="標楷體" pitchFamily="65" charset="-120"/>
            </a:endParaRPr>
          </a:p>
          <a:p>
            <a:pPr marL="0" indent="0">
              <a:buNone/>
            </a:pP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en-US" altLang="zh-TW" sz="2400" b="0" dirty="0">
              <a:solidFill>
                <a:schemeClr val="tx1"/>
              </a:solidFill>
              <a:latin typeface="Times New Roman" pitchFamily="18" charset="0"/>
              <a:ea typeface="標楷體" pitchFamily="65" charset="-120"/>
            </a:endParaRPr>
          </a:p>
          <a:p>
            <a:pPr marL="0" indent="0">
              <a:buNone/>
            </a:pPr>
            <a:endParaRPr kumimoji="1" lang="en-US" altLang="zh-TW" sz="2400" b="0" dirty="0">
              <a:solidFill>
                <a:schemeClr val="tx1"/>
              </a:solidFill>
              <a:latin typeface="Times New Roman" pitchFamily="18" charset="0"/>
              <a:ea typeface="標楷體" pitchFamily="65" charset="-120"/>
            </a:endParaRPr>
          </a:p>
          <a:p>
            <a:pPr marL="0" indent="0">
              <a:buNone/>
            </a:pPr>
            <a:r>
              <a:rPr kumimoji="1" lang="zh-TW" altLang="en-US"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a:t>
            </a:r>
            <a:r>
              <a:rPr kumimoji="1" lang="en-US" altLang="zh-TW" sz="2400" b="0" dirty="0" err="1" smtClean="0">
                <a:solidFill>
                  <a:schemeClr val="tx1"/>
                </a:solidFill>
                <a:latin typeface="Times New Roman" pitchFamily="18" charset="0"/>
                <a:ea typeface="標楷體" pitchFamily="65" charset="-120"/>
              </a:rPr>
              <a:t>ReLU</a:t>
            </a:r>
            <a:r>
              <a:rPr kumimoji="1" lang="zh-TW" altLang="en-US" sz="2400" b="0" dirty="0">
                <a:solidFill>
                  <a:schemeClr val="tx1"/>
                </a:solidFill>
                <a:latin typeface="Times New Roman" pitchFamily="18" charset="0"/>
                <a:ea typeface="標楷體" pitchFamily="65" charset="-120"/>
              </a:rPr>
              <a:t>函數運算是將所有為負的輸入值轉換為</a:t>
            </a:r>
            <a:r>
              <a:rPr kumimoji="1" lang="en-US" altLang="zh-TW" sz="2400" b="0" dirty="0">
                <a:solidFill>
                  <a:schemeClr val="tx1"/>
                </a:solidFill>
                <a:latin typeface="Times New Roman" pitchFamily="18" charset="0"/>
                <a:ea typeface="標楷體" pitchFamily="65" charset="-120"/>
              </a:rPr>
              <a:t>0</a:t>
            </a:r>
            <a:r>
              <a:rPr kumimoji="1" lang="zh-TW" altLang="en-US" sz="2400" b="0" dirty="0">
                <a:solidFill>
                  <a:schemeClr val="tx1"/>
                </a:solidFill>
                <a:latin typeface="Times New Roman" pitchFamily="18" charset="0"/>
                <a:ea typeface="標楷體" pitchFamily="65" charset="-120"/>
              </a:rPr>
              <a:t>，導致下一個神經元不會被啟動，若輸入值為正的，則保持原樣，這樣的特性使得電腦的計算量大幅減少，相較於</a:t>
            </a:r>
            <a:r>
              <a:rPr kumimoji="1" lang="en-US" altLang="zh-TW" sz="2400" b="0" dirty="0">
                <a:solidFill>
                  <a:schemeClr val="tx1"/>
                </a:solidFill>
                <a:latin typeface="Times New Roman" pitchFamily="18" charset="0"/>
                <a:ea typeface="標楷體" pitchFamily="65" charset="-120"/>
              </a:rPr>
              <a:t>sigmoid</a:t>
            </a:r>
            <a:r>
              <a:rPr kumimoji="1" lang="zh-TW" altLang="en-US" sz="2400" b="0" dirty="0">
                <a:solidFill>
                  <a:schemeClr val="tx1"/>
                </a:solidFill>
                <a:latin typeface="Times New Roman" pitchFamily="18" charset="0"/>
                <a:ea typeface="標楷體" pitchFamily="65" charset="-120"/>
              </a:rPr>
              <a:t>函數，具有更快的計算速度，所以非常受歡迎。</a:t>
            </a:r>
            <a:endParaRPr kumimoji="1" lang="en-US" altLang="zh-TW" sz="2400" b="0" dirty="0" smtClean="0">
              <a:solidFill>
                <a:schemeClr val="tx1"/>
              </a:solidFill>
              <a:latin typeface="Times New Roman" pitchFamily="18" charset="0"/>
              <a:ea typeface="標楷體" pitchFamily="65" charset="-12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09" y="3326700"/>
            <a:ext cx="8280000" cy="97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680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9173" y="1570038"/>
            <a:ext cx="4569682" cy="419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767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86A363DE-FA16-452F-AF9C-B3BCB14AABB2}"/>
              </a:ext>
            </a:extLst>
          </p:cNvPr>
          <p:cNvSpPr>
            <a:spLocks noGrp="1"/>
          </p:cNvSpPr>
          <p:nvPr>
            <p:ph type="title"/>
          </p:nvPr>
        </p:nvSpPr>
        <p:spPr/>
        <p:txBody>
          <a:bodyPr/>
          <a:lstStyle/>
          <a:p>
            <a:r>
              <a:rPr lang="en-US" altLang="zh-TW" dirty="0"/>
              <a:t>5-2</a:t>
            </a:r>
            <a:r>
              <a:rPr lang="zh-TW" altLang="en-US" b="1" dirty="0" smtClean="0"/>
              <a:t>　</a:t>
            </a:r>
            <a:r>
              <a:rPr lang="zh-TW" altLang="en-US" dirty="0"/>
              <a:t>神經網路的架構與深度學習</a:t>
            </a:r>
            <a:endParaRPr lang="zh-TW" altLang="en-US" b="1" dirty="0"/>
          </a:p>
        </p:txBody>
      </p:sp>
      <p:sp>
        <p:nvSpPr>
          <p:cNvPr id="2" name="內容版面配置區 1">
            <a:extLst>
              <a:ext uri="{FF2B5EF4-FFF2-40B4-BE49-F238E27FC236}">
                <a16:creationId xmlns="" xmlns:a16="http://schemas.microsoft.com/office/drawing/2014/main" id="{141B4746-67DF-4D64-BBD7-698286E80A9C}"/>
              </a:ext>
            </a:extLst>
          </p:cNvPr>
          <p:cNvSpPr>
            <a:spLocks noGrp="1"/>
          </p:cNvSpPr>
          <p:nvPr>
            <p:ph idx="1"/>
          </p:nvPr>
        </p:nvSpPr>
        <p:spPr/>
        <p:txBody>
          <a:bodyPr/>
          <a:lstStyle/>
          <a:p>
            <a:pPr marL="0" lvl="1" indent="-341312" eaLnBrk="1">
              <a:lnSpc>
                <a:spcPct val="100000"/>
              </a:lnSpc>
              <a:spcBef>
                <a:spcPts val="600"/>
              </a:spcBef>
              <a:buNone/>
            </a:pPr>
            <a:r>
              <a:rPr kumimoji="1" lang="zh-TW" altLang="en-US" sz="2400" b="0" dirty="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       整個</a:t>
            </a:r>
            <a:r>
              <a:rPr kumimoji="1" lang="zh-TW" altLang="en-US" sz="2400" b="0" dirty="0">
                <a:solidFill>
                  <a:schemeClr val="tx1"/>
                </a:solidFill>
                <a:latin typeface="Times New Roman" pitchFamily="18" charset="0"/>
                <a:ea typeface="標楷體" pitchFamily="65" charset="-120"/>
              </a:rPr>
              <a:t>神經網路是由許多層的</a:t>
            </a:r>
            <a:r>
              <a:rPr kumimoji="1" lang="zh-TW" altLang="en-US" sz="2400" b="0" dirty="0" smtClean="0">
                <a:solidFill>
                  <a:schemeClr val="tx1"/>
                </a:solidFill>
                <a:latin typeface="Times New Roman" pitchFamily="18" charset="0"/>
                <a:ea typeface="標楷體" pitchFamily="65" charset="-120"/>
              </a:rPr>
              <a:t>架構</a:t>
            </a:r>
            <a:r>
              <a:rPr kumimoji="1" lang="zh-TW" altLang="en-US" sz="2400" b="0" dirty="0">
                <a:solidFill>
                  <a:schemeClr val="tx1"/>
                </a:solidFill>
                <a:latin typeface="Times New Roman" pitchFamily="18" charset="0"/>
                <a:ea typeface="標楷體" pitchFamily="65" charset="-120"/>
              </a:rPr>
              <a:t>而組成，且每一層又由多個神經元所組成，最後建構出完整的模型。圖</a:t>
            </a:r>
            <a:r>
              <a:rPr kumimoji="1" lang="en-US" altLang="zh-TW" sz="2400" b="0" dirty="0" smtClean="0">
                <a:solidFill>
                  <a:schemeClr val="tx1"/>
                </a:solidFill>
                <a:latin typeface="Times New Roman" pitchFamily="18" charset="0"/>
                <a:ea typeface="標楷體" pitchFamily="65" charset="-120"/>
              </a:rPr>
              <a:t>5-11</a:t>
            </a:r>
            <a:r>
              <a:rPr kumimoji="1" lang="zh-TW" altLang="en-US" sz="2400" b="0" dirty="0" smtClean="0">
                <a:solidFill>
                  <a:schemeClr val="tx1"/>
                </a:solidFill>
                <a:latin typeface="Times New Roman" pitchFamily="18" charset="0"/>
                <a:ea typeface="標楷體" pitchFamily="65" charset="-120"/>
              </a:rPr>
              <a:t>顯示神經網路</a:t>
            </a:r>
            <a:r>
              <a:rPr kumimoji="1" lang="zh-TW" altLang="en-US" sz="2400" b="0" dirty="0">
                <a:solidFill>
                  <a:schemeClr val="tx1"/>
                </a:solidFill>
                <a:latin typeface="Times New Roman" pitchFamily="18" charset="0"/>
                <a:ea typeface="標楷體" pitchFamily="65" charset="-120"/>
              </a:rPr>
              <a:t>一般的架構，最左邊的第一層稱為輸入層</a:t>
            </a:r>
            <a:r>
              <a:rPr kumimoji="1" lang="en-US" altLang="zh-TW" sz="2400" b="0" dirty="0">
                <a:solidFill>
                  <a:schemeClr val="tx1"/>
                </a:solidFill>
                <a:latin typeface="Times New Roman" pitchFamily="18" charset="0"/>
                <a:ea typeface="標楷體" pitchFamily="65" charset="-120"/>
              </a:rPr>
              <a:t>(Input Layer)</a:t>
            </a:r>
            <a:r>
              <a:rPr kumimoji="1" lang="zh-TW" altLang="en-US" sz="2400" b="0" dirty="0">
                <a:solidFill>
                  <a:schemeClr val="tx1"/>
                </a:solidFill>
                <a:latin typeface="Times New Roman" pitchFamily="18" charset="0"/>
                <a:ea typeface="標楷體" pitchFamily="65" charset="-120"/>
              </a:rPr>
              <a:t>，其輸入資料的個數決定了</a:t>
            </a:r>
            <a:r>
              <a:rPr kumimoji="1" lang="zh-TW" altLang="en-US" sz="2400" b="0" dirty="0" smtClean="0">
                <a:solidFill>
                  <a:schemeClr val="tx1"/>
                </a:solidFill>
                <a:latin typeface="Times New Roman" pitchFamily="18" charset="0"/>
                <a:ea typeface="標楷體" pitchFamily="65" charset="-120"/>
              </a:rPr>
              <a:t>該層</a:t>
            </a:r>
            <a:r>
              <a:rPr kumimoji="1" lang="zh-TW" altLang="en-US" sz="2400" b="0" dirty="0">
                <a:solidFill>
                  <a:schemeClr val="tx1"/>
                </a:solidFill>
                <a:latin typeface="Times New Roman" pitchFamily="18" charset="0"/>
                <a:ea typeface="標楷體" pitchFamily="65" charset="-120"/>
              </a:rPr>
              <a:t>神經元的個數，隱藏層</a:t>
            </a:r>
            <a:r>
              <a:rPr kumimoji="1" lang="en-US" altLang="zh-TW" sz="2400" b="0" dirty="0">
                <a:solidFill>
                  <a:schemeClr val="tx1"/>
                </a:solidFill>
                <a:latin typeface="Times New Roman" pitchFamily="18" charset="0"/>
                <a:ea typeface="標楷體" pitchFamily="65" charset="-120"/>
              </a:rPr>
              <a:t>(Hidden Layer</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則</a:t>
            </a:r>
            <a:r>
              <a:rPr kumimoji="1" lang="zh-TW" altLang="en-US" sz="2400" b="0" dirty="0">
                <a:solidFill>
                  <a:schemeClr val="tx1"/>
                </a:solidFill>
                <a:latin typeface="Times New Roman" pitchFamily="18" charset="0"/>
                <a:ea typeface="標楷體" pitchFamily="65" charset="-120"/>
              </a:rPr>
              <a:t>介於輸入層和輸出層中間；當輸入層接收</a:t>
            </a:r>
            <a:r>
              <a:rPr kumimoji="1" lang="zh-TW" altLang="en-US" sz="2400" b="0" dirty="0" smtClean="0">
                <a:solidFill>
                  <a:schemeClr val="tx1"/>
                </a:solidFill>
                <a:latin typeface="Times New Roman" pitchFamily="18" charset="0"/>
                <a:ea typeface="標楷體" pitchFamily="65" charset="-120"/>
              </a:rPr>
              <a:t>資料後</a:t>
            </a:r>
            <a:r>
              <a:rPr kumimoji="1" lang="zh-TW" altLang="en-US" sz="2400" b="0" dirty="0">
                <a:solidFill>
                  <a:schemeClr val="tx1"/>
                </a:solidFill>
                <a:latin typeface="Times New Roman" pitchFamily="18" charset="0"/>
                <a:ea typeface="標楷體" pitchFamily="65" charset="-120"/>
              </a:rPr>
              <a:t>，將會傳給隱藏層的每個神經元，並進行非線性的運算，其中，上一層的每一個</a:t>
            </a:r>
            <a:r>
              <a:rPr kumimoji="1" lang="zh-TW" altLang="en-US" sz="2400" b="0" dirty="0" smtClean="0">
                <a:solidFill>
                  <a:schemeClr val="tx1"/>
                </a:solidFill>
                <a:latin typeface="Times New Roman" pitchFamily="18" charset="0"/>
                <a:ea typeface="標楷體" pitchFamily="65" charset="-120"/>
              </a:rPr>
              <a:t>神經元所</a:t>
            </a:r>
            <a:r>
              <a:rPr kumimoji="1" lang="zh-TW" altLang="en-US" sz="2400" b="0" dirty="0">
                <a:solidFill>
                  <a:schemeClr val="tx1"/>
                </a:solidFill>
                <a:latin typeface="Times New Roman" pitchFamily="18" charset="0"/>
                <a:ea typeface="標楷體" pitchFamily="65" charset="-120"/>
              </a:rPr>
              <a:t>產出的輸出，都會做為下一層的每個神經元的輸入，然而最右邊輸出分類或預測的結果</a:t>
            </a:r>
            <a:r>
              <a:rPr kumimoji="1" lang="zh-TW" altLang="en-US" sz="2400" b="0" dirty="0" smtClean="0">
                <a:solidFill>
                  <a:schemeClr val="tx1"/>
                </a:solidFill>
                <a:latin typeface="Times New Roman" pitchFamily="18" charset="0"/>
                <a:ea typeface="標楷體" pitchFamily="65" charset="-120"/>
              </a:rPr>
              <a:t>，稱為</a:t>
            </a:r>
            <a:r>
              <a:rPr kumimoji="1" lang="zh-TW" altLang="en-US" sz="2400" b="0" dirty="0">
                <a:solidFill>
                  <a:schemeClr val="tx1"/>
                </a:solidFill>
                <a:latin typeface="Times New Roman" pitchFamily="18" charset="0"/>
                <a:ea typeface="標楷體" pitchFamily="65" charset="-120"/>
              </a:rPr>
              <a:t>輸出層</a:t>
            </a:r>
            <a:r>
              <a:rPr kumimoji="1" lang="en-US" altLang="zh-TW" sz="2400" b="0" dirty="0">
                <a:solidFill>
                  <a:schemeClr val="tx1"/>
                </a:solidFill>
                <a:latin typeface="Times New Roman" pitchFamily="18" charset="0"/>
                <a:ea typeface="標楷體" pitchFamily="65" charset="-120"/>
              </a:rPr>
              <a:t>(Output Layer)</a:t>
            </a:r>
            <a:r>
              <a:rPr kumimoji="1" lang="zh-TW" altLang="en-US" sz="2400" b="0" dirty="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endParaRPr kumimoji="1" lang="en-US" altLang="zh-TW" sz="2400" b="0" dirty="0" smtClean="0">
              <a:solidFill>
                <a:srgbClr val="00B050"/>
              </a:solidFill>
              <a:latin typeface="Times New Roman" pitchFamily="18" charset="0"/>
              <a:ea typeface="標楷體" pitchFamily="65" charset="-120"/>
            </a:endParaRPr>
          </a:p>
        </p:txBody>
      </p:sp>
    </p:spTree>
    <p:extLst>
      <p:ext uri="{BB962C8B-B14F-4D97-AF65-F5344CB8AC3E}">
        <p14:creationId xmlns:p14="http://schemas.microsoft.com/office/powerpoint/2010/main" val="2764761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73" y="2121352"/>
            <a:ext cx="7236402" cy="373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6553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為什麼</a:t>
            </a:r>
            <a:r>
              <a:rPr kumimoji="1" lang="zh-TW" altLang="en-US" sz="2400" b="0" dirty="0">
                <a:solidFill>
                  <a:schemeClr val="tx1"/>
                </a:solidFill>
                <a:latin typeface="Times New Roman" pitchFamily="18" charset="0"/>
                <a:ea typeface="標楷體" pitchFamily="65" charset="-120"/>
              </a:rPr>
              <a:t>神經網路必須是由很多層的神經元所構成具有深度學習</a:t>
            </a:r>
            <a:r>
              <a:rPr kumimoji="1" lang="zh-TW" altLang="en-US" sz="2400" b="0" dirty="0" smtClean="0">
                <a:solidFill>
                  <a:schemeClr val="tx1"/>
                </a:solidFill>
                <a:latin typeface="Times New Roman" pitchFamily="18" charset="0"/>
                <a:ea typeface="標楷體" pitchFamily="65" charset="-120"/>
              </a:rPr>
              <a:t>能力的</a:t>
            </a:r>
            <a:r>
              <a:rPr kumimoji="1" lang="zh-TW" altLang="en-US" sz="2400" b="0" dirty="0">
                <a:solidFill>
                  <a:schemeClr val="tx1"/>
                </a:solidFill>
                <a:latin typeface="Times New Roman" pitchFamily="18" charset="0"/>
                <a:ea typeface="標楷體" pitchFamily="65" charset="-120"/>
              </a:rPr>
              <a:t>網路。以圖</a:t>
            </a:r>
            <a:r>
              <a:rPr kumimoji="1" lang="en-US" altLang="zh-TW" sz="2400" b="0" dirty="0" smtClean="0">
                <a:solidFill>
                  <a:schemeClr val="tx1"/>
                </a:solidFill>
                <a:latin typeface="Times New Roman" pitchFamily="18" charset="0"/>
                <a:ea typeface="標楷體" pitchFamily="65" charset="-120"/>
              </a:rPr>
              <a:t>5-12</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例，若擬用一層的神經元將積木的形狀及顏色區別，並加以分類</a:t>
            </a:r>
            <a:r>
              <a:rPr kumimoji="1" lang="zh-TW" altLang="en-US" sz="2400" b="0" dirty="0" smtClean="0">
                <a:solidFill>
                  <a:schemeClr val="tx1"/>
                </a:solidFill>
                <a:latin typeface="Times New Roman" pitchFamily="18" charset="0"/>
                <a:ea typeface="標楷體" pitchFamily="65" charset="-120"/>
              </a:rPr>
              <a:t>，這</a:t>
            </a:r>
            <a:r>
              <a:rPr kumimoji="1" lang="zh-TW" altLang="en-US" sz="2400" b="0" dirty="0">
                <a:solidFill>
                  <a:schemeClr val="tx1"/>
                </a:solidFill>
                <a:latin typeface="Times New Roman" pitchFamily="18" charset="0"/>
                <a:ea typeface="標楷體" pitchFamily="65" charset="-120"/>
              </a:rPr>
              <a:t>將會是一件較複雜的工作，希望神經元的設計可以很簡單，因此，可以採用圖</a:t>
            </a:r>
            <a:r>
              <a:rPr kumimoji="1" lang="en-US" altLang="zh-TW" sz="2400" b="0" dirty="0" smtClean="0">
                <a:solidFill>
                  <a:schemeClr val="tx1"/>
                </a:solidFill>
                <a:latin typeface="Times New Roman" pitchFamily="18" charset="0"/>
                <a:ea typeface="標楷體" pitchFamily="65" charset="-120"/>
              </a:rPr>
              <a:t>5-13</a:t>
            </a:r>
            <a:r>
              <a:rPr kumimoji="1" lang="zh-TW" altLang="en-US" sz="2400" b="0" dirty="0" smtClean="0">
                <a:solidFill>
                  <a:schemeClr val="tx1"/>
                </a:solidFill>
                <a:latin typeface="Times New Roman" pitchFamily="18" charset="0"/>
                <a:ea typeface="標楷體" pitchFamily="65" charset="-120"/>
              </a:rPr>
              <a:t>的結構。</a:t>
            </a:r>
            <a:endParaRPr kumimoji="1" lang="en-US" altLang="zh-TW" sz="2400" b="0" dirty="0" smtClean="0">
              <a:solidFill>
                <a:schemeClr val="tx1"/>
              </a:solidFill>
              <a:latin typeface="Times New Roman" pitchFamily="18" charset="0"/>
              <a:ea typeface="標楷體" pitchFamily="65" charset="-120"/>
            </a:endParaRPr>
          </a:p>
          <a:p>
            <a:pPr marL="0" lvl="0" indent="0" eaLnBrk="1">
              <a:buNone/>
            </a:pPr>
            <a:r>
              <a:rPr kumimoji="1" lang="en-US" altLang="zh-TW" sz="2400" b="0" dirty="0" smtClean="0">
                <a:solidFill>
                  <a:srgbClr val="000000"/>
                </a:solidFill>
                <a:latin typeface="Times New Roman" pitchFamily="18" charset="0"/>
                <a:ea typeface="標楷體" pitchFamily="65" charset="-120"/>
              </a:rPr>
              <a:t>	</a:t>
            </a:r>
            <a:r>
              <a:rPr kumimoji="1" lang="zh-TW" altLang="en-US" sz="2400" b="0" dirty="0" smtClean="0">
                <a:solidFill>
                  <a:srgbClr val="000000"/>
                </a:solidFill>
                <a:latin typeface="Times New Roman" pitchFamily="18" charset="0"/>
                <a:ea typeface="標楷體" pitchFamily="65" charset="-120"/>
              </a:rPr>
              <a:t>首先</a:t>
            </a:r>
            <a:r>
              <a:rPr kumimoji="1" lang="zh-TW" altLang="en-US" sz="2400" b="0" dirty="0">
                <a:solidFill>
                  <a:srgbClr val="000000"/>
                </a:solidFill>
                <a:latin typeface="Times New Roman" pitchFamily="18" charset="0"/>
                <a:ea typeface="標楷體" pitchFamily="65" charset="-120"/>
              </a:rPr>
              <a:t>，先用顏色將積木進行分類，之後再針對某種特定的顏色，如紅色，進行形狀的分類，那麼每一次的分類，僅需考慮顏色，再考慮形狀，而不需要如圖</a:t>
            </a:r>
            <a:r>
              <a:rPr kumimoji="1" lang="en-US" altLang="zh-TW" sz="2400" b="0" dirty="0" smtClean="0">
                <a:solidFill>
                  <a:srgbClr val="000000"/>
                </a:solidFill>
                <a:latin typeface="Times New Roman" pitchFamily="18" charset="0"/>
                <a:ea typeface="標楷體" pitchFamily="65" charset="-120"/>
              </a:rPr>
              <a:t>5-12</a:t>
            </a:r>
            <a:r>
              <a:rPr kumimoji="1" lang="zh-TW" altLang="en-US" sz="2400" b="0" dirty="0" smtClean="0">
                <a:solidFill>
                  <a:srgbClr val="000000"/>
                </a:solidFill>
                <a:latin typeface="Times New Roman" pitchFamily="18" charset="0"/>
                <a:ea typeface="標楷體" pitchFamily="65" charset="-120"/>
              </a:rPr>
              <a:t>一樣</a:t>
            </a:r>
            <a:r>
              <a:rPr kumimoji="1" lang="zh-TW" altLang="en-US" sz="2400" b="0" dirty="0">
                <a:solidFill>
                  <a:srgbClr val="000000"/>
                </a:solidFill>
                <a:latin typeface="Times New Roman" pitchFamily="18" charset="0"/>
                <a:ea typeface="標楷體" pitchFamily="65" charset="-120"/>
              </a:rPr>
              <a:t>，一開始分類需同時考慮顏色及形狀，如此一來，圖</a:t>
            </a:r>
            <a:r>
              <a:rPr kumimoji="1" lang="en-US" altLang="zh-TW" sz="2400" b="0" dirty="0" smtClean="0">
                <a:solidFill>
                  <a:srgbClr val="000000"/>
                </a:solidFill>
                <a:latin typeface="Times New Roman" pitchFamily="18" charset="0"/>
                <a:ea typeface="標楷體" pitchFamily="65" charset="-120"/>
              </a:rPr>
              <a:t>5-12</a:t>
            </a:r>
            <a:r>
              <a:rPr kumimoji="1" lang="zh-TW" altLang="en-US" sz="2400" b="0" dirty="0" smtClean="0">
                <a:solidFill>
                  <a:srgbClr val="000000"/>
                </a:solidFill>
                <a:latin typeface="Times New Roman" pitchFamily="18" charset="0"/>
                <a:ea typeface="標楷體" pitchFamily="65" charset="-120"/>
              </a:rPr>
              <a:t>分類</a:t>
            </a:r>
            <a:r>
              <a:rPr kumimoji="1" lang="zh-TW" altLang="en-US" sz="2400" b="0" dirty="0">
                <a:solidFill>
                  <a:srgbClr val="000000"/>
                </a:solidFill>
                <a:latin typeface="Times New Roman" pitchFamily="18" charset="0"/>
                <a:ea typeface="標楷體" pitchFamily="65" charset="-120"/>
              </a:rPr>
              <a:t>的工作，便可拆分成兩層的工作來進行，而使得分類的工作較簡單。</a:t>
            </a:r>
          </a:p>
          <a:p>
            <a:pPr marL="0" indent="0" eaLnBrk="1">
              <a:buNone/>
            </a:pP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10796112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從</a:t>
            </a:r>
            <a:r>
              <a:rPr kumimoji="1" lang="zh-TW" altLang="en-US" sz="2400" b="0" dirty="0">
                <a:solidFill>
                  <a:schemeClr val="tx1"/>
                </a:solidFill>
                <a:latin typeface="Times New Roman" pitchFamily="18" charset="0"/>
                <a:ea typeface="標楷體" pitchFamily="65" charset="-120"/>
              </a:rPr>
              <a:t>學習的理念而言，在進行分類工作時，每個</a:t>
            </a:r>
            <a:r>
              <a:rPr kumimoji="1" lang="zh-TW" altLang="en-US" sz="2400" b="0" dirty="0" smtClean="0">
                <a:solidFill>
                  <a:schemeClr val="tx1"/>
                </a:solidFill>
                <a:latin typeface="Times New Roman" pitchFamily="18" charset="0"/>
                <a:ea typeface="標楷體" pitchFamily="65" charset="-120"/>
              </a:rPr>
              <a:t>神經元</a:t>
            </a:r>
            <a:r>
              <a:rPr kumimoji="1" lang="zh-TW" altLang="en-US" sz="2400" b="0" dirty="0">
                <a:solidFill>
                  <a:schemeClr val="tx1"/>
                </a:solidFill>
                <a:latin typeface="Times New Roman" pitchFamily="18" charset="0"/>
                <a:ea typeface="標楷體" pitchFamily="65" charset="-120"/>
              </a:rPr>
              <a:t>都希望是簡單而具有分類的功能，這樣學習速度較快，也較容易受到控制，因此，</a:t>
            </a:r>
            <a:r>
              <a:rPr kumimoji="1" lang="zh-TW" altLang="en-US" sz="2400" b="0" dirty="0" smtClean="0">
                <a:solidFill>
                  <a:schemeClr val="tx1"/>
                </a:solidFill>
                <a:latin typeface="Times New Roman" pitchFamily="18" charset="0"/>
                <a:ea typeface="標楷體" pitchFamily="65" charset="-120"/>
              </a:rPr>
              <a:t>神經網路</a:t>
            </a:r>
            <a:r>
              <a:rPr kumimoji="1" lang="zh-TW" altLang="en-US" sz="2400" b="0" dirty="0">
                <a:solidFill>
                  <a:schemeClr val="tx1"/>
                </a:solidFill>
                <a:latin typeface="Times New Roman" pitchFamily="18" charset="0"/>
                <a:ea typeface="標楷體" pitchFamily="65" charset="-120"/>
              </a:rPr>
              <a:t>的設計通常是由許多層的神經元所建構而成的深度學習網路。</a:t>
            </a:r>
          </a:p>
        </p:txBody>
      </p:sp>
    </p:spTree>
    <p:extLst>
      <p:ext uri="{BB962C8B-B14F-4D97-AF65-F5344CB8AC3E}">
        <p14:creationId xmlns:p14="http://schemas.microsoft.com/office/powerpoint/2010/main" val="24482376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前言</a:t>
            </a:r>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人類</a:t>
            </a:r>
            <a:r>
              <a:rPr kumimoji="1" lang="zh-TW" altLang="en-US" sz="2400" b="0" dirty="0">
                <a:solidFill>
                  <a:schemeClr val="tx1"/>
                </a:solidFill>
                <a:latin typeface="Times New Roman" pitchFamily="18" charset="0"/>
                <a:ea typeface="標楷體" pitchFamily="65" charset="-120"/>
              </a:rPr>
              <a:t>能夠進行思考、判斷與記憶，其大腦扮演非常重要的角色，它接收來自人們的眼</a:t>
            </a:r>
            <a:r>
              <a:rPr kumimoji="1" lang="zh-TW" altLang="en-US" sz="2400" b="0" dirty="0" smtClean="0">
                <a:solidFill>
                  <a:schemeClr val="tx1"/>
                </a:solidFill>
                <a:latin typeface="Times New Roman" pitchFamily="18" charset="0"/>
                <a:ea typeface="標楷體" pitchFamily="65" charset="-120"/>
              </a:rPr>
              <a:t>、耳</a:t>
            </a:r>
            <a:r>
              <a:rPr kumimoji="1" lang="zh-TW" altLang="en-US" sz="2400" b="0" dirty="0">
                <a:solidFill>
                  <a:schemeClr val="tx1"/>
                </a:solidFill>
                <a:latin typeface="Times New Roman" pitchFamily="18" charset="0"/>
                <a:ea typeface="標楷體" pitchFamily="65" charset="-120"/>
              </a:rPr>
              <a:t>、鼻、口、皮膚及四肢等所傳遞的視覺、聽覺、嗅覺、味覺及觸覺等訊息，透過</a:t>
            </a:r>
            <a:r>
              <a:rPr kumimoji="1" lang="zh-TW" altLang="en-US" sz="2400" b="0" dirty="0" smtClean="0">
                <a:solidFill>
                  <a:schemeClr val="tx1"/>
                </a:solidFill>
                <a:latin typeface="Times New Roman" pitchFamily="18" charset="0"/>
                <a:ea typeface="標楷體" pitchFamily="65" charset="-120"/>
              </a:rPr>
              <a:t>神經元的</a:t>
            </a:r>
            <a:r>
              <a:rPr kumimoji="1" lang="zh-TW" altLang="en-US" sz="2400" b="0" dirty="0">
                <a:solidFill>
                  <a:schemeClr val="tx1"/>
                </a:solidFill>
                <a:latin typeface="Times New Roman" pitchFamily="18" charset="0"/>
                <a:ea typeface="標楷體" pitchFamily="65" charset="-120"/>
              </a:rPr>
              <a:t>運作及傳遞後，最終由大腦做出決策，並命令我們的四肢或五官來執行此決策。人腦</a:t>
            </a:r>
            <a:r>
              <a:rPr kumimoji="1" lang="zh-TW" altLang="en-US" sz="2400" b="0" dirty="0" smtClean="0">
                <a:solidFill>
                  <a:schemeClr val="tx1"/>
                </a:solidFill>
                <a:latin typeface="Times New Roman" pitchFamily="18" charset="0"/>
                <a:ea typeface="標楷體" pitchFamily="65" charset="-120"/>
              </a:rPr>
              <a:t>除了</a:t>
            </a:r>
            <a:r>
              <a:rPr kumimoji="1" lang="zh-TW" altLang="en-US" sz="2400" b="0" dirty="0">
                <a:solidFill>
                  <a:schemeClr val="tx1"/>
                </a:solidFill>
                <a:latin typeface="Times New Roman" pitchFamily="18" charset="0"/>
                <a:ea typeface="標楷體" pitchFamily="65" charset="-120"/>
              </a:rPr>
              <a:t>進行決策、運算外，還能將學習經驗累積起來，成為知識</a:t>
            </a:r>
            <a:r>
              <a:rPr kumimoji="1" lang="zh-TW" altLang="en-US" sz="2400" b="0" dirty="0" smtClean="0">
                <a:solidFill>
                  <a:schemeClr val="tx1"/>
                </a:solidFill>
                <a:latin typeface="Times New Roman" pitchFamily="18" charset="0"/>
                <a:ea typeface="標楷體" pitchFamily="65" charset="-120"/>
              </a:rPr>
              <a:t>。</a:t>
            </a:r>
            <a:endParaRPr kumimoji="1" lang="zh-TW" altLang="en-US" sz="2400" b="0" dirty="0">
              <a:solidFill>
                <a:schemeClr val="tx1"/>
              </a:solidFill>
              <a:latin typeface="Times New Roman" pitchFamily="18" charset="0"/>
              <a:ea typeface="標楷體" pitchFamily="65" charset="-120"/>
            </a:endParaRPr>
          </a:p>
        </p:txBody>
      </p:sp>
      <p:grpSp>
        <p:nvGrpSpPr>
          <p:cNvPr id="5" name="群組 4"/>
          <p:cNvGrpSpPr/>
          <p:nvPr/>
        </p:nvGrpSpPr>
        <p:grpSpPr>
          <a:xfrm>
            <a:off x="5734173" y="4749665"/>
            <a:ext cx="2813144" cy="1440000"/>
            <a:chOff x="5734173" y="4749665"/>
            <a:chExt cx="2813144" cy="1440000"/>
          </a:xfrm>
        </p:grpSpPr>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173" y="4749665"/>
              <a:ext cx="281314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chwa\Desktop\video.png">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357" y="5429249"/>
              <a:ext cx="561974" cy="561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0484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032" y="736270"/>
            <a:ext cx="6244998" cy="551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8569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深度</a:t>
            </a:r>
            <a:r>
              <a:rPr kumimoji="1" lang="zh-TW" altLang="en-US" sz="2400" b="0" dirty="0">
                <a:solidFill>
                  <a:schemeClr val="tx1"/>
                </a:solidFill>
                <a:latin typeface="Times New Roman" pitchFamily="18" charset="0"/>
                <a:ea typeface="標楷體" pitchFamily="65" charset="-120"/>
              </a:rPr>
              <a:t>學習是比較接近人類學習的一種方式，不需要仰賴人們給予的判斷法則，只要</a:t>
            </a:r>
            <a:r>
              <a:rPr kumimoji="1" lang="zh-TW" altLang="en-US" sz="2400" b="0" dirty="0" smtClean="0">
                <a:solidFill>
                  <a:schemeClr val="tx1"/>
                </a:solidFill>
                <a:latin typeface="Times New Roman" pitchFamily="18" charset="0"/>
                <a:ea typeface="標楷體" pitchFamily="65" charset="-120"/>
              </a:rPr>
              <a:t>有大量</a:t>
            </a:r>
            <a:r>
              <a:rPr kumimoji="1" lang="zh-TW" altLang="en-US" sz="2400" b="0" dirty="0">
                <a:solidFill>
                  <a:schemeClr val="tx1"/>
                </a:solidFill>
                <a:latin typeface="Times New Roman" pitchFamily="18" charset="0"/>
                <a:ea typeface="標楷體" pitchFamily="65" charset="-120"/>
              </a:rPr>
              <a:t>貓的相片當作電腦的輸入，它便可透過深度學習網路來取出這些相片中貓的特徵，因此，電腦透過深度學習網路便可建立貓的模型，這樣的模型是電腦自己從數</a:t>
            </a:r>
            <a:r>
              <a:rPr kumimoji="1" lang="zh-TW" altLang="en-US" sz="2400" b="0" dirty="0" smtClean="0">
                <a:solidFill>
                  <a:schemeClr val="tx1"/>
                </a:solidFill>
                <a:latin typeface="Times New Roman" pitchFamily="18" charset="0"/>
                <a:ea typeface="標楷體" pitchFamily="65" charset="-120"/>
              </a:rPr>
              <a:t>百萬</a:t>
            </a:r>
            <a:r>
              <a:rPr kumimoji="1" lang="zh-TW" altLang="en-US" sz="2400" b="0" dirty="0">
                <a:solidFill>
                  <a:schemeClr val="tx1"/>
                </a:solidFill>
                <a:latin typeface="Times New Roman" pitchFamily="18" charset="0"/>
                <a:ea typeface="標楷體" pitchFamily="65" charset="-120"/>
              </a:rPr>
              <a:t>張相片所歸納出來的有關貓的特徵</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圖</a:t>
            </a:r>
            <a:r>
              <a:rPr kumimoji="1" lang="en-US" altLang="zh-TW" sz="2400" b="0" dirty="0">
                <a:solidFill>
                  <a:schemeClr val="tx1"/>
                </a:solidFill>
                <a:latin typeface="Times New Roman" pitchFamily="18" charset="0"/>
                <a:ea typeface="標楷體" pitchFamily="65" charset="-120"/>
              </a:rPr>
              <a:t>5-14)</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eaLnBrk="1">
              <a:buNone/>
            </a:pPr>
            <a:endParaRPr kumimoji="1" lang="zh-TW" altLang="en-US" sz="2400" b="0" dirty="0">
              <a:solidFill>
                <a:schemeClr val="tx1"/>
              </a:solidFill>
              <a:latin typeface="Times New Roman" pitchFamily="18" charset="0"/>
              <a:ea typeface="標楷體" pitchFamily="65" charset="-12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201"/>
          <a:stretch/>
        </p:blipFill>
        <p:spPr bwMode="auto">
          <a:xfrm>
            <a:off x="852666" y="3804864"/>
            <a:ext cx="4228620" cy="226256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群組 3"/>
          <p:cNvGrpSpPr/>
          <p:nvPr/>
        </p:nvGrpSpPr>
        <p:grpSpPr>
          <a:xfrm>
            <a:off x="5324354" y="4490977"/>
            <a:ext cx="3321935" cy="1273215"/>
            <a:chOff x="5324354" y="4490977"/>
            <a:chExt cx="3321935" cy="1273215"/>
          </a:xfrm>
        </p:grpSpPr>
        <p:pic>
          <p:nvPicPr>
            <p:cNvPr id="7" name="Picture 2">
              <a:hlinkClick r:id="rId3"/>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35" t="30324" r="2687" b="13402"/>
            <a:stretch/>
          </p:blipFill>
          <p:spPr bwMode="auto">
            <a:xfrm>
              <a:off x="5324354" y="4490977"/>
              <a:ext cx="3321935" cy="127321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chwa\Desktop\vide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4684" y="5076825"/>
              <a:ext cx="546097" cy="5460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0472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對於</a:t>
            </a:r>
            <a:r>
              <a:rPr kumimoji="1" lang="zh-TW" altLang="en-US" sz="2400" b="0" dirty="0">
                <a:solidFill>
                  <a:schemeClr val="tx1"/>
                </a:solidFill>
                <a:latin typeface="Times New Roman" pitchFamily="18" charset="0"/>
                <a:ea typeface="標楷體" pitchFamily="65" charset="-120"/>
              </a:rPr>
              <a:t>深度學習神經網路而言，神經網路是一層一層串連在一起的，每一層的神經</a:t>
            </a:r>
            <a:r>
              <a:rPr kumimoji="1" lang="zh-TW" altLang="en-US" sz="2400" b="0" dirty="0" smtClean="0">
                <a:solidFill>
                  <a:schemeClr val="tx1"/>
                </a:solidFill>
                <a:latin typeface="Times New Roman" pitchFamily="18" charset="0"/>
                <a:ea typeface="標楷體" pitchFamily="65" charset="-120"/>
              </a:rPr>
              <a:t>網路有</a:t>
            </a:r>
            <a:r>
              <a:rPr kumimoji="1" lang="zh-TW" altLang="en-US" sz="2400" b="0" dirty="0">
                <a:solidFill>
                  <a:schemeClr val="tx1"/>
                </a:solidFill>
                <a:latin typeface="Times New Roman" pitchFamily="18" charset="0"/>
                <a:ea typeface="標楷體" pitchFamily="65" charset="-120"/>
              </a:rPr>
              <a:t>它一定的功能。以圖</a:t>
            </a:r>
            <a:r>
              <a:rPr kumimoji="1" lang="en-US" altLang="zh-TW" sz="2400" b="0" dirty="0" smtClean="0">
                <a:solidFill>
                  <a:schemeClr val="tx1"/>
                </a:solidFill>
                <a:latin typeface="Times New Roman" pitchFamily="18" charset="0"/>
                <a:ea typeface="標楷體" pitchFamily="65" charset="-120"/>
              </a:rPr>
              <a:t>5-15</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例，當我們輸入一隻貓咪的照片時，某一層主要是負責</a:t>
            </a:r>
            <a:r>
              <a:rPr kumimoji="1" lang="zh-TW" altLang="en-US" sz="2400" b="0" dirty="0" smtClean="0">
                <a:solidFill>
                  <a:schemeClr val="tx1"/>
                </a:solidFill>
                <a:latin typeface="Times New Roman" pitchFamily="18" charset="0"/>
                <a:ea typeface="標楷體" pitchFamily="65" charset="-120"/>
              </a:rPr>
              <a:t>整理</a:t>
            </a:r>
            <a:r>
              <a:rPr kumimoji="1" lang="zh-TW" altLang="en-US" sz="2400" b="0" dirty="0">
                <a:solidFill>
                  <a:schemeClr val="tx1"/>
                </a:solidFill>
                <a:latin typeface="Times New Roman" pitchFamily="18" charset="0"/>
                <a:ea typeface="標楷體" pitchFamily="65" charset="-120"/>
              </a:rPr>
              <a:t>出動物的顏色，而另一層可能是辨別動物的部位，而其它層也擔負著辨識動物部位的</a:t>
            </a:r>
            <a:r>
              <a:rPr kumimoji="1" lang="zh-TW" altLang="en-US" sz="2400" b="0" dirty="0" smtClean="0">
                <a:solidFill>
                  <a:schemeClr val="tx1"/>
                </a:solidFill>
                <a:latin typeface="Times New Roman" pitchFamily="18" charset="0"/>
                <a:ea typeface="標楷體" pitchFamily="65" charset="-120"/>
              </a:rPr>
              <a:t>某種</a:t>
            </a:r>
            <a:r>
              <a:rPr kumimoji="1" lang="zh-TW" altLang="en-US" sz="2400" b="0" dirty="0">
                <a:solidFill>
                  <a:schemeClr val="tx1"/>
                </a:solidFill>
                <a:latin typeface="Times New Roman" pitchFamily="18" charset="0"/>
                <a:ea typeface="標楷體" pitchFamily="65" charset="-120"/>
              </a:rPr>
              <a:t>外觀特徵，由於要辨識的動物種類繁多，因此，需要有很多層的神經網路共同</a:t>
            </a:r>
            <a:r>
              <a:rPr kumimoji="1" lang="zh-TW" altLang="en-US" sz="2400" b="0" dirty="0" smtClean="0">
                <a:solidFill>
                  <a:schemeClr val="tx1"/>
                </a:solidFill>
                <a:latin typeface="Times New Roman" pitchFamily="18" charset="0"/>
                <a:ea typeface="標楷體" pitchFamily="65" charset="-120"/>
              </a:rPr>
              <a:t>組成。</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1939321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95"/>
          <a:stretch/>
        </p:blipFill>
        <p:spPr bwMode="auto">
          <a:xfrm>
            <a:off x="898442" y="1601004"/>
            <a:ext cx="6712034" cy="447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8712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然而</a:t>
            </a:r>
            <a:r>
              <a:rPr kumimoji="1" lang="zh-TW" altLang="en-US" sz="2400" b="0" dirty="0">
                <a:solidFill>
                  <a:schemeClr val="tx1"/>
                </a:solidFill>
                <a:latin typeface="Times New Roman" pitchFamily="18" charset="0"/>
                <a:ea typeface="標楷體" pitchFamily="65" charset="-120"/>
              </a:rPr>
              <a:t>這樣的組織架構就如同公司組織架構</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圖</a:t>
            </a:r>
            <a:r>
              <a:rPr kumimoji="1" lang="en-US" altLang="zh-TW" sz="2400" b="0" dirty="0">
                <a:solidFill>
                  <a:schemeClr val="tx1"/>
                </a:solidFill>
                <a:latin typeface="Times New Roman" pitchFamily="18" charset="0"/>
                <a:ea typeface="標楷體" pitchFamily="65" charset="-120"/>
              </a:rPr>
              <a:t>5-16)</a:t>
            </a:r>
            <a:r>
              <a:rPr kumimoji="1" lang="zh-TW" altLang="en-US" sz="2400" b="0" dirty="0">
                <a:solidFill>
                  <a:schemeClr val="tx1"/>
                </a:solidFill>
                <a:latin typeface="Times New Roman" pitchFamily="18" charset="0"/>
                <a:ea typeface="標楷體" pitchFamily="65" charset="-120"/>
              </a:rPr>
              <a:t>，基層員工負責的工作範圍有限</a:t>
            </a:r>
            <a:r>
              <a:rPr kumimoji="1" lang="zh-TW" altLang="en-US" sz="2400" b="0" dirty="0" smtClean="0">
                <a:solidFill>
                  <a:schemeClr val="tx1"/>
                </a:solidFill>
                <a:latin typeface="Times New Roman" pitchFamily="18" charset="0"/>
                <a:ea typeface="標楷體" pitchFamily="65" charset="-120"/>
              </a:rPr>
              <a:t>，處理</a:t>
            </a:r>
            <a:r>
              <a:rPr kumimoji="1" lang="zh-TW" altLang="en-US" sz="2400" b="0" dirty="0">
                <a:solidFill>
                  <a:schemeClr val="tx1"/>
                </a:solidFill>
                <a:latin typeface="Times New Roman" pitchFamily="18" charset="0"/>
                <a:ea typeface="標楷體" pitchFamily="65" charset="-120"/>
              </a:rPr>
              <a:t>的事情較小較瑣碎，部門主管可以掌管的事務更廣闊，領導著下屬、檢閱統整下屬</a:t>
            </a:r>
            <a:r>
              <a:rPr kumimoji="1" lang="zh-TW" altLang="en-US" sz="2400" b="0" dirty="0" smtClean="0">
                <a:solidFill>
                  <a:schemeClr val="tx1"/>
                </a:solidFill>
                <a:latin typeface="Times New Roman" pitchFamily="18" charset="0"/>
                <a:ea typeface="標楷體" pitchFamily="65" charset="-120"/>
              </a:rPr>
              <a:t>的報表</a:t>
            </a:r>
            <a:r>
              <a:rPr kumimoji="1" lang="zh-TW" altLang="en-US" sz="2400" b="0" dirty="0">
                <a:solidFill>
                  <a:schemeClr val="tx1"/>
                </a:solidFill>
                <a:latin typeface="Times New Roman" pitchFamily="18" charset="0"/>
                <a:ea typeface="標楷體" pitchFamily="65" charset="-120"/>
              </a:rPr>
              <a:t>，然而總經理的權限又更大，可以做初步的決策，最後董事長所扮演的是做最後</a:t>
            </a:r>
            <a:r>
              <a:rPr kumimoji="1" lang="zh-TW" altLang="en-US" sz="2400" b="0" dirty="0" smtClean="0">
                <a:solidFill>
                  <a:schemeClr val="tx1"/>
                </a:solidFill>
                <a:latin typeface="Times New Roman" pitchFamily="18" charset="0"/>
                <a:ea typeface="標楷體" pitchFamily="65" charset="-120"/>
              </a:rPr>
              <a:t>決策的</a:t>
            </a:r>
            <a:r>
              <a:rPr kumimoji="1" lang="zh-TW" altLang="en-US" sz="2400" b="0" dirty="0">
                <a:solidFill>
                  <a:schemeClr val="tx1"/>
                </a:solidFill>
                <a:latin typeface="Times New Roman" pitchFamily="18" charset="0"/>
                <a:ea typeface="標楷體" pitchFamily="65" charset="-120"/>
              </a:rPr>
              <a:t>角色</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2825907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945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5249"/>
          <a:stretch/>
        </p:blipFill>
        <p:spPr bwMode="auto">
          <a:xfrm>
            <a:off x="796884" y="1175607"/>
            <a:ext cx="7099339" cy="508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群組 3"/>
          <p:cNvGrpSpPr/>
          <p:nvPr/>
        </p:nvGrpSpPr>
        <p:grpSpPr>
          <a:xfrm>
            <a:off x="5819773" y="4943475"/>
            <a:ext cx="3167774" cy="1440000"/>
            <a:chOff x="5819773" y="4943475"/>
            <a:chExt cx="3167774" cy="1440000"/>
          </a:xfrm>
        </p:grpSpPr>
        <p:pic>
          <p:nvPicPr>
            <p:cNvPr id="5" name="Picture 2">
              <a:hlinkClick r:id="rId3"/>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15" t="78879"/>
            <a:stretch/>
          </p:blipFill>
          <p:spPr bwMode="auto">
            <a:xfrm>
              <a:off x="5819773" y="4943475"/>
              <a:ext cx="316777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chwa\Desktop\vide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934" y="5614983"/>
              <a:ext cx="519907" cy="5199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00720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86A363DE-FA16-452F-AF9C-B3BCB14AABB2}"/>
              </a:ext>
            </a:extLst>
          </p:cNvPr>
          <p:cNvSpPr>
            <a:spLocks noGrp="1"/>
          </p:cNvSpPr>
          <p:nvPr>
            <p:ph type="title"/>
          </p:nvPr>
        </p:nvSpPr>
        <p:spPr/>
        <p:txBody>
          <a:bodyPr/>
          <a:lstStyle/>
          <a:p>
            <a:r>
              <a:rPr lang="en-US" altLang="zh-TW" dirty="0"/>
              <a:t>5-3</a:t>
            </a:r>
            <a:r>
              <a:rPr lang="zh-TW" altLang="en-US" b="1" dirty="0" smtClean="0"/>
              <a:t>　</a:t>
            </a:r>
            <a:r>
              <a:rPr lang="zh-TW" altLang="en-US" dirty="0"/>
              <a:t>卷積神經網路</a:t>
            </a:r>
            <a:endParaRPr lang="zh-TW" altLang="en-US" b="1" dirty="0"/>
          </a:p>
        </p:txBody>
      </p:sp>
      <p:sp>
        <p:nvSpPr>
          <p:cNvPr id="9" name="內容版面配置區 8"/>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影像</a:t>
            </a:r>
            <a:r>
              <a:rPr kumimoji="1" lang="zh-TW" altLang="en-US" sz="2400" b="0" dirty="0">
                <a:solidFill>
                  <a:schemeClr val="tx1"/>
                </a:solidFill>
                <a:latin typeface="Times New Roman" pitchFamily="18" charset="0"/>
                <a:ea typeface="標楷體" pitchFamily="65" charset="-120"/>
              </a:rPr>
              <a:t>辨識一直是人工智慧各種應用中很重要的一個領域，例如自動駕駛車的實現，</a:t>
            </a:r>
            <a:r>
              <a:rPr kumimoji="1" lang="zh-TW" altLang="en-US" sz="2400" b="0" dirty="0" smtClean="0">
                <a:solidFill>
                  <a:schemeClr val="tx1"/>
                </a:solidFill>
                <a:latin typeface="Times New Roman" pitchFamily="18" charset="0"/>
                <a:ea typeface="標楷體" pitchFamily="65" charset="-120"/>
              </a:rPr>
              <a:t>其中</a:t>
            </a:r>
            <a:r>
              <a:rPr kumimoji="1" lang="zh-TW" altLang="en-US" sz="2400" b="0" dirty="0">
                <a:solidFill>
                  <a:schemeClr val="tx1"/>
                </a:solidFill>
                <a:latin typeface="Times New Roman" pitchFamily="18" charset="0"/>
                <a:ea typeface="標楷體" pitchFamily="65" charset="-120"/>
              </a:rPr>
              <a:t>很重要的一個技術，便是影像辨識，它可以讓車用電腦知道車輛周遭的狀況，包括</a:t>
            </a:r>
            <a:r>
              <a:rPr kumimoji="1" lang="zh-TW" altLang="en-US" sz="2400" b="0" dirty="0" smtClean="0">
                <a:solidFill>
                  <a:schemeClr val="tx1"/>
                </a:solidFill>
                <a:latin typeface="Times New Roman" pitchFamily="18" charset="0"/>
                <a:ea typeface="標楷體" pitchFamily="65" charset="-120"/>
              </a:rPr>
              <a:t>目前是否</a:t>
            </a:r>
            <a:r>
              <a:rPr kumimoji="1" lang="zh-TW" altLang="en-US" sz="2400" b="0" dirty="0">
                <a:solidFill>
                  <a:schemeClr val="tx1"/>
                </a:solidFill>
                <a:latin typeface="Times New Roman" pitchFamily="18" charset="0"/>
                <a:ea typeface="標楷體" pitchFamily="65" charset="-120"/>
              </a:rPr>
              <a:t>有行人在車輛前方，或是目前是紅燈或綠燈，甚至包括各種交通號誌的辨識。近年來，人工智慧帶動了技術發展、產品改革與應用創新的熱潮，部分原因是得益於卷積神經</a:t>
            </a:r>
            <a:r>
              <a:rPr kumimoji="1" lang="zh-TW" altLang="en-US" sz="2400" b="0" dirty="0" smtClean="0">
                <a:solidFill>
                  <a:schemeClr val="tx1"/>
                </a:solidFill>
                <a:latin typeface="Times New Roman" pitchFamily="18" charset="0"/>
                <a:ea typeface="標楷體" pitchFamily="65" charset="-120"/>
              </a:rPr>
              <a:t>網路</a:t>
            </a:r>
            <a:r>
              <a:rPr kumimoji="1" lang="en-US" altLang="zh-TW" sz="2400" b="0" dirty="0" smtClean="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Convolution Neural Network, CNN</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在</a:t>
            </a:r>
            <a:r>
              <a:rPr kumimoji="1" lang="zh-TW" altLang="en-US" sz="2400" b="0" dirty="0">
                <a:solidFill>
                  <a:schemeClr val="tx1"/>
                </a:solidFill>
                <a:latin typeface="Times New Roman" pitchFamily="18" charset="0"/>
                <a:ea typeface="標楷體" pitchFamily="65" charset="-120"/>
              </a:rPr>
              <a:t>影像辨識領域的貢獻。隨著硬體在計算效能的</a:t>
            </a:r>
            <a:r>
              <a:rPr kumimoji="1" lang="zh-TW" altLang="en-US" sz="2400" b="0" dirty="0" smtClean="0">
                <a:solidFill>
                  <a:schemeClr val="tx1"/>
                </a:solidFill>
                <a:latin typeface="Times New Roman" pitchFamily="18" charset="0"/>
                <a:ea typeface="標楷體" pitchFamily="65" charset="-120"/>
              </a:rPr>
              <a:t>快速進步</a:t>
            </a:r>
            <a:r>
              <a:rPr kumimoji="1" lang="zh-TW" altLang="en-US" sz="2400" b="0" dirty="0">
                <a:solidFill>
                  <a:schemeClr val="tx1"/>
                </a:solidFill>
                <a:latin typeface="Times New Roman" pitchFamily="18" charset="0"/>
                <a:ea typeface="標楷體" pitchFamily="65" charset="-120"/>
              </a:rPr>
              <a:t>與演算法的精進發展，卷積神經網路在影像辨識的準確度已經高過於人類。</a:t>
            </a:r>
            <a:endParaRPr kumimoji="1" lang="zh-TW" altLang="en-US" sz="2400" b="0" dirty="0" smtClean="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3401598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5-3-1</a:t>
            </a:r>
            <a:r>
              <a:rPr lang="zh-TW" altLang="en-US" dirty="0"/>
              <a:t>　卷積神經網路</a:t>
            </a:r>
            <a:r>
              <a:rPr lang="zh-TW" altLang="en-US" dirty="0" smtClean="0"/>
              <a:t>架構</a:t>
            </a:r>
            <a:endParaRPr lang="en-US" altLang="zh-TW" dirty="0" smtClean="0"/>
          </a:p>
          <a:p>
            <a:pPr marL="0" indent="0" eaLnBrk="1">
              <a:buNone/>
            </a:pPr>
            <a:r>
              <a:rPr kumimoji="1" lang="zh-TW" altLang="en-US" sz="2400" b="0" dirty="0" smtClean="0">
                <a:solidFill>
                  <a:schemeClr val="tx1"/>
                </a:solidFill>
                <a:latin typeface="Times New Roman" pitchFamily="18" charset="0"/>
                <a:ea typeface="標楷體" pitchFamily="65" charset="-120"/>
              </a:rPr>
              <a:t>        人類</a:t>
            </a:r>
            <a:r>
              <a:rPr kumimoji="1" lang="zh-TW" altLang="en-US" sz="2400" b="0" dirty="0">
                <a:solidFill>
                  <a:schemeClr val="tx1"/>
                </a:solidFill>
                <a:latin typeface="Times New Roman" pitchFamily="18" charset="0"/>
                <a:ea typeface="標楷體" pitchFamily="65" charset="-120"/>
              </a:rPr>
              <a:t>要辨識影像需要透過眼睛看到影像的畫面，透過視神經將這些畫面的訊號傳送</a:t>
            </a:r>
            <a:r>
              <a:rPr kumimoji="1" lang="zh-TW" altLang="en-US" sz="2400" b="0" dirty="0" smtClean="0">
                <a:solidFill>
                  <a:schemeClr val="tx1"/>
                </a:solidFill>
                <a:latin typeface="Times New Roman" pitchFamily="18" charset="0"/>
                <a:ea typeface="標楷體" pitchFamily="65" charset="-120"/>
              </a:rPr>
              <a:t>至腦</a:t>
            </a:r>
            <a:r>
              <a:rPr kumimoji="1" lang="zh-TW" altLang="en-US" sz="2400" b="0" dirty="0">
                <a:solidFill>
                  <a:schemeClr val="tx1"/>
                </a:solidFill>
                <a:latin typeface="Times New Roman" pitchFamily="18" charset="0"/>
                <a:ea typeface="標楷體" pitchFamily="65" charset="-120"/>
              </a:rPr>
              <a:t>中，藉由大腦的許多神經元來處理這些訊號，使得人類最後可以在腦中形成這個影像</a:t>
            </a:r>
            <a:r>
              <a:rPr kumimoji="1" lang="zh-TW" altLang="en-US" sz="2400" b="0" dirty="0" smtClean="0">
                <a:solidFill>
                  <a:schemeClr val="tx1"/>
                </a:solidFill>
                <a:latin typeface="Times New Roman" pitchFamily="18" charset="0"/>
                <a:ea typeface="標楷體" pitchFamily="65" charset="-120"/>
              </a:rPr>
              <a:t>，卷</a:t>
            </a:r>
            <a:r>
              <a:rPr kumimoji="1" lang="zh-TW" altLang="en-US" sz="2400" b="0" dirty="0">
                <a:solidFill>
                  <a:schemeClr val="tx1"/>
                </a:solidFill>
                <a:latin typeface="Times New Roman" pitchFamily="18" charset="0"/>
                <a:ea typeface="標楷體" pitchFamily="65" charset="-120"/>
              </a:rPr>
              <a:t>積神經網路就是以此概念來設計的神經網路，透過輸入層、卷積層、池化層、全</a:t>
            </a:r>
            <a:r>
              <a:rPr kumimoji="1" lang="zh-TW" altLang="en-US" sz="2400" b="0" dirty="0" smtClean="0">
                <a:solidFill>
                  <a:schemeClr val="tx1"/>
                </a:solidFill>
                <a:latin typeface="Times New Roman" pitchFamily="18" charset="0"/>
                <a:ea typeface="標楷體" pitchFamily="65" charset="-120"/>
              </a:rPr>
              <a:t>連接層</a:t>
            </a:r>
            <a:r>
              <a:rPr kumimoji="1" lang="zh-TW" altLang="en-US" sz="2400" b="0" dirty="0">
                <a:solidFill>
                  <a:schemeClr val="tx1"/>
                </a:solidFill>
                <a:latin typeface="Times New Roman" pitchFamily="18" charset="0"/>
                <a:ea typeface="標楷體" pitchFamily="65" charset="-120"/>
              </a:rPr>
              <a:t>、輸出層來模擬人類視覺的處理流程。</a:t>
            </a:r>
          </a:p>
        </p:txBody>
      </p:sp>
    </p:spTree>
    <p:extLst>
      <p:ext uri="{BB962C8B-B14F-4D97-AF65-F5344CB8AC3E}">
        <p14:creationId xmlns:p14="http://schemas.microsoft.com/office/powerpoint/2010/main" val="1484747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卷</a:t>
            </a:r>
            <a:r>
              <a:rPr kumimoji="1" lang="zh-TW" altLang="en-US" sz="2400" b="0" dirty="0">
                <a:solidFill>
                  <a:schemeClr val="tx1"/>
                </a:solidFill>
                <a:latin typeface="Times New Roman" pitchFamily="18" charset="0"/>
                <a:ea typeface="標楷體" pitchFamily="65" charset="-120"/>
              </a:rPr>
              <a:t>積神經網路在辨識物體時是如何運作的</a:t>
            </a:r>
            <a:r>
              <a:rPr kumimoji="1" lang="zh-TW" altLang="en-US" sz="2400" b="0" dirty="0" smtClean="0">
                <a:solidFill>
                  <a:schemeClr val="tx1"/>
                </a:solidFill>
                <a:latin typeface="Times New Roman" pitchFamily="18" charset="0"/>
                <a:ea typeface="標楷體" pitchFamily="65" charset="-120"/>
              </a:rPr>
              <a:t>呢？舉例</a:t>
            </a:r>
            <a:r>
              <a:rPr kumimoji="1" lang="zh-TW" altLang="en-US" sz="2400" b="0" dirty="0">
                <a:solidFill>
                  <a:schemeClr val="tx1"/>
                </a:solidFill>
                <a:latin typeface="Times New Roman" pitchFamily="18" charset="0"/>
                <a:ea typeface="標楷體" pitchFamily="65" charset="-120"/>
              </a:rPr>
              <a:t>來說，人類希望能夠分辨老虎</a:t>
            </a:r>
            <a:r>
              <a:rPr kumimoji="1" lang="zh-TW" altLang="en-US" sz="2400" b="0" dirty="0" smtClean="0">
                <a:solidFill>
                  <a:schemeClr val="tx1"/>
                </a:solidFill>
                <a:latin typeface="Times New Roman" pitchFamily="18" charset="0"/>
                <a:ea typeface="標楷體" pitchFamily="65" charset="-120"/>
              </a:rPr>
              <a:t>與貓</a:t>
            </a:r>
            <a:r>
              <a:rPr kumimoji="1" lang="zh-TW" altLang="en-US" sz="2400" b="0" dirty="0">
                <a:solidFill>
                  <a:schemeClr val="tx1"/>
                </a:solidFill>
                <a:latin typeface="Times New Roman" pitchFamily="18" charset="0"/>
                <a:ea typeface="標楷體" pitchFamily="65" charset="-120"/>
              </a:rPr>
              <a:t>，是透過老虎與貓的花紋、體型、牙齒等外觀上的特徵差異，去辨別兩者的不同，而</a:t>
            </a:r>
            <a:r>
              <a:rPr kumimoji="1" lang="zh-TW" altLang="en-US" sz="2400" b="0" dirty="0" smtClean="0">
                <a:solidFill>
                  <a:schemeClr val="tx1"/>
                </a:solidFill>
                <a:latin typeface="Times New Roman" pitchFamily="18" charset="0"/>
                <a:ea typeface="標楷體" pitchFamily="65" charset="-120"/>
              </a:rPr>
              <a:t>卷積</a:t>
            </a:r>
            <a:r>
              <a:rPr kumimoji="1" lang="zh-TW" altLang="en-US" sz="2400" b="0" dirty="0">
                <a:solidFill>
                  <a:schemeClr val="tx1"/>
                </a:solidFill>
                <a:latin typeface="Times New Roman" pitchFamily="18" charset="0"/>
                <a:ea typeface="標楷體" pitchFamily="65" charset="-120"/>
              </a:rPr>
              <a:t>神經網路也是以類似的概念去學習如何分辨老虎與貓，卷積神經網路使用卷積層提取</a:t>
            </a:r>
            <a:r>
              <a:rPr kumimoji="1" lang="zh-TW" altLang="en-US" sz="2400" b="0" dirty="0" smtClean="0">
                <a:solidFill>
                  <a:schemeClr val="tx1"/>
                </a:solidFill>
                <a:latin typeface="Times New Roman" pitchFamily="18" charset="0"/>
                <a:ea typeface="標楷體" pitchFamily="65" charset="-120"/>
              </a:rPr>
              <a:t>老虎</a:t>
            </a:r>
            <a:r>
              <a:rPr kumimoji="1" lang="zh-TW" altLang="en-US" sz="2400" b="0" dirty="0">
                <a:solidFill>
                  <a:schemeClr val="tx1"/>
                </a:solidFill>
                <a:latin typeface="Times New Roman" pitchFamily="18" charset="0"/>
                <a:ea typeface="標楷體" pitchFamily="65" charset="-120"/>
              </a:rPr>
              <a:t>和貓的各項特徵，利用池化層選出特徵中比較重要的特徵，再透過全連接層分類這些</a:t>
            </a:r>
            <a:r>
              <a:rPr kumimoji="1" lang="zh-TW" altLang="en-US" sz="2400" b="0" dirty="0" smtClean="0">
                <a:solidFill>
                  <a:schemeClr val="tx1"/>
                </a:solidFill>
                <a:latin typeface="Times New Roman" pitchFamily="18" charset="0"/>
                <a:ea typeface="標楷體" pitchFamily="65" charset="-120"/>
              </a:rPr>
              <a:t>特徵</a:t>
            </a:r>
            <a:r>
              <a:rPr kumimoji="1" lang="zh-TW" altLang="en-US" sz="2400" b="0" dirty="0">
                <a:solidFill>
                  <a:schemeClr val="tx1"/>
                </a:solidFill>
                <a:latin typeface="Times New Roman" pitchFamily="18" charset="0"/>
                <a:ea typeface="標楷體" pitchFamily="65" charset="-120"/>
              </a:rPr>
              <a:t>，透過大量的老虎和貓的影像，使得卷積神經網路越來越清楚老虎與貓的差異，最終</a:t>
            </a:r>
            <a:r>
              <a:rPr kumimoji="1" lang="zh-TW" altLang="en-US" sz="2400" b="0" dirty="0" smtClean="0">
                <a:solidFill>
                  <a:schemeClr val="tx1"/>
                </a:solidFill>
                <a:latin typeface="Times New Roman" pitchFamily="18" charset="0"/>
                <a:ea typeface="標楷體" pitchFamily="65" charset="-120"/>
              </a:rPr>
              <a:t>就可以</a:t>
            </a:r>
            <a:r>
              <a:rPr kumimoji="1" lang="zh-TW" altLang="en-US" sz="2400" b="0" dirty="0">
                <a:solidFill>
                  <a:schemeClr val="tx1"/>
                </a:solidFill>
                <a:latin typeface="Times New Roman" pitchFamily="18" charset="0"/>
                <a:ea typeface="標楷體" pitchFamily="65" charset="-120"/>
              </a:rPr>
              <a:t>訓練出能分辨影像是老虎還是貓的卷積神經網路。</a:t>
            </a:r>
          </a:p>
        </p:txBody>
      </p:sp>
    </p:spTree>
    <p:extLst>
      <p:ext uri="{BB962C8B-B14F-4D97-AF65-F5344CB8AC3E}">
        <p14:creationId xmlns:p14="http://schemas.microsoft.com/office/powerpoint/2010/main" val="1351331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a:solidFill>
                  <a:schemeClr val="tx1"/>
                </a:solidFill>
                <a:latin typeface="Times New Roman" pitchFamily="18" charset="0"/>
                <a:ea typeface="標楷體" pitchFamily="65" charset="-120"/>
              </a:rPr>
              <a:t>卷積神經網路的架構如圖</a:t>
            </a:r>
            <a:r>
              <a:rPr kumimoji="1" lang="en-US" altLang="zh-TW" sz="2400" b="0" dirty="0" smtClean="0">
                <a:solidFill>
                  <a:schemeClr val="tx1"/>
                </a:solidFill>
                <a:latin typeface="Times New Roman" pitchFamily="18" charset="0"/>
                <a:ea typeface="標楷體" pitchFamily="65" charset="-120"/>
              </a:rPr>
              <a:t>5-17</a:t>
            </a:r>
            <a:r>
              <a:rPr kumimoji="1" lang="zh-TW" altLang="en-US" sz="2400" b="0" dirty="0" smtClean="0">
                <a:solidFill>
                  <a:schemeClr val="tx1"/>
                </a:solidFill>
                <a:latin typeface="Times New Roman" pitchFamily="18" charset="0"/>
                <a:ea typeface="標楷體" pitchFamily="65" charset="-120"/>
              </a:rPr>
              <a:t>所示。</a:t>
            </a:r>
            <a:endParaRPr kumimoji="1" lang="en-US" altLang="zh-TW" sz="2400" b="0" dirty="0" smtClean="0">
              <a:solidFill>
                <a:schemeClr val="tx1"/>
              </a:solidFill>
              <a:latin typeface="Times New Roman" pitchFamily="18" charset="0"/>
              <a:ea typeface="標楷體" pitchFamily="65" charset="-120"/>
            </a:endParaRPr>
          </a:p>
        </p:txBody>
      </p:sp>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334"/>
          <a:stretch/>
        </p:blipFill>
        <p:spPr bwMode="auto">
          <a:xfrm>
            <a:off x="133350" y="2457819"/>
            <a:ext cx="8125936" cy="285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533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為了</a:t>
            </a:r>
            <a:r>
              <a:rPr kumimoji="1" lang="zh-TW" altLang="en-US" sz="2400" b="0" dirty="0">
                <a:solidFill>
                  <a:schemeClr val="tx1"/>
                </a:solidFill>
                <a:latin typeface="Times New Roman" pitchFamily="18" charset="0"/>
                <a:ea typeface="標楷體" pitchFamily="65" charset="-120"/>
              </a:rPr>
              <a:t>讓電腦的運作有如人腦一樣，可以處理決策、計算甚至學習，因此仿造生物的神經網路，創造出專屬於電腦的神經網路，稱為類神經</a:t>
            </a:r>
            <a:r>
              <a:rPr kumimoji="1" lang="zh-TW" altLang="en-US" sz="2400" b="0" dirty="0" smtClean="0">
                <a:solidFill>
                  <a:schemeClr val="tx1"/>
                </a:solidFill>
                <a:latin typeface="Times New Roman" pitchFamily="18" charset="0"/>
                <a:ea typeface="標楷體" pitchFamily="65" charset="-120"/>
              </a:rPr>
              <a:t>網路</a:t>
            </a:r>
            <a:r>
              <a:rPr kumimoji="1" lang="en-US" altLang="zh-TW" sz="2400" b="0" dirty="0" smtClean="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Artificial </a:t>
            </a:r>
            <a:r>
              <a:rPr kumimoji="1" lang="en-US" altLang="zh-TW" sz="2400" b="0" dirty="0" err="1" smtClean="0">
                <a:solidFill>
                  <a:schemeClr val="tx1"/>
                </a:solidFill>
                <a:latin typeface="Times New Roman" pitchFamily="18" charset="0"/>
                <a:ea typeface="標楷體" pitchFamily="65" charset="-120"/>
              </a:rPr>
              <a:t>NeuralNetwork,ANN</a:t>
            </a:r>
            <a:r>
              <a:rPr kumimoji="1" lang="en-US" altLang="zh-TW" sz="2400" b="0" dirty="0" smtClean="0">
                <a:solidFill>
                  <a:schemeClr val="tx1"/>
                </a:solidFill>
                <a:latin typeface="Times New Roman" pitchFamily="18" charset="0"/>
                <a:ea typeface="標楷體" pitchFamily="65" charset="-120"/>
              </a:rPr>
              <a:t>)</a:t>
            </a:r>
          </a:p>
          <a:p>
            <a:pPr marL="0" indent="0">
              <a:buNone/>
            </a:pPr>
            <a:r>
              <a:rPr kumimoji="1" lang="zh-TW" altLang="en-US" sz="2400" b="0" dirty="0" smtClean="0">
                <a:solidFill>
                  <a:schemeClr val="tx1"/>
                </a:solidFill>
                <a:latin typeface="Times New Roman" pitchFamily="18" charset="0"/>
                <a:ea typeface="標楷體" pitchFamily="65" charset="-120"/>
              </a:rPr>
              <a:t>或</a:t>
            </a:r>
            <a:r>
              <a:rPr kumimoji="1" lang="zh-TW" altLang="en-US" sz="2400" b="0" dirty="0">
                <a:solidFill>
                  <a:schemeClr val="tx1"/>
                </a:solidFill>
                <a:latin typeface="Times New Roman" pitchFamily="18" charset="0"/>
                <a:ea typeface="標楷體" pitchFamily="65" charset="-120"/>
              </a:rPr>
              <a:t>簡稱神經</a:t>
            </a:r>
            <a:r>
              <a:rPr kumimoji="1" lang="zh-TW" altLang="en-US" sz="2400" b="0" dirty="0" smtClean="0">
                <a:solidFill>
                  <a:schemeClr val="tx1"/>
                </a:solidFill>
                <a:latin typeface="Times New Roman" pitchFamily="18" charset="0"/>
                <a:ea typeface="標楷體" pitchFamily="65" charset="-120"/>
              </a:rPr>
              <a:t>網路</a:t>
            </a:r>
            <a:r>
              <a:rPr kumimoji="1" lang="en-US" altLang="zh-TW" sz="2400" b="0" dirty="0" smtClean="0">
                <a:solidFill>
                  <a:schemeClr val="tx1"/>
                </a:solidFill>
                <a:latin typeface="Times New Roman" pitchFamily="18" charset="0"/>
                <a:ea typeface="標楷體" pitchFamily="65" charset="-120"/>
              </a:rPr>
              <a:t>(</a:t>
            </a:r>
            <a:r>
              <a:rPr kumimoji="1" lang="en-US" altLang="zh-TW" sz="2400" b="0" dirty="0" err="1">
                <a:solidFill>
                  <a:schemeClr val="tx1"/>
                </a:solidFill>
                <a:latin typeface="Times New Roman" pitchFamily="18" charset="0"/>
                <a:ea typeface="標楷體" pitchFamily="65" charset="-120"/>
              </a:rPr>
              <a:t>NeuralNetwork,NN</a:t>
            </a:r>
            <a:r>
              <a:rPr kumimoji="1" lang="en-US" altLang="zh-TW" sz="2400" b="0" dirty="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buNone/>
            </a:pPr>
            <a:r>
              <a:rPr kumimoji="1" lang="zh-TW" altLang="en-US" sz="2400" b="0" dirty="0" smtClean="0">
                <a:solidFill>
                  <a:schemeClr val="tx1"/>
                </a:solidFill>
                <a:latin typeface="Times New Roman" pitchFamily="18" charset="0"/>
                <a:ea typeface="標楷體" pitchFamily="65" charset="-120"/>
              </a:rPr>
              <a:t>透過</a:t>
            </a:r>
            <a:r>
              <a:rPr kumimoji="1" lang="zh-TW" altLang="en-US" sz="2400" b="0" dirty="0">
                <a:solidFill>
                  <a:schemeClr val="tx1"/>
                </a:solidFill>
                <a:latin typeface="Times New Roman" pitchFamily="18" charset="0"/>
                <a:ea typeface="標楷體" pitchFamily="65" charset="-120"/>
              </a:rPr>
              <a:t>模擬人腦的</a:t>
            </a:r>
            <a:r>
              <a:rPr kumimoji="1" lang="zh-TW" altLang="en-US" sz="2400" b="0" dirty="0" smtClean="0">
                <a:solidFill>
                  <a:schemeClr val="tx1"/>
                </a:solidFill>
                <a:latin typeface="Times New Roman" pitchFamily="18" charset="0"/>
                <a:ea typeface="標楷體" pitchFamily="65" charset="-120"/>
              </a:rPr>
              <a:t>運作</a:t>
            </a:r>
            <a:endParaRPr kumimoji="1" lang="en-US" altLang="zh-TW" sz="2400" b="0" dirty="0" smtClean="0">
              <a:solidFill>
                <a:schemeClr val="tx1"/>
              </a:solidFill>
              <a:latin typeface="Times New Roman" pitchFamily="18" charset="0"/>
              <a:ea typeface="標楷體" pitchFamily="65" charset="-120"/>
            </a:endParaRPr>
          </a:p>
          <a:p>
            <a:pPr marL="0" indent="0">
              <a:buNone/>
            </a:pPr>
            <a:r>
              <a:rPr kumimoji="1" lang="zh-TW" altLang="en-US" sz="2400" b="0" dirty="0" smtClean="0">
                <a:solidFill>
                  <a:schemeClr val="tx1"/>
                </a:solidFill>
                <a:latin typeface="Times New Roman" pitchFamily="18" charset="0"/>
                <a:ea typeface="標楷體" pitchFamily="65" charset="-120"/>
              </a:rPr>
              <a:t>方式</a:t>
            </a:r>
            <a:r>
              <a:rPr kumimoji="1" lang="zh-TW" altLang="en-US" sz="2400" b="0" dirty="0">
                <a:solidFill>
                  <a:schemeClr val="tx1"/>
                </a:solidFill>
                <a:latin typeface="Times New Roman" pitchFamily="18" charset="0"/>
                <a:ea typeface="標楷體" pitchFamily="65" charset="-120"/>
              </a:rPr>
              <a:t>，藉此讓電腦</a:t>
            </a:r>
            <a:r>
              <a:rPr kumimoji="1" lang="zh-TW" altLang="en-US" sz="2400" b="0" dirty="0" smtClean="0">
                <a:solidFill>
                  <a:schemeClr val="tx1"/>
                </a:solidFill>
                <a:latin typeface="Times New Roman" pitchFamily="18" charset="0"/>
                <a:ea typeface="標楷體" pitchFamily="65" charset="-120"/>
              </a:rPr>
              <a:t>具</a:t>
            </a:r>
            <a:endParaRPr kumimoji="1" lang="en-US" altLang="zh-TW" sz="2400" b="0" dirty="0" smtClean="0">
              <a:solidFill>
                <a:schemeClr val="tx1"/>
              </a:solidFill>
              <a:latin typeface="Times New Roman" pitchFamily="18" charset="0"/>
              <a:ea typeface="標楷體" pitchFamily="65" charset="-120"/>
            </a:endParaRPr>
          </a:p>
          <a:p>
            <a:pPr marL="0" indent="0">
              <a:buNone/>
            </a:pPr>
            <a:r>
              <a:rPr kumimoji="1" lang="zh-TW" altLang="en-US" sz="2400" b="0" dirty="0" smtClean="0">
                <a:solidFill>
                  <a:schemeClr val="tx1"/>
                </a:solidFill>
                <a:latin typeface="Times New Roman" pitchFamily="18" charset="0"/>
                <a:ea typeface="標楷體" pitchFamily="65" charset="-120"/>
              </a:rPr>
              <a:t>有</a:t>
            </a:r>
            <a:r>
              <a:rPr kumimoji="1" lang="zh-TW" altLang="en-US" sz="2400" b="0" dirty="0">
                <a:solidFill>
                  <a:schemeClr val="tx1"/>
                </a:solidFill>
                <a:latin typeface="Times New Roman" pitchFamily="18" charset="0"/>
                <a:ea typeface="標楷體" pitchFamily="65" charset="-120"/>
              </a:rPr>
              <a:t>學習及判斷的能力。</a:t>
            </a:r>
          </a:p>
          <a:p>
            <a:pPr marL="0" indent="0">
              <a:buNone/>
            </a:pP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357" y="2867626"/>
            <a:ext cx="4500818" cy="356332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7186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smtClean="0"/>
              <a:t>5-3-2</a:t>
            </a:r>
            <a:r>
              <a:rPr lang="zh-TW" altLang="en-US" b="0" dirty="0" smtClean="0"/>
              <a:t> </a:t>
            </a:r>
            <a:r>
              <a:rPr lang="zh-TW" altLang="en-US" b="0" dirty="0"/>
              <a:t>　</a:t>
            </a:r>
            <a:r>
              <a:rPr lang="zh-TW" altLang="en-US" dirty="0"/>
              <a:t>卷積層</a:t>
            </a:r>
            <a:endParaRPr lang="en-US" altLang="zh-TW" dirty="0"/>
          </a:p>
          <a:p>
            <a:pPr marL="0" indent="0">
              <a:buNone/>
            </a:pPr>
            <a:r>
              <a:rPr kumimoji="1" lang="zh-TW" altLang="en-US" sz="2400" b="0" dirty="0" smtClean="0">
                <a:solidFill>
                  <a:schemeClr val="tx1"/>
                </a:solidFill>
                <a:latin typeface="Times New Roman" pitchFamily="18" charset="0"/>
                <a:ea typeface="標楷體" pitchFamily="65" charset="-120"/>
              </a:rPr>
              <a:t>       一般而言</a:t>
            </a:r>
            <a:r>
              <a:rPr kumimoji="1" lang="zh-TW" altLang="en-US" sz="2400" b="0" dirty="0">
                <a:solidFill>
                  <a:schemeClr val="tx1"/>
                </a:solidFill>
                <a:latin typeface="Times New Roman" pitchFamily="18" charset="0"/>
                <a:ea typeface="標楷體" pitchFamily="65" charset="-120"/>
              </a:rPr>
              <a:t>，對於一張擬進行辨識的圖片，會先將圖片轉換成電腦能處理的數值，每</a:t>
            </a:r>
            <a:r>
              <a:rPr kumimoji="1" lang="zh-TW" altLang="en-US" sz="2400" b="0" dirty="0" smtClean="0">
                <a:solidFill>
                  <a:schemeClr val="tx1"/>
                </a:solidFill>
                <a:latin typeface="Times New Roman" pitchFamily="18" charset="0"/>
                <a:ea typeface="標楷體" pitchFamily="65" charset="-120"/>
              </a:rPr>
              <a:t>個圖片</a:t>
            </a:r>
            <a:r>
              <a:rPr kumimoji="1" lang="zh-TW" altLang="en-US" sz="2400" b="0" dirty="0">
                <a:solidFill>
                  <a:schemeClr val="tx1"/>
                </a:solidFill>
                <a:latin typeface="Times New Roman" pitchFamily="18" charset="0"/>
                <a:ea typeface="標楷體" pitchFamily="65" charset="-120"/>
              </a:rPr>
              <a:t>中的像素都可以視為一個由</a:t>
            </a:r>
            <a:r>
              <a:rPr kumimoji="1" lang="en-US" altLang="zh-TW" sz="2400" b="0" dirty="0">
                <a:solidFill>
                  <a:schemeClr val="tx1"/>
                </a:solidFill>
                <a:latin typeface="Times New Roman" pitchFamily="18" charset="0"/>
                <a:ea typeface="標楷體" pitchFamily="65" charset="-120"/>
              </a:rPr>
              <a:t>R</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紅色</a:t>
            </a:r>
            <a:r>
              <a:rPr kumimoji="1" lang="en-US" altLang="zh-TW" sz="2400" b="0" dirty="0">
                <a:solidFill>
                  <a:schemeClr val="tx1"/>
                </a:solidFill>
                <a:latin typeface="Times New Roman" pitchFamily="18" charset="0"/>
                <a:ea typeface="標楷體" pitchFamily="65" charset="-120"/>
              </a:rPr>
              <a:t>)</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G</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綠色</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及</a:t>
            </a:r>
            <a:r>
              <a:rPr kumimoji="1" lang="en-US" altLang="zh-TW" sz="2400" b="0" dirty="0">
                <a:solidFill>
                  <a:schemeClr val="tx1"/>
                </a:solidFill>
                <a:latin typeface="Times New Roman" pitchFamily="18" charset="0"/>
                <a:ea typeface="標楷體" pitchFamily="65" charset="-120"/>
              </a:rPr>
              <a:t>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藍色</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三中原色所組合而成</a:t>
            </a:r>
            <a:r>
              <a:rPr kumimoji="1" lang="zh-TW" altLang="en-US" sz="2400" b="0" dirty="0" smtClean="0">
                <a:solidFill>
                  <a:schemeClr val="tx1"/>
                </a:solidFill>
                <a:latin typeface="Times New Roman" pitchFamily="18" charset="0"/>
                <a:ea typeface="標楷體" pitchFamily="65" charset="-120"/>
              </a:rPr>
              <a:t>的一個</a:t>
            </a:r>
            <a:r>
              <a:rPr kumimoji="1" lang="zh-TW" altLang="en-US" sz="2400" b="0" dirty="0">
                <a:solidFill>
                  <a:schemeClr val="tx1"/>
                </a:solidFill>
                <a:latin typeface="Times New Roman" pitchFamily="18" charset="0"/>
                <a:ea typeface="標楷體" pitchFamily="65" charset="-120"/>
              </a:rPr>
              <a:t>色彩，這樣的一個像素，可以透過數值</a:t>
            </a:r>
            <a:r>
              <a:rPr kumimoji="1" lang="en-US" altLang="zh-TW" sz="2400" b="0" dirty="0" smtClean="0">
                <a:solidFill>
                  <a:schemeClr val="tx1"/>
                </a:solidFill>
                <a:latin typeface="Times New Roman" pitchFamily="18" charset="0"/>
                <a:ea typeface="標楷體" pitchFamily="65" charset="-120"/>
              </a:rPr>
              <a:t>0-255</a:t>
            </a:r>
            <a:r>
              <a:rPr kumimoji="1" lang="zh-TW" altLang="en-US" sz="2400" b="0" dirty="0" smtClean="0">
                <a:solidFill>
                  <a:schemeClr val="tx1"/>
                </a:solidFill>
                <a:latin typeface="Times New Roman" pitchFamily="18" charset="0"/>
                <a:ea typeface="標楷體" pitchFamily="65" charset="-120"/>
              </a:rPr>
              <a:t>來</a:t>
            </a:r>
            <a:r>
              <a:rPr kumimoji="1" lang="zh-TW" altLang="en-US" sz="2400" b="0" dirty="0">
                <a:solidFill>
                  <a:schemeClr val="tx1"/>
                </a:solidFill>
                <a:latin typeface="Times New Roman" pitchFamily="18" charset="0"/>
                <a:ea typeface="標楷體" pitchFamily="65" charset="-120"/>
              </a:rPr>
              <a:t>表示</a:t>
            </a:r>
            <a:r>
              <a:rPr kumimoji="1" lang="en-US" altLang="zh-TW" sz="2400" b="0" dirty="0" err="1" smtClean="0">
                <a:solidFill>
                  <a:schemeClr val="tx1"/>
                </a:solidFill>
                <a:latin typeface="Times New Roman" pitchFamily="18" charset="0"/>
                <a:ea typeface="標楷體" pitchFamily="65" charset="-120"/>
              </a:rPr>
              <a:t>RGB</a:t>
            </a:r>
            <a:r>
              <a:rPr kumimoji="1" lang="zh-TW" altLang="en-US" sz="2400" b="0" dirty="0" smtClean="0">
                <a:solidFill>
                  <a:schemeClr val="tx1"/>
                </a:solidFill>
                <a:latin typeface="Times New Roman" pitchFamily="18" charset="0"/>
                <a:ea typeface="標楷體" pitchFamily="65" charset="-120"/>
              </a:rPr>
              <a:t>這三</a:t>
            </a:r>
            <a:r>
              <a:rPr kumimoji="1" lang="zh-TW" altLang="en-US" sz="2400" b="0" dirty="0">
                <a:solidFill>
                  <a:schemeClr val="tx1"/>
                </a:solidFill>
                <a:latin typeface="Times New Roman" pitchFamily="18" charset="0"/>
                <a:ea typeface="標楷體" pitchFamily="65" charset="-120"/>
              </a:rPr>
              <a:t>種原色的成份所</a:t>
            </a:r>
            <a:r>
              <a:rPr kumimoji="1" lang="zh-TW" altLang="en-US" sz="2400" b="0" dirty="0" smtClean="0">
                <a:solidFill>
                  <a:schemeClr val="tx1"/>
                </a:solidFill>
                <a:latin typeface="Times New Roman" pitchFamily="18" charset="0"/>
                <a:ea typeface="標楷體" pitchFamily="65" charset="-120"/>
              </a:rPr>
              <a:t>調製出來</a:t>
            </a:r>
            <a:r>
              <a:rPr kumimoji="1" lang="zh-TW" altLang="en-US" sz="2400" b="0" dirty="0">
                <a:solidFill>
                  <a:schemeClr val="tx1"/>
                </a:solidFill>
                <a:latin typeface="Times New Roman" pitchFamily="18" charset="0"/>
                <a:ea typeface="標楷體" pitchFamily="65" charset="-120"/>
              </a:rPr>
              <a:t>的顏色</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buNone/>
            </a:pP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rgbClr val="000000"/>
                </a:solidFill>
                <a:latin typeface="Times New Roman" pitchFamily="18" charset="0"/>
                <a:ea typeface="標楷體" pitchFamily="65" charset="-120"/>
              </a:rPr>
              <a:t>因此，一個貓的圖片，可以表示成一個矩陣，而矩陣中的每個數值都代表著每個像素的顏色。這個代表原來圖型的矩陣，在整個卷積神經網路的架構中，我們稱為輸入層。緊接著輸入層的便是卷積層</a:t>
            </a:r>
            <a:r>
              <a:rPr kumimoji="1" lang="en-US" altLang="zh-TW" sz="2400" b="0" dirty="0">
                <a:solidFill>
                  <a:srgbClr val="000000"/>
                </a:solidFill>
                <a:latin typeface="Times New Roman" pitchFamily="18" charset="0"/>
                <a:ea typeface="標楷體" pitchFamily="65" charset="-120"/>
              </a:rPr>
              <a:t>(Convolution Layer</a:t>
            </a:r>
            <a:r>
              <a:rPr kumimoji="1" lang="en-US" altLang="zh-TW" sz="2400" b="0" dirty="0" smtClean="0">
                <a:solidFill>
                  <a:srgbClr val="000000"/>
                </a:solidFill>
                <a:latin typeface="Times New Roman" pitchFamily="18" charset="0"/>
                <a:ea typeface="標楷體" pitchFamily="65" charset="-120"/>
              </a:rPr>
              <a:t>)</a:t>
            </a:r>
            <a:r>
              <a:rPr kumimoji="1" lang="zh-TW" altLang="en-US" sz="2400" b="0" dirty="0" smtClean="0">
                <a:solidFill>
                  <a:srgbClr val="000000"/>
                </a:solidFill>
                <a:latin typeface="Times New Roman" pitchFamily="18" charset="0"/>
                <a:ea typeface="標楷體" pitchFamily="65" charset="-120"/>
              </a:rPr>
              <a:t>了</a:t>
            </a:r>
            <a:r>
              <a:rPr kumimoji="1" lang="zh-TW" altLang="en-US" sz="2400" b="0" dirty="0">
                <a:solidFill>
                  <a:srgbClr val="000000"/>
                </a:solidFill>
                <a:latin typeface="Times New Roman" pitchFamily="18" charset="0"/>
                <a:ea typeface="標楷體" pitchFamily="65" charset="-120"/>
              </a:rPr>
              <a:t>。</a:t>
            </a:r>
            <a:endParaRPr lang="zh-TW" altLang="en-US" sz="2400" dirty="0"/>
          </a:p>
          <a:p>
            <a:pPr marL="0" indent="0">
              <a:buNone/>
            </a:pP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2928190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a:solidFill>
                  <a:schemeClr val="tx1"/>
                </a:solidFill>
                <a:latin typeface="Times New Roman" pitchFamily="18" charset="0"/>
                <a:ea typeface="標楷體" pitchFamily="65" charset="-120"/>
              </a:rPr>
              <a:t>卷積神經網路卷積的運作方式如圖</a:t>
            </a:r>
            <a:r>
              <a:rPr kumimoji="1" lang="en-US" altLang="zh-TW" sz="2400" b="0" dirty="0" smtClean="0">
                <a:solidFill>
                  <a:schemeClr val="tx1"/>
                </a:solidFill>
                <a:latin typeface="Times New Roman" pitchFamily="18" charset="0"/>
                <a:ea typeface="標楷體" pitchFamily="65" charset="-120"/>
              </a:rPr>
              <a:t>5-18</a:t>
            </a:r>
            <a:r>
              <a:rPr kumimoji="1" lang="zh-TW" altLang="en-US" sz="2400" b="0" dirty="0" smtClean="0">
                <a:solidFill>
                  <a:schemeClr val="tx1"/>
                </a:solidFill>
                <a:latin typeface="Times New Roman" pitchFamily="18" charset="0"/>
                <a:ea typeface="標楷體" pitchFamily="65" charset="-120"/>
              </a:rPr>
              <a:t>所示。</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17" y="2030680"/>
            <a:ext cx="7388834" cy="40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301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695449"/>
            <a:ext cx="7473950" cy="411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779557"/>
      </p:ext>
    </p:extLst>
  </p:cSld>
  <p:clrMapOvr>
    <a:masterClrMapping/>
  </p:clrMapOvr>
  <p:transition advClick="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66" y="1698171"/>
            <a:ext cx="7883359" cy="39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336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638" y="1908572"/>
            <a:ext cx="7727156" cy="381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127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以</a:t>
            </a:r>
            <a:r>
              <a:rPr kumimoji="1" lang="zh-TW" altLang="en-US" sz="2400" b="0" dirty="0">
                <a:solidFill>
                  <a:schemeClr val="tx1"/>
                </a:solidFill>
                <a:latin typeface="Times New Roman" pitchFamily="18" charset="0"/>
                <a:ea typeface="標楷體" pitchFamily="65" charset="-120"/>
              </a:rPr>
              <a:t>訓練一個用於辨識老虎與貓的卷積神經網路來說，卷積層的用意在於使用濾波器</a:t>
            </a:r>
            <a:r>
              <a:rPr kumimoji="1" lang="zh-TW" altLang="en-US" sz="2400" b="0" dirty="0" smtClean="0">
                <a:solidFill>
                  <a:schemeClr val="tx1"/>
                </a:solidFill>
                <a:latin typeface="Times New Roman" pitchFamily="18" charset="0"/>
                <a:ea typeface="標楷體" pitchFamily="65" charset="-120"/>
              </a:rPr>
              <a:t>轉化</a:t>
            </a:r>
            <a:r>
              <a:rPr kumimoji="1" lang="zh-TW" altLang="en-US" sz="2400" b="0" dirty="0">
                <a:solidFill>
                  <a:schemeClr val="tx1"/>
                </a:solidFill>
                <a:latin typeface="Times New Roman" pitchFamily="18" charset="0"/>
                <a:ea typeface="標楷體" pitchFamily="65" charset="-120"/>
              </a:rPr>
              <a:t>出圖片的特徵，如花紋、體型、牙齒等外觀上的特徵，而這些特徵值透過一次激活</a:t>
            </a:r>
            <a:r>
              <a:rPr kumimoji="1" lang="zh-TW" altLang="en-US" sz="2400" b="0" dirty="0" smtClean="0">
                <a:solidFill>
                  <a:schemeClr val="tx1"/>
                </a:solidFill>
                <a:latin typeface="Times New Roman" pitchFamily="18" charset="0"/>
                <a:ea typeface="標楷體" pitchFamily="65" charset="-120"/>
              </a:rPr>
              <a:t>函數篩選</a:t>
            </a:r>
            <a:r>
              <a:rPr kumimoji="1" lang="zh-TW" altLang="en-US" sz="2400" b="0" dirty="0">
                <a:solidFill>
                  <a:schemeClr val="tx1"/>
                </a:solidFill>
                <a:latin typeface="Times New Roman" pitchFamily="18" charset="0"/>
                <a:ea typeface="標楷體" pitchFamily="65" charset="-120"/>
              </a:rPr>
              <a:t>掉部分神經元，使神經網路認為比較重要的特徵才傳入下一層神經元，實際上卷積</a:t>
            </a:r>
            <a:r>
              <a:rPr kumimoji="1" lang="zh-TW" altLang="en-US" sz="2400" b="0" dirty="0" smtClean="0">
                <a:solidFill>
                  <a:schemeClr val="tx1"/>
                </a:solidFill>
                <a:latin typeface="Times New Roman" pitchFamily="18" charset="0"/>
                <a:ea typeface="標楷體" pitchFamily="65" charset="-120"/>
              </a:rPr>
              <a:t>所製成</a:t>
            </a:r>
            <a:r>
              <a:rPr kumimoji="1" lang="zh-TW" altLang="en-US" sz="2400" b="0" dirty="0">
                <a:solidFill>
                  <a:schemeClr val="tx1"/>
                </a:solidFill>
                <a:latin typeface="Times New Roman" pitchFamily="18" charset="0"/>
                <a:ea typeface="標楷體" pitchFamily="65" charset="-120"/>
              </a:rPr>
              <a:t>的特徵圖無法人為定義是何種特徵，神經網路是自行訓練出各項參數，因此很難</a:t>
            </a:r>
            <a:r>
              <a:rPr kumimoji="1" lang="zh-TW" altLang="en-US" sz="2400" b="0" dirty="0" smtClean="0">
                <a:solidFill>
                  <a:schemeClr val="tx1"/>
                </a:solidFill>
                <a:latin typeface="Times New Roman" pitchFamily="18" charset="0"/>
                <a:ea typeface="標楷體" pitchFamily="65" charset="-120"/>
              </a:rPr>
              <a:t>透過人為</a:t>
            </a:r>
            <a:r>
              <a:rPr kumimoji="1" lang="zh-TW" altLang="en-US" sz="2400" b="0" dirty="0">
                <a:solidFill>
                  <a:schemeClr val="tx1"/>
                </a:solidFill>
                <a:latin typeface="Times New Roman" pitchFamily="18" charset="0"/>
                <a:ea typeface="標楷體" pitchFamily="65" charset="-120"/>
              </a:rPr>
              <a:t>認定該神經網路的設計理念，但我們可以以形象化的概念去解釋各層神經元所代表</a:t>
            </a:r>
            <a:r>
              <a:rPr kumimoji="1" lang="zh-TW" altLang="en-US" sz="2400" b="0" dirty="0" smtClean="0">
                <a:solidFill>
                  <a:schemeClr val="tx1"/>
                </a:solidFill>
                <a:latin typeface="Times New Roman" pitchFamily="18" charset="0"/>
                <a:ea typeface="標楷體" pitchFamily="65" charset="-120"/>
              </a:rPr>
              <a:t>的涵義</a:t>
            </a:r>
            <a:r>
              <a:rPr kumimoji="1" lang="zh-TW" altLang="en-US" sz="2400" b="0" dirty="0">
                <a:solidFill>
                  <a:schemeClr val="tx1"/>
                </a:solidFill>
                <a:latin typeface="Times New Roman" pitchFamily="18" charset="0"/>
                <a:ea typeface="標楷體" pitchFamily="65" charset="-120"/>
              </a:rPr>
              <a:t>。</a:t>
            </a:r>
          </a:p>
        </p:txBody>
      </p:sp>
    </p:spTree>
    <p:extLst>
      <p:ext uri="{BB962C8B-B14F-4D97-AF65-F5344CB8AC3E}">
        <p14:creationId xmlns:p14="http://schemas.microsoft.com/office/powerpoint/2010/main" val="1309368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5-3-3</a:t>
            </a:r>
            <a:r>
              <a:rPr lang="zh-TW" altLang="en-US" dirty="0"/>
              <a:t>　池化</a:t>
            </a:r>
            <a:r>
              <a:rPr lang="zh-TW" altLang="en-US" dirty="0" smtClean="0"/>
              <a:t>層</a:t>
            </a:r>
            <a:endParaRPr lang="en-US" altLang="zh-TW" dirty="0" smtClean="0"/>
          </a:p>
          <a:p>
            <a:pPr marL="0" indent="0">
              <a:buNone/>
            </a:pPr>
            <a:r>
              <a:rPr kumimoji="1" lang="zh-TW" altLang="en-US" sz="2400" b="0" dirty="0" smtClean="0">
                <a:solidFill>
                  <a:schemeClr val="tx1"/>
                </a:solidFill>
                <a:latin typeface="Times New Roman" pitchFamily="18" charset="0"/>
                <a:ea typeface="標楷體" pitchFamily="65" charset="-120"/>
              </a:rPr>
              <a:t>        在</a:t>
            </a:r>
            <a:r>
              <a:rPr kumimoji="1" lang="zh-TW" altLang="en-US" sz="2400" b="0" dirty="0">
                <a:solidFill>
                  <a:schemeClr val="tx1"/>
                </a:solidFill>
                <a:latin typeface="Times New Roman" pitchFamily="18" charset="0"/>
                <a:ea typeface="標楷體" pitchFamily="65" charset="-120"/>
              </a:rPr>
              <a:t>卷積神經網路中，卷積層之後，通常接的是池化層，主要用於透過池化來降低卷</a:t>
            </a:r>
            <a:r>
              <a:rPr kumimoji="1" lang="zh-TW" altLang="en-US" sz="2400" b="0" dirty="0" smtClean="0">
                <a:solidFill>
                  <a:schemeClr val="tx1"/>
                </a:solidFill>
                <a:latin typeface="Times New Roman" pitchFamily="18" charset="0"/>
                <a:ea typeface="標楷體" pitchFamily="65" charset="-120"/>
              </a:rPr>
              <a:t>積層</a:t>
            </a:r>
            <a:r>
              <a:rPr kumimoji="1" lang="zh-TW" altLang="en-US" sz="2400" b="0" dirty="0">
                <a:solidFill>
                  <a:schemeClr val="tx1"/>
                </a:solidFill>
                <a:latin typeface="Times New Roman" pitchFamily="18" charset="0"/>
                <a:ea typeface="標楷體" pitchFamily="65" charset="-120"/>
              </a:rPr>
              <a:t>輸出的複雜度，並去除一些可有可無的特徵，但也希望能具有卷積輸出特徵的代表性</a:t>
            </a:r>
            <a:r>
              <a:rPr kumimoji="1" lang="zh-TW" altLang="en-US" sz="2400" b="0" dirty="0" smtClean="0">
                <a:solidFill>
                  <a:schemeClr val="tx1"/>
                </a:solidFill>
                <a:latin typeface="Times New Roman" pitchFamily="18" charset="0"/>
                <a:ea typeface="標楷體" pitchFamily="65" charset="-120"/>
              </a:rPr>
              <a:t>，池</a:t>
            </a:r>
            <a:r>
              <a:rPr kumimoji="1" lang="zh-TW" altLang="en-US" sz="2400" b="0" dirty="0">
                <a:solidFill>
                  <a:schemeClr val="tx1"/>
                </a:solidFill>
                <a:latin typeface="Times New Roman" pitchFamily="18" charset="0"/>
                <a:ea typeface="標楷體" pitchFamily="65" charset="-120"/>
              </a:rPr>
              <a:t>化運算中，最常使用的是最大池化與平均池化兩種方法，最大池化指的是對輸入的卷</a:t>
            </a:r>
            <a:r>
              <a:rPr kumimoji="1" lang="zh-TW" altLang="en-US" sz="2400" b="0" dirty="0" smtClean="0">
                <a:solidFill>
                  <a:schemeClr val="tx1"/>
                </a:solidFill>
                <a:latin typeface="Times New Roman" pitchFamily="18" charset="0"/>
                <a:ea typeface="標楷體" pitchFamily="65" charset="-120"/>
              </a:rPr>
              <a:t>積層</a:t>
            </a:r>
            <a:r>
              <a:rPr kumimoji="1" lang="zh-TW" altLang="en-US" sz="2400" b="0" dirty="0">
                <a:solidFill>
                  <a:schemeClr val="tx1"/>
                </a:solidFill>
                <a:latin typeface="Times New Roman" pitchFamily="18" charset="0"/>
                <a:ea typeface="標楷體" pitchFamily="65" charset="-120"/>
              </a:rPr>
              <a:t>指定的子矩陣內取最大值作為輸出，如圖</a:t>
            </a:r>
            <a:r>
              <a:rPr kumimoji="1" lang="en-US" altLang="zh-TW" sz="2400" b="0" dirty="0" smtClean="0">
                <a:solidFill>
                  <a:schemeClr val="tx1"/>
                </a:solidFill>
                <a:latin typeface="Times New Roman" pitchFamily="18" charset="0"/>
                <a:ea typeface="標楷體" pitchFamily="65" charset="-120"/>
              </a:rPr>
              <a:t>5-22</a:t>
            </a:r>
            <a:r>
              <a:rPr kumimoji="1" lang="zh-TW" altLang="en-US" sz="2400" b="0" dirty="0" smtClean="0">
                <a:solidFill>
                  <a:schemeClr val="tx1"/>
                </a:solidFill>
                <a:latin typeface="Times New Roman" pitchFamily="18" charset="0"/>
                <a:ea typeface="標楷體" pitchFamily="65" charset="-120"/>
              </a:rPr>
              <a:t>所示。</a:t>
            </a:r>
            <a:endParaRPr kumimoji="1" lang="zh-TW" altLang="en-US" sz="2400" b="0" dirty="0">
              <a:solidFill>
                <a:schemeClr val="tx1"/>
              </a:solidFill>
              <a:latin typeface="Times New Roman" pitchFamily="18" charset="0"/>
              <a:ea typeface="標楷體" pitchFamily="65" charset="-12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6"/>
          <a:stretch/>
        </p:blipFill>
        <p:spPr bwMode="auto">
          <a:xfrm>
            <a:off x="1684688" y="4038600"/>
            <a:ext cx="5758471" cy="239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350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以</a:t>
            </a:r>
            <a:r>
              <a:rPr kumimoji="1" lang="zh-TW" altLang="en-US" sz="2400" b="0" dirty="0">
                <a:solidFill>
                  <a:schemeClr val="tx1"/>
                </a:solidFill>
                <a:latin typeface="Times New Roman" pitchFamily="18" charset="0"/>
                <a:ea typeface="標楷體" pitchFamily="65" charset="-120"/>
              </a:rPr>
              <a:t>最大池化法來說，利用最大池化將一個個小矩陣內的最大值視為最重要的特徵，</a:t>
            </a:r>
            <a:r>
              <a:rPr kumimoji="1" lang="zh-TW" altLang="en-US" sz="2400" b="0" dirty="0" smtClean="0">
                <a:solidFill>
                  <a:schemeClr val="tx1"/>
                </a:solidFill>
                <a:latin typeface="Times New Roman" pitchFamily="18" charset="0"/>
                <a:ea typeface="標楷體" pitchFamily="65" charset="-120"/>
              </a:rPr>
              <a:t>保留</a:t>
            </a:r>
            <a:r>
              <a:rPr kumimoji="1" lang="zh-TW" altLang="en-US" sz="2400" b="0" dirty="0">
                <a:solidFill>
                  <a:schemeClr val="tx1"/>
                </a:solidFill>
                <a:latin typeface="Times New Roman" pitchFamily="18" charset="0"/>
                <a:ea typeface="標楷體" pitchFamily="65" charset="-120"/>
              </a:rPr>
              <a:t>並輸出至下一層來進行處理，相當於篩選重要的特徵，去掉一些可有可無的特徵，</a:t>
            </a:r>
            <a:r>
              <a:rPr kumimoji="1" lang="zh-TW" altLang="en-US" sz="2400" b="0" dirty="0" smtClean="0">
                <a:solidFill>
                  <a:schemeClr val="tx1"/>
                </a:solidFill>
                <a:latin typeface="Times New Roman" pitchFamily="18" charset="0"/>
                <a:ea typeface="標楷體" pitchFamily="65" charset="-120"/>
              </a:rPr>
              <a:t>提高神經</a:t>
            </a:r>
            <a:r>
              <a:rPr kumimoji="1" lang="zh-TW" altLang="en-US" sz="2400" b="0" dirty="0">
                <a:solidFill>
                  <a:schemeClr val="tx1"/>
                </a:solidFill>
                <a:latin typeface="Times New Roman" pitchFamily="18" charset="0"/>
                <a:ea typeface="標楷體" pitchFamily="65" charset="-120"/>
              </a:rPr>
              <a:t>網路訓練速度，也減少過度擬合的可能性。</a:t>
            </a:r>
          </a:p>
        </p:txBody>
      </p:sp>
    </p:spTree>
    <p:extLst>
      <p:ext uri="{BB962C8B-B14F-4D97-AF65-F5344CB8AC3E}">
        <p14:creationId xmlns:p14="http://schemas.microsoft.com/office/powerpoint/2010/main" val="8460054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5-3-4</a:t>
            </a:r>
            <a:r>
              <a:rPr lang="zh-TW" altLang="en-US" dirty="0"/>
              <a:t>　輸出</a:t>
            </a:r>
            <a:r>
              <a:rPr lang="zh-TW" altLang="en-US" dirty="0" smtClean="0"/>
              <a:t>層</a:t>
            </a:r>
            <a:endParaRPr lang="en-US" altLang="zh-TW" dirty="0" smtClean="0"/>
          </a:p>
          <a:p>
            <a:pPr marL="0" indent="0" eaLnBrk="1">
              <a:buNone/>
            </a:pPr>
            <a:r>
              <a:rPr kumimoji="1" lang="zh-TW" altLang="en-US" sz="2400" b="0" dirty="0" smtClean="0">
                <a:solidFill>
                  <a:schemeClr val="tx1"/>
                </a:solidFill>
                <a:latin typeface="Times New Roman" pitchFamily="18" charset="0"/>
                <a:ea typeface="標楷體" pitchFamily="65" charset="-120"/>
              </a:rPr>
              <a:t>        一般而言</a:t>
            </a:r>
            <a:r>
              <a:rPr kumimoji="1" lang="zh-TW" altLang="en-US" sz="2400" b="0" dirty="0">
                <a:solidFill>
                  <a:schemeClr val="tx1"/>
                </a:solidFill>
                <a:latin typeface="Times New Roman" pitchFamily="18" charset="0"/>
                <a:ea typeface="標楷體" pitchFamily="65" charset="-120"/>
              </a:rPr>
              <a:t>，卷積層和池化層會重覆許多次，這表示，卷積運算對原來的圖形中取</a:t>
            </a:r>
            <a:r>
              <a:rPr kumimoji="1" lang="zh-TW" altLang="en-US" sz="2400" b="0" dirty="0" smtClean="0">
                <a:solidFill>
                  <a:schemeClr val="tx1"/>
                </a:solidFill>
                <a:latin typeface="Times New Roman" pitchFamily="18" charset="0"/>
                <a:ea typeface="標楷體" pitchFamily="65" charset="-120"/>
              </a:rPr>
              <a:t>特徵</a:t>
            </a:r>
            <a:r>
              <a:rPr kumimoji="1" lang="zh-TW" altLang="en-US" sz="2400" b="0" dirty="0">
                <a:solidFill>
                  <a:schemeClr val="tx1"/>
                </a:solidFill>
                <a:latin typeface="Times New Roman" pitchFamily="18" charset="0"/>
                <a:ea typeface="標楷體" pitchFamily="65" charset="-120"/>
              </a:rPr>
              <a:t>，而池化運算再將不重要的特徵去除，這樣的卷積與池化運算會重覆執行，最後才</a:t>
            </a:r>
            <a:r>
              <a:rPr kumimoji="1" lang="zh-TW" altLang="en-US" sz="2400" b="0" dirty="0" smtClean="0">
                <a:solidFill>
                  <a:schemeClr val="tx1"/>
                </a:solidFill>
                <a:latin typeface="Times New Roman" pitchFamily="18" charset="0"/>
                <a:ea typeface="標楷體" pitchFamily="65" charset="-120"/>
              </a:rPr>
              <a:t>準備輸出</a:t>
            </a:r>
            <a:r>
              <a:rPr kumimoji="1" lang="zh-TW" altLang="en-US" sz="2400" b="0" dirty="0">
                <a:solidFill>
                  <a:schemeClr val="tx1"/>
                </a:solidFill>
                <a:latin typeface="Times New Roman" pitchFamily="18" charset="0"/>
                <a:ea typeface="標楷體" pitchFamily="65" charset="-120"/>
              </a:rPr>
              <a:t>，卷積神經網路經過多次的卷積與池化，訓練出諸多特徵，接著要透過全連接層</a:t>
            </a:r>
            <a:r>
              <a:rPr kumimoji="1" lang="zh-TW" altLang="en-US" sz="2400" b="0" dirty="0" smtClean="0">
                <a:solidFill>
                  <a:schemeClr val="tx1"/>
                </a:solidFill>
                <a:latin typeface="Times New Roman" pitchFamily="18" charset="0"/>
                <a:ea typeface="標楷體" pitchFamily="65" charset="-120"/>
              </a:rPr>
              <a:t>進行特徵</a:t>
            </a:r>
            <a:r>
              <a:rPr kumimoji="1" lang="zh-TW" altLang="en-US" sz="2400" b="0" dirty="0">
                <a:solidFill>
                  <a:schemeClr val="tx1"/>
                </a:solidFill>
                <a:latin typeface="Times New Roman" pitchFamily="18" charset="0"/>
                <a:ea typeface="標楷體" pitchFamily="65" charset="-120"/>
              </a:rPr>
              <a:t>分類，最終才有分類的</a:t>
            </a:r>
            <a:r>
              <a:rPr kumimoji="1" lang="zh-TW" altLang="en-US" sz="2400" b="0" dirty="0" smtClean="0">
                <a:solidFill>
                  <a:schemeClr val="tx1"/>
                </a:solidFill>
                <a:latin typeface="Times New Roman" pitchFamily="18" charset="0"/>
                <a:ea typeface="標楷體" pitchFamily="65" charset="-120"/>
              </a:rPr>
              <a:t>輸出。</a:t>
            </a: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30519675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15" y="866899"/>
            <a:ext cx="7650956"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45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86A363DE-FA16-452F-AF9C-B3BCB14AABB2}"/>
              </a:ext>
            </a:extLst>
          </p:cNvPr>
          <p:cNvSpPr>
            <a:spLocks noGrp="1"/>
          </p:cNvSpPr>
          <p:nvPr>
            <p:ph type="title"/>
          </p:nvPr>
        </p:nvSpPr>
        <p:spPr/>
        <p:txBody>
          <a:bodyPr/>
          <a:lstStyle/>
          <a:p>
            <a:r>
              <a:rPr lang="en-US" altLang="zh-TW" dirty="0"/>
              <a:t>5-1</a:t>
            </a:r>
            <a:r>
              <a:rPr lang="zh-TW" altLang="en-US" dirty="0" smtClean="0"/>
              <a:t>　</a:t>
            </a:r>
            <a:r>
              <a:rPr lang="zh-TW" altLang="en-US" dirty="0"/>
              <a:t>神經元的設計與功能</a:t>
            </a:r>
            <a:endParaRPr lang="zh-TW" altLang="en-US" b="1" dirty="0"/>
          </a:p>
        </p:txBody>
      </p:sp>
      <p:sp>
        <p:nvSpPr>
          <p:cNvPr id="8" name="內容版面配置區 7"/>
          <p:cNvSpPr>
            <a:spLocks noGrp="1"/>
          </p:cNvSpPr>
          <p:nvPr>
            <p:ph idx="1"/>
          </p:nvPr>
        </p:nvSpPr>
        <p:spPr/>
        <p:txBody>
          <a:bodyPr/>
          <a:lstStyle/>
          <a:p>
            <a:pPr lvl="1" indent="0">
              <a:lnSpc>
                <a:spcPct val="100000"/>
              </a:lnSpc>
              <a:buNone/>
            </a:pPr>
            <a:r>
              <a:rPr lang="zh-TW" altLang="en-US" sz="2400" dirty="0" smtClean="0"/>
              <a:t>        在</a:t>
            </a:r>
            <a:r>
              <a:rPr lang="zh-TW" altLang="en-US" sz="2400" dirty="0"/>
              <a:t>我們的大腦中，大約包含</a:t>
            </a:r>
            <a:r>
              <a:rPr lang="en-US" altLang="zh-TW" sz="2400" dirty="0"/>
              <a:t>500 ∼ </a:t>
            </a:r>
            <a:r>
              <a:rPr lang="en-US" altLang="zh-TW" sz="2400" dirty="0" smtClean="0"/>
              <a:t>1000</a:t>
            </a:r>
            <a:r>
              <a:rPr lang="zh-TW" altLang="en-US" sz="2400" dirty="0" smtClean="0"/>
              <a:t>億</a:t>
            </a:r>
            <a:r>
              <a:rPr lang="zh-TW" altLang="en-US" sz="2400" dirty="0"/>
              <a:t>個</a:t>
            </a:r>
            <a:r>
              <a:rPr lang="zh-TW" altLang="en-US" sz="2400" dirty="0" smtClean="0"/>
              <a:t>神經元</a:t>
            </a:r>
            <a:r>
              <a:rPr lang="zh-TW" altLang="en-US" sz="2400" dirty="0"/>
              <a:t>，這些神經元由突觸接收外部訊號，並將其處理後，</a:t>
            </a:r>
            <a:r>
              <a:rPr lang="zh-TW" altLang="en-US" sz="2400" dirty="0" smtClean="0"/>
              <a:t>若訊號</a:t>
            </a:r>
            <a:r>
              <a:rPr lang="zh-TW" altLang="en-US" sz="2400" dirty="0"/>
              <a:t>夠強，則透過一種激活的處理程序，將此訊號再</a:t>
            </a:r>
            <a:r>
              <a:rPr lang="zh-TW" altLang="en-US" sz="2400" dirty="0" smtClean="0"/>
              <a:t>傳遞給</a:t>
            </a:r>
            <a:r>
              <a:rPr lang="zh-TW" altLang="en-US" sz="2400" dirty="0"/>
              <a:t>下一個神經元，經過這樣的處理及傳遞，最後輸出</a:t>
            </a:r>
            <a:r>
              <a:rPr lang="zh-TW" altLang="en-US" sz="2400" dirty="0" smtClean="0"/>
              <a:t>作為人類</a:t>
            </a:r>
            <a:r>
              <a:rPr lang="zh-TW" altLang="en-US" sz="2400" dirty="0"/>
              <a:t>的反應；科學家們為了使電腦有效的解決各種問題</a:t>
            </a:r>
            <a:r>
              <a:rPr lang="zh-TW" altLang="en-US" sz="2400" dirty="0" smtClean="0"/>
              <a:t>，也</a:t>
            </a:r>
            <a:r>
              <a:rPr lang="zh-TW" altLang="en-US" sz="2400" dirty="0"/>
              <a:t>以眾多的神經元來建構一個類神經網路，每個神經元</a:t>
            </a:r>
            <a:r>
              <a:rPr lang="zh-TW" altLang="en-US" sz="2400" dirty="0" smtClean="0"/>
              <a:t>完全</a:t>
            </a:r>
            <a:r>
              <a:rPr lang="zh-TW" altLang="en-US" sz="2400" dirty="0"/>
              <a:t>模擬人腦神經元的運作機制，透過神經元彼此間的傳遞，最後再進行決策。</a:t>
            </a: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3401598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tabLst>
                <a:tab pos="714375" algn="l"/>
                <a:tab pos="757238" algn="l"/>
                <a:tab pos="8072438" algn="r"/>
              </a:tabLst>
            </a:pPr>
            <a:r>
              <a:rPr kumimoji="1" lang="zh-TW" altLang="en-US" sz="2400" b="0" dirty="0" smtClean="0">
                <a:solidFill>
                  <a:schemeClr val="tx1"/>
                </a:solidFill>
                <a:latin typeface="Times New Roman" pitchFamily="18" charset="0"/>
                <a:ea typeface="標楷體" pitchFamily="65" charset="-120"/>
              </a:rPr>
              <a:t>         從</a:t>
            </a:r>
            <a:r>
              <a:rPr kumimoji="1" lang="zh-TW" altLang="en-US" sz="2400" b="0" dirty="0">
                <a:solidFill>
                  <a:schemeClr val="tx1"/>
                </a:solidFill>
                <a:latin typeface="Times New Roman" pitchFamily="18" charset="0"/>
                <a:ea typeface="標楷體" pitchFamily="65" charset="-120"/>
              </a:rPr>
              <a:t>輸入層、卷積層、池化層、全連接層到輸出層，透過一層層的運算，建構出一個</a:t>
            </a:r>
            <a:r>
              <a:rPr kumimoji="1" lang="zh-TW" altLang="en-US" sz="2400" b="0" dirty="0" smtClean="0">
                <a:solidFill>
                  <a:schemeClr val="tx1"/>
                </a:solidFill>
                <a:latin typeface="Times New Roman" pitchFamily="18" charset="0"/>
                <a:ea typeface="標楷體" pitchFamily="65" charset="-120"/>
              </a:rPr>
              <a:t>可以</a:t>
            </a:r>
            <a:r>
              <a:rPr kumimoji="1" lang="zh-TW" altLang="en-US" sz="2400" b="0" dirty="0">
                <a:solidFill>
                  <a:schemeClr val="tx1"/>
                </a:solidFill>
                <a:latin typeface="Times New Roman" pitchFamily="18" charset="0"/>
                <a:ea typeface="標楷體" pitchFamily="65" charset="-120"/>
              </a:rPr>
              <a:t>用於辨識圖像的卷積神經網路。然而，單是設計卷積神經網路中每一層的架構，並不</a:t>
            </a:r>
            <a:r>
              <a:rPr kumimoji="1" lang="zh-TW" altLang="en-US" sz="2400" b="0" dirty="0" smtClean="0">
                <a:solidFill>
                  <a:schemeClr val="tx1"/>
                </a:solidFill>
                <a:latin typeface="Times New Roman" pitchFamily="18" charset="0"/>
                <a:ea typeface="標楷體" pitchFamily="65" charset="-120"/>
              </a:rPr>
              <a:t>足以</a:t>
            </a:r>
            <a:r>
              <a:rPr kumimoji="1" lang="zh-TW" altLang="en-US" sz="2400" b="0" dirty="0">
                <a:solidFill>
                  <a:schemeClr val="tx1"/>
                </a:solidFill>
                <a:latin typeface="Times New Roman" pitchFamily="18" charset="0"/>
                <a:ea typeface="標楷體" pitchFamily="65" charset="-120"/>
              </a:rPr>
              <a:t>使該網路具有辨識圖像的能力，此時，使用者必須使用大量有標記的圖像去訓練卷積</a:t>
            </a:r>
            <a:r>
              <a:rPr kumimoji="1" lang="zh-TW" altLang="en-US" sz="2400" b="0" dirty="0" smtClean="0">
                <a:solidFill>
                  <a:schemeClr val="tx1"/>
                </a:solidFill>
                <a:latin typeface="Times New Roman" pitchFamily="18" charset="0"/>
                <a:ea typeface="標楷體" pitchFamily="65" charset="-120"/>
              </a:rPr>
              <a:t>神經網路。</a:t>
            </a: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4163969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5-1-1</a:t>
            </a:r>
            <a:r>
              <a:rPr lang="zh-TW" altLang="en-US" dirty="0"/>
              <a:t>　神經元模型</a:t>
            </a:r>
            <a:r>
              <a:rPr lang="en-US" altLang="zh-TW" dirty="0"/>
              <a:t>(The Perceptron Model</a:t>
            </a:r>
            <a:r>
              <a:rPr lang="en-US" altLang="zh-TW" dirty="0" smtClean="0"/>
              <a:t>)</a:t>
            </a:r>
          </a:p>
          <a:p>
            <a:pPr marL="0" indent="0">
              <a:buNone/>
            </a:pPr>
            <a:r>
              <a:rPr kumimoji="1" lang="zh-TW" altLang="en-US" sz="2400" b="0" dirty="0" smtClean="0">
                <a:solidFill>
                  <a:schemeClr val="tx1"/>
                </a:solidFill>
                <a:latin typeface="Times New Roman" pitchFamily="18" charset="0"/>
                <a:ea typeface="標楷體" pitchFamily="65" charset="-120"/>
              </a:rPr>
              <a:t>    人類</a:t>
            </a:r>
            <a:r>
              <a:rPr kumimoji="1" lang="zh-TW" altLang="en-US" sz="2400" b="0" dirty="0">
                <a:solidFill>
                  <a:schemeClr val="tx1"/>
                </a:solidFill>
                <a:latin typeface="Times New Roman" pitchFamily="18" charset="0"/>
                <a:ea typeface="標楷體" pitchFamily="65" charset="-120"/>
              </a:rPr>
              <a:t>神經元的運作方式如圖</a:t>
            </a:r>
            <a:r>
              <a:rPr kumimoji="1" lang="en-US" altLang="zh-TW" sz="2400" b="0" dirty="0" smtClean="0">
                <a:solidFill>
                  <a:schemeClr val="tx1"/>
                </a:solidFill>
                <a:latin typeface="Times New Roman" pitchFamily="18" charset="0"/>
                <a:ea typeface="標楷體" pitchFamily="65" charset="-120"/>
              </a:rPr>
              <a:t>5-1</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，神經元透過</a:t>
            </a:r>
            <a:r>
              <a:rPr kumimoji="1" lang="en-US" altLang="zh-TW" sz="2400" b="0" dirty="0" err="1" smtClean="0">
                <a:solidFill>
                  <a:schemeClr val="tx1"/>
                </a:solidFill>
                <a:latin typeface="Times New Roman" pitchFamily="18" charset="0"/>
                <a:ea typeface="標楷體" pitchFamily="65" charset="-120"/>
              </a:rPr>
              <a:t>x1</a:t>
            </a:r>
            <a:r>
              <a:rPr kumimoji="1" lang="zh-TW" altLang="en-US" sz="2400" b="0" dirty="0" smtClean="0">
                <a:solidFill>
                  <a:schemeClr val="tx1"/>
                </a:solidFill>
                <a:latin typeface="Times New Roman" pitchFamily="18" charset="0"/>
                <a:ea typeface="標楷體" pitchFamily="65" charset="-120"/>
              </a:rPr>
              <a:t>及</a:t>
            </a:r>
            <a:r>
              <a:rPr kumimoji="1" lang="en-US" altLang="zh-TW" sz="2400" b="0" dirty="0">
                <a:solidFill>
                  <a:schemeClr val="tx1"/>
                </a:solidFill>
                <a:latin typeface="Times New Roman" pitchFamily="18" charset="0"/>
                <a:ea typeface="標楷體" pitchFamily="65" charset="-120"/>
              </a:rPr>
              <a:t>x2 </a:t>
            </a:r>
            <a:r>
              <a:rPr kumimoji="1" lang="zh-TW" altLang="en-US" sz="2400" b="0" dirty="0">
                <a:solidFill>
                  <a:schemeClr val="tx1"/>
                </a:solidFill>
                <a:latin typeface="Times New Roman" pitchFamily="18" charset="0"/>
                <a:ea typeface="標楷體" pitchFamily="65" charset="-120"/>
              </a:rPr>
              <a:t>的輸入，得到「痛」</a:t>
            </a:r>
            <a:r>
              <a:rPr kumimoji="1" lang="zh-TW" altLang="en-US" sz="2400" b="0" dirty="0" smtClean="0">
                <a:solidFill>
                  <a:schemeClr val="tx1"/>
                </a:solidFill>
                <a:latin typeface="Times New Roman" pitchFamily="18" charset="0"/>
                <a:ea typeface="標楷體" pitchFamily="65" charset="-120"/>
              </a:rPr>
              <a:t>與「</a:t>
            </a:r>
            <a:r>
              <a:rPr kumimoji="1" lang="zh-TW" altLang="en-US" sz="2400" b="0" dirty="0">
                <a:solidFill>
                  <a:schemeClr val="tx1"/>
                </a:solidFill>
                <a:latin typeface="Times New Roman" pitchFamily="18" charset="0"/>
                <a:ea typeface="標楷體" pitchFamily="65" charset="-120"/>
              </a:rPr>
              <a:t>癢」的訊號，而</a:t>
            </a:r>
            <a:r>
              <a:rPr kumimoji="1" lang="en-US" altLang="zh-TW" sz="2400" b="0" dirty="0" err="1" smtClean="0">
                <a:solidFill>
                  <a:schemeClr val="tx1"/>
                </a:solidFill>
                <a:latin typeface="Times New Roman" pitchFamily="18" charset="0"/>
                <a:ea typeface="標楷體" pitchFamily="65" charset="-120"/>
              </a:rPr>
              <a:t>w1</a:t>
            </a:r>
            <a:r>
              <a:rPr kumimoji="1" lang="zh-TW" altLang="en-US" sz="2400" b="0" dirty="0" smtClean="0">
                <a:solidFill>
                  <a:schemeClr val="tx1"/>
                </a:solidFill>
                <a:latin typeface="Times New Roman" pitchFamily="18" charset="0"/>
                <a:ea typeface="標楷體" pitchFamily="65" charset="-120"/>
              </a:rPr>
              <a:t>及</a:t>
            </a:r>
            <a:r>
              <a:rPr kumimoji="1" lang="en-US" altLang="zh-TW" sz="2400" b="0" dirty="0" err="1" smtClean="0">
                <a:solidFill>
                  <a:schemeClr val="tx1"/>
                </a:solidFill>
                <a:latin typeface="Times New Roman" pitchFamily="18" charset="0"/>
                <a:ea typeface="標楷體" pitchFamily="65" charset="-120"/>
              </a:rPr>
              <a:t>w2</a:t>
            </a:r>
            <a:r>
              <a:rPr kumimoji="1" lang="zh-TW" altLang="en-US" sz="2400" b="0" dirty="0" smtClean="0">
                <a:solidFill>
                  <a:schemeClr val="tx1"/>
                </a:solidFill>
                <a:latin typeface="Times New Roman" pitchFamily="18" charset="0"/>
                <a:ea typeface="標楷體" pitchFamily="65" charset="-120"/>
              </a:rPr>
              <a:t>代表</a:t>
            </a:r>
            <a:r>
              <a:rPr kumimoji="1" lang="zh-TW" altLang="en-US" sz="2400" b="0" dirty="0">
                <a:solidFill>
                  <a:schemeClr val="tx1"/>
                </a:solidFill>
                <a:latin typeface="Times New Roman" pitchFamily="18" charset="0"/>
                <a:ea typeface="標楷體" pitchFamily="65" charset="-120"/>
              </a:rPr>
              <a:t>著感知程度的強弱，舉例來說，</a:t>
            </a:r>
            <a:r>
              <a:rPr kumimoji="1" lang="en-US" altLang="zh-TW" sz="2400" b="0" dirty="0" err="1" smtClean="0">
                <a:solidFill>
                  <a:schemeClr val="tx1"/>
                </a:solidFill>
                <a:latin typeface="Times New Roman" pitchFamily="18" charset="0"/>
                <a:ea typeface="標楷體" pitchFamily="65" charset="-120"/>
              </a:rPr>
              <a:t>w1</a:t>
            </a:r>
            <a:r>
              <a:rPr kumimoji="1" lang="zh-TW" altLang="en-US" sz="2400" b="0" dirty="0" smtClean="0">
                <a:solidFill>
                  <a:schemeClr val="tx1"/>
                </a:solidFill>
                <a:latin typeface="Times New Roman" pitchFamily="18" charset="0"/>
                <a:ea typeface="標楷體" pitchFamily="65" charset="-120"/>
              </a:rPr>
              <a:t>表示</a:t>
            </a:r>
            <a:r>
              <a:rPr kumimoji="1" lang="zh-TW" altLang="en-US" sz="2400" b="0" dirty="0">
                <a:solidFill>
                  <a:schemeClr val="tx1"/>
                </a:solidFill>
                <a:latin typeface="Times New Roman" pitchFamily="18" charset="0"/>
                <a:ea typeface="標楷體" pitchFamily="65" charset="-120"/>
              </a:rPr>
              <a:t>痛的程度為「</a:t>
            </a:r>
            <a:r>
              <a:rPr kumimoji="1" lang="zh-TW" altLang="en-US" sz="2400" b="0" dirty="0" smtClean="0">
                <a:solidFill>
                  <a:schemeClr val="tx1"/>
                </a:solidFill>
                <a:latin typeface="Times New Roman" pitchFamily="18" charset="0"/>
                <a:ea typeface="標楷體" pitchFamily="65" charset="-120"/>
              </a:rPr>
              <a:t>非常</a:t>
            </a:r>
            <a:r>
              <a:rPr kumimoji="1" lang="zh-TW" altLang="en-US" sz="2400" b="0" dirty="0">
                <a:solidFill>
                  <a:schemeClr val="tx1"/>
                </a:solidFill>
                <a:latin typeface="Times New Roman" pitchFamily="18" charset="0"/>
                <a:ea typeface="標楷體" pitchFamily="65" charset="-120"/>
              </a:rPr>
              <a:t>」痛，</a:t>
            </a:r>
            <a:r>
              <a:rPr kumimoji="1" lang="en-US" altLang="zh-TW" sz="2400" b="0" dirty="0" err="1" smtClean="0">
                <a:solidFill>
                  <a:schemeClr val="tx1"/>
                </a:solidFill>
                <a:latin typeface="Times New Roman" pitchFamily="18" charset="0"/>
                <a:ea typeface="標楷體" pitchFamily="65" charset="-120"/>
              </a:rPr>
              <a:t>w2</a:t>
            </a:r>
            <a:r>
              <a:rPr kumimoji="1" lang="zh-TW" altLang="en-US" sz="2400" b="0" dirty="0" smtClean="0">
                <a:solidFill>
                  <a:schemeClr val="tx1"/>
                </a:solidFill>
                <a:latin typeface="Times New Roman" pitchFamily="18" charset="0"/>
                <a:ea typeface="標楷體" pitchFamily="65" charset="-120"/>
              </a:rPr>
              <a:t>表示</a:t>
            </a:r>
            <a:r>
              <a:rPr kumimoji="1" lang="zh-TW" altLang="en-US" sz="2400" b="0" dirty="0">
                <a:solidFill>
                  <a:schemeClr val="tx1"/>
                </a:solidFill>
                <a:latin typeface="Times New Roman" pitchFamily="18" charset="0"/>
                <a:ea typeface="標楷體" pitchFamily="65" charset="-120"/>
              </a:rPr>
              <a:t>癢的程度為「稍微」癢，當神經元接收到訊號後，判斷出這些訊號的</a:t>
            </a:r>
            <a:r>
              <a:rPr kumimoji="1" lang="zh-TW" altLang="en-US" sz="2400" b="0" dirty="0" smtClean="0">
                <a:solidFill>
                  <a:schemeClr val="tx1"/>
                </a:solidFill>
                <a:latin typeface="Times New Roman" pitchFamily="18" charset="0"/>
                <a:ea typeface="標楷體" pitchFamily="65" charset="-120"/>
              </a:rPr>
              <a:t>刺激是否</a:t>
            </a:r>
            <a:r>
              <a:rPr kumimoji="1" lang="zh-TW" altLang="en-US" sz="2400" b="0" dirty="0">
                <a:solidFill>
                  <a:schemeClr val="tx1"/>
                </a:solidFill>
                <a:latin typeface="Times New Roman" pitchFamily="18" charset="0"/>
                <a:ea typeface="標楷體" pitchFamily="65" charset="-120"/>
              </a:rPr>
              <a:t>達到一定的</a:t>
            </a:r>
            <a:r>
              <a:rPr kumimoji="1" lang="zh-TW" altLang="en-US" sz="2400" b="0" dirty="0" smtClean="0">
                <a:solidFill>
                  <a:schemeClr val="tx1"/>
                </a:solidFill>
                <a:latin typeface="Times New Roman" pitchFamily="18" charset="0"/>
                <a:ea typeface="標楷體" pitchFamily="65" charset="-120"/>
              </a:rPr>
              <a:t>門檻。</a:t>
            </a:r>
            <a:endParaRPr kumimoji="1" lang="zh-TW" altLang="en-US" sz="2400" b="0" dirty="0">
              <a:solidFill>
                <a:schemeClr val="tx1"/>
              </a:solidFill>
              <a:latin typeface="Times New Roman" pitchFamily="18" charset="0"/>
              <a:ea typeface="標楷體" pitchFamily="65" charset="-120"/>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895" y="3733800"/>
            <a:ext cx="3911141" cy="2779568"/>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154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對照</a:t>
            </a:r>
            <a:r>
              <a:rPr kumimoji="1" lang="zh-TW" altLang="en-US" sz="2400" b="0" dirty="0">
                <a:solidFill>
                  <a:schemeClr val="tx1"/>
                </a:solidFill>
                <a:latin typeface="Times New Roman" pitchFamily="18" charset="0"/>
                <a:ea typeface="標楷體" pitchFamily="65" charset="-120"/>
              </a:rPr>
              <a:t>人類的神經元，其刺激訊號為神經元的輸入，然而刺激強度的不同，對於</a:t>
            </a:r>
            <a:r>
              <a:rPr kumimoji="1" lang="zh-TW" altLang="en-US" sz="2400" b="0" dirty="0" smtClean="0">
                <a:solidFill>
                  <a:schemeClr val="tx1"/>
                </a:solidFill>
                <a:latin typeface="Times New Roman" pitchFamily="18" charset="0"/>
                <a:ea typeface="標楷體" pitchFamily="65" charset="-120"/>
              </a:rPr>
              <a:t>神經元</a:t>
            </a:r>
            <a:r>
              <a:rPr kumimoji="1" lang="zh-TW" altLang="en-US" sz="2400" b="0" dirty="0">
                <a:solidFill>
                  <a:schemeClr val="tx1"/>
                </a:solidFill>
                <a:latin typeface="Times New Roman" pitchFamily="18" charset="0"/>
                <a:ea typeface="標楷體" pitchFamily="65" charset="-120"/>
              </a:rPr>
              <a:t>的重要性也不同，在神經元中，使用權重</a:t>
            </a:r>
            <a:r>
              <a:rPr kumimoji="1" lang="en-US" altLang="zh-TW" sz="2400" b="0" dirty="0" smtClean="0">
                <a:solidFill>
                  <a:schemeClr val="tx1"/>
                </a:solidFill>
                <a:latin typeface="Times New Roman" pitchFamily="18" charset="0"/>
                <a:ea typeface="標楷體" pitchFamily="65" charset="-120"/>
              </a:rPr>
              <a:t>w</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大小來表示輸入訊號不同的強度</a:t>
            </a:r>
            <a:r>
              <a:rPr kumimoji="1" lang="zh-TW" altLang="en-US" sz="2400" b="0" dirty="0" smtClean="0">
                <a:solidFill>
                  <a:schemeClr val="tx1"/>
                </a:solidFill>
                <a:latin typeface="Times New Roman" pitchFamily="18" charset="0"/>
                <a:ea typeface="標楷體" pitchFamily="65" charset="-120"/>
              </a:rPr>
              <a:t>。電腦</a:t>
            </a:r>
            <a:r>
              <a:rPr kumimoji="1" lang="zh-TW" altLang="en-US" sz="2400" b="0" dirty="0">
                <a:solidFill>
                  <a:schemeClr val="tx1"/>
                </a:solidFill>
                <a:latin typeface="Times New Roman" pitchFamily="18" charset="0"/>
                <a:ea typeface="標楷體" pitchFamily="65" charset="-120"/>
              </a:rPr>
              <a:t>的神經元架構如圖</a:t>
            </a:r>
            <a:r>
              <a:rPr kumimoji="1" lang="en-US" altLang="zh-TW" sz="2400" b="0" dirty="0" smtClean="0">
                <a:solidFill>
                  <a:schemeClr val="tx1"/>
                </a:solidFill>
                <a:latin typeface="Times New Roman" pitchFamily="18" charset="0"/>
                <a:ea typeface="標楷體" pitchFamily="65" charset="-120"/>
              </a:rPr>
              <a:t>5-2</a:t>
            </a:r>
            <a:r>
              <a:rPr kumimoji="1" lang="zh-TW" altLang="en-US" sz="2400" b="0" dirty="0" smtClean="0">
                <a:solidFill>
                  <a:schemeClr val="tx1"/>
                </a:solidFill>
                <a:latin typeface="Times New Roman" pitchFamily="18" charset="0"/>
                <a:ea typeface="標楷體" pitchFamily="65" charset="-120"/>
              </a:rPr>
              <a:t>所示。</a:t>
            </a:r>
            <a:endParaRPr kumimoji="1" lang="en-US" altLang="zh-TW" sz="2400" b="0" dirty="0" smtClean="0">
              <a:solidFill>
                <a:schemeClr val="tx1"/>
              </a:solidFill>
              <a:latin typeface="Times New Roman" pitchFamily="18" charset="0"/>
              <a:ea typeface="標楷體" pitchFamily="65" charset="-120"/>
            </a:endParaRPr>
          </a:p>
          <a:p>
            <a:pPr marL="0" indent="0" eaLnBrk="1">
              <a:lnSpc>
                <a:spcPct val="150000"/>
              </a:lnSpc>
              <a:buNone/>
            </a:pPr>
            <a:endParaRPr kumimoji="1" lang="zh-TW" altLang="en-US" sz="2400" b="0" dirty="0">
              <a:solidFill>
                <a:schemeClr val="tx1"/>
              </a:solidFill>
              <a:latin typeface="Times New Roman" pitchFamily="18" charset="0"/>
              <a:ea typeface="標楷體" pitchFamily="65" charset="-12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48" y="3016026"/>
            <a:ext cx="8280000" cy="6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827" y="4087334"/>
            <a:ext cx="6475773" cy="232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8333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en-US" altLang="zh-TW" sz="2400" b="0" dirty="0">
              <a:solidFill>
                <a:schemeClr val="tx1"/>
              </a:solidFill>
              <a:latin typeface="Times New Roman" pitchFamily="18" charset="0"/>
              <a:ea typeface="標楷體" pitchFamily="65" charset="-120"/>
            </a:endParaRPr>
          </a:p>
          <a:p>
            <a:pPr marL="0" indent="0">
              <a:buNone/>
            </a:pPr>
            <a:endParaRPr kumimoji="1" lang="en-US" altLang="zh-TW" sz="2400" b="0" dirty="0" smtClean="0">
              <a:solidFill>
                <a:schemeClr val="tx1"/>
              </a:solidFill>
              <a:latin typeface="Times New Roman" pitchFamily="18" charset="0"/>
              <a:ea typeface="標楷體" pitchFamily="65" charset="-120"/>
            </a:endParaRPr>
          </a:p>
          <a:p>
            <a:pPr marL="0" indent="0">
              <a:buNone/>
            </a:pPr>
            <a:r>
              <a:rPr kumimoji="1" lang="zh-TW" altLang="en-US" sz="2400" b="0" dirty="0" smtClean="0">
                <a:solidFill>
                  <a:schemeClr val="tx1"/>
                </a:solidFill>
                <a:latin typeface="Times New Roman" pitchFamily="18" charset="0"/>
                <a:ea typeface="標楷體" pitchFamily="65" charset="-120"/>
              </a:rPr>
              <a:t>        我們</a:t>
            </a:r>
            <a:r>
              <a:rPr kumimoji="1" lang="zh-TW" altLang="en-US" sz="2400" b="0" dirty="0">
                <a:solidFill>
                  <a:schemeClr val="tx1"/>
                </a:solidFill>
                <a:latin typeface="Times New Roman" pitchFamily="18" charset="0"/>
                <a:ea typeface="標楷體" pitchFamily="65" charset="-120"/>
              </a:rPr>
              <a:t>可以發現，簡化之後神經元的表現，就如同一條二度空間上經過原點的斜線，</a:t>
            </a:r>
            <a:r>
              <a:rPr kumimoji="1" lang="zh-TW" altLang="en-US" sz="2400" b="0" dirty="0" smtClean="0">
                <a:solidFill>
                  <a:schemeClr val="tx1"/>
                </a:solidFill>
                <a:latin typeface="Times New Roman" pitchFamily="18" charset="0"/>
                <a:ea typeface="標楷體" pitchFamily="65" charset="-120"/>
              </a:rPr>
              <a:t>這條</a:t>
            </a:r>
            <a:r>
              <a:rPr kumimoji="1" lang="zh-TW" altLang="en-US" sz="2400" b="0" dirty="0">
                <a:solidFill>
                  <a:schemeClr val="tx1"/>
                </a:solidFill>
                <a:latin typeface="Times New Roman" pitchFamily="18" charset="0"/>
                <a:ea typeface="標楷體" pitchFamily="65" charset="-120"/>
              </a:rPr>
              <a:t>斜線事實上具有分類的效果，例如，當二維空間中有許多紅點和綠點，只要將這條線</a:t>
            </a:r>
            <a:r>
              <a:rPr kumimoji="1" lang="zh-TW" altLang="en-US" sz="2400" b="0" dirty="0" smtClean="0">
                <a:solidFill>
                  <a:schemeClr val="tx1"/>
                </a:solidFill>
                <a:latin typeface="Times New Roman" pitchFamily="18" charset="0"/>
                <a:ea typeface="標楷體" pitchFamily="65" charset="-120"/>
              </a:rPr>
              <a:t>旋轉</a:t>
            </a:r>
            <a:r>
              <a:rPr kumimoji="1" lang="zh-TW" altLang="en-US" sz="2400" b="0" dirty="0">
                <a:solidFill>
                  <a:schemeClr val="tx1"/>
                </a:solidFill>
                <a:latin typeface="Times New Roman" pitchFamily="18" charset="0"/>
                <a:ea typeface="標楷體" pitchFamily="65" charset="-120"/>
              </a:rPr>
              <a:t>，也就是改變它的斜率</a:t>
            </a:r>
            <a:r>
              <a:rPr kumimoji="1" lang="en-US" altLang="zh-TW" sz="2400" b="0" dirty="0">
                <a:solidFill>
                  <a:schemeClr val="tx1"/>
                </a:solidFill>
                <a:latin typeface="Times New Roman" pitchFamily="18" charset="0"/>
                <a:ea typeface="標楷體" pitchFamily="65" charset="-120"/>
              </a:rPr>
              <a:t>w</a:t>
            </a:r>
            <a:r>
              <a:rPr kumimoji="1" lang="zh-TW" altLang="en-US" sz="2400" b="0" dirty="0">
                <a:solidFill>
                  <a:schemeClr val="tx1"/>
                </a:solidFill>
                <a:latin typeface="Times New Roman" pitchFamily="18" charset="0"/>
                <a:ea typeface="標楷體" pitchFamily="65" charset="-120"/>
              </a:rPr>
              <a:t>，便可讓它區分出紅點和綠點。</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61" y="1681162"/>
            <a:ext cx="8280000" cy="61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207" y="4029611"/>
            <a:ext cx="6958693" cy="242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048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smtClean="0">
                <a:solidFill>
                  <a:schemeClr val="tx1"/>
                </a:solidFill>
                <a:latin typeface="Times New Roman" pitchFamily="18" charset="0"/>
                <a:ea typeface="標楷體" pitchFamily="65" charset="-120"/>
              </a:rPr>
              <a:t>        以</a:t>
            </a:r>
            <a:r>
              <a:rPr kumimoji="1" lang="zh-TW" altLang="en-US" sz="2400" b="0" dirty="0">
                <a:solidFill>
                  <a:schemeClr val="tx1"/>
                </a:solidFill>
                <a:latin typeface="Times New Roman" pitchFamily="18" charset="0"/>
                <a:ea typeface="標楷體" pitchFamily="65" charset="-120"/>
              </a:rPr>
              <a:t>圖</a:t>
            </a:r>
            <a:r>
              <a:rPr kumimoji="1" lang="en-US" altLang="zh-TW" sz="2400" b="0" dirty="0" smtClean="0">
                <a:solidFill>
                  <a:schemeClr val="tx1"/>
                </a:solidFill>
                <a:latin typeface="Times New Roman" pitchFamily="18" charset="0"/>
                <a:ea typeface="標楷體" pitchFamily="65" charset="-120"/>
              </a:rPr>
              <a:t>5-5</a:t>
            </a:r>
            <a:r>
              <a:rPr kumimoji="1" lang="zh-TW" altLang="en-US" sz="2400" b="0" dirty="0" smtClean="0">
                <a:solidFill>
                  <a:schemeClr val="tx1"/>
                </a:solidFill>
                <a:latin typeface="Times New Roman" pitchFamily="18" charset="0"/>
                <a:ea typeface="標楷體" pitchFamily="65" charset="-120"/>
              </a:rPr>
              <a:t>和</a:t>
            </a:r>
            <a:r>
              <a:rPr kumimoji="1" lang="zh-TW" altLang="en-US" sz="2400" b="0" dirty="0">
                <a:solidFill>
                  <a:schemeClr val="tx1"/>
                </a:solidFill>
                <a:latin typeface="Times New Roman" pitchFamily="18" charset="0"/>
                <a:ea typeface="標楷體" pitchFamily="65" charset="-120"/>
              </a:rPr>
              <a:t>圖</a:t>
            </a:r>
            <a:r>
              <a:rPr kumimoji="1" lang="en-US" altLang="zh-TW" sz="2400" b="0" dirty="0" smtClean="0">
                <a:solidFill>
                  <a:schemeClr val="tx1"/>
                </a:solidFill>
                <a:latin typeface="Times New Roman" pitchFamily="18" charset="0"/>
                <a:ea typeface="標楷體" pitchFamily="65" charset="-120"/>
              </a:rPr>
              <a:t>5-6</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例，若我們按照上述神經元架構</a:t>
            </a:r>
            <a:r>
              <a:rPr kumimoji="1" lang="zh-TW" altLang="en-US" sz="2400" b="0" dirty="0" smtClean="0">
                <a:solidFill>
                  <a:schemeClr val="tx1"/>
                </a:solidFill>
                <a:latin typeface="Times New Roman" pitchFamily="18" charset="0"/>
                <a:ea typeface="標楷體" pitchFamily="65" charset="-120"/>
              </a:rPr>
              <a:t>方式</a:t>
            </a:r>
            <a:r>
              <a:rPr kumimoji="1" lang="zh-TW" altLang="en-US" sz="2400" b="0" dirty="0">
                <a:solidFill>
                  <a:schemeClr val="tx1"/>
                </a:solidFill>
                <a:latin typeface="Times New Roman" pitchFamily="18" charset="0"/>
                <a:ea typeface="標楷體" pitchFamily="65" charset="-120"/>
              </a:rPr>
              <a:t>進行分類，擬將綠點與紅點區分為二類，由於該藍色的切線必定會經過原點，導致</a:t>
            </a:r>
            <a:r>
              <a:rPr kumimoji="1" lang="zh-TW" altLang="en-US" sz="2400" b="0" dirty="0" smtClean="0">
                <a:solidFill>
                  <a:schemeClr val="tx1"/>
                </a:solidFill>
                <a:latin typeface="Times New Roman" pitchFamily="18" charset="0"/>
                <a:ea typeface="標楷體" pitchFamily="65" charset="-120"/>
              </a:rPr>
              <a:t>切線有所</a:t>
            </a:r>
            <a:r>
              <a:rPr kumimoji="1" lang="zh-TW" altLang="en-US" sz="2400" b="0" dirty="0">
                <a:solidFill>
                  <a:schemeClr val="tx1"/>
                </a:solidFill>
                <a:latin typeface="Times New Roman" pitchFamily="18" charset="0"/>
                <a:ea typeface="標楷體" pitchFamily="65" charset="-120"/>
              </a:rPr>
              <a:t>限制，無法有效區分綠點與紅點。</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661" y="3237256"/>
            <a:ext cx="6757059" cy="238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158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eaLnBrk="1">
              <a:buNone/>
            </a:pPr>
            <a:r>
              <a:rPr kumimoji="1" lang="zh-TW" altLang="en-US" sz="2400" b="0" dirty="0" smtClean="0">
                <a:solidFill>
                  <a:schemeClr val="tx1"/>
                </a:solidFill>
                <a:latin typeface="Times New Roman" pitchFamily="18" charset="0"/>
                <a:ea typeface="標楷體" pitchFamily="65" charset="-120"/>
              </a:rPr>
              <a:t>        如</a:t>
            </a:r>
            <a:r>
              <a:rPr kumimoji="1" lang="zh-TW" altLang="en-US" sz="2400" b="0" dirty="0">
                <a:solidFill>
                  <a:schemeClr val="tx1"/>
                </a:solidFill>
                <a:latin typeface="Times New Roman" pitchFamily="18" charset="0"/>
                <a:ea typeface="標楷體" pitchFamily="65" charset="-120"/>
              </a:rPr>
              <a:t>圖</a:t>
            </a:r>
            <a:r>
              <a:rPr kumimoji="1" lang="en-US" altLang="zh-TW" sz="2400" b="0" dirty="0" smtClean="0">
                <a:solidFill>
                  <a:schemeClr val="tx1"/>
                </a:solidFill>
                <a:latin typeface="Times New Roman" pitchFamily="18" charset="0"/>
                <a:ea typeface="標楷體" pitchFamily="65" charset="-120"/>
              </a:rPr>
              <a:t>5-7</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，加</a:t>
            </a:r>
            <a:r>
              <a:rPr kumimoji="1" lang="zh-TW" altLang="en-US" sz="2400" b="0" dirty="0" smtClean="0">
                <a:solidFill>
                  <a:schemeClr val="tx1"/>
                </a:solidFill>
                <a:latin typeface="Times New Roman" pitchFamily="18" charset="0"/>
                <a:ea typeface="標楷體" pitchFamily="65" charset="-120"/>
              </a:rPr>
              <a:t>了偏</a:t>
            </a:r>
            <a:r>
              <a:rPr kumimoji="1" lang="zh-TW" altLang="en-US" sz="2400" b="0" dirty="0">
                <a:solidFill>
                  <a:schemeClr val="tx1"/>
                </a:solidFill>
                <a:latin typeface="Times New Roman" pitchFamily="18" charset="0"/>
                <a:ea typeface="標楷體" pitchFamily="65" charset="-120"/>
              </a:rPr>
              <a:t>權值後，藍色切線可以往左上方平移，使其</a:t>
            </a:r>
            <a:r>
              <a:rPr kumimoji="1" lang="zh-TW" altLang="en-US" sz="2400" b="0" dirty="0" smtClean="0">
                <a:solidFill>
                  <a:schemeClr val="tx1"/>
                </a:solidFill>
                <a:latin typeface="Times New Roman" pitchFamily="18" charset="0"/>
                <a:ea typeface="標楷體" pitchFamily="65" charset="-120"/>
              </a:rPr>
              <a:t>可以更</a:t>
            </a:r>
            <a:r>
              <a:rPr kumimoji="1" lang="zh-TW" altLang="en-US" sz="2400" b="0" dirty="0">
                <a:solidFill>
                  <a:schemeClr val="tx1"/>
                </a:solidFill>
                <a:latin typeface="Times New Roman" pitchFamily="18" charset="0"/>
                <a:ea typeface="標楷體" pitchFamily="65" charset="-120"/>
              </a:rPr>
              <a:t>靈活的移動，可以將綠點和紅點完全分開。</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95" y="2778331"/>
            <a:ext cx="3175125" cy="257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720" y="4398613"/>
            <a:ext cx="4968000" cy="95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4827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0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5430</TotalTime>
  <Words>1714</Words>
  <Application>Microsoft Office PowerPoint</Application>
  <PresentationFormat>如螢幕大小 (4:3)</PresentationFormat>
  <Paragraphs>56</Paragraphs>
  <Slides>40</Slides>
  <Notes>0</Notes>
  <HiddenSlides>0</HiddenSlides>
  <MMClips>0</MMClips>
  <ScaleCrop>false</ScaleCrop>
  <HeadingPairs>
    <vt:vector size="4" baseType="variant">
      <vt:variant>
        <vt:lpstr>佈景主題</vt:lpstr>
      </vt:variant>
      <vt:variant>
        <vt:i4>4</vt:i4>
      </vt:variant>
      <vt:variant>
        <vt:lpstr>投影片標題</vt:lpstr>
      </vt:variant>
      <vt:variant>
        <vt:i4>40</vt:i4>
      </vt:variant>
    </vt:vector>
  </HeadingPairs>
  <TitlesOfParts>
    <vt:vector size="44" baseType="lpstr">
      <vt:lpstr>0_大專書</vt:lpstr>
      <vt:lpstr>1_大專書</vt:lpstr>
      <vt:lpstr>2_大專書</vt:lpstr>
      <vt:lpstr>3_大專書</vt:lpstr>
      <vt:lpstr>PowerPoint 簡報</vt:lpstr>
      <vt:lpstr>前言</vt:lpstr>
      <vt:lpstr>PowerPoint 簡報</vt:lpstr>
      <vt:lpstr>5-1　神經元的設計與功能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5-2　神經網路的架構與深度學習</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5-3　卷積神經網路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Clark</dc:creator>
  <cp:lastModifiedBy>chwa</cp:lastModifiedBy>
  <cp:revision>631</cp:revision>
  <dcterms:created xsi:type="dcterms:W3CDTF">2017-05-13T17:11:04Z</dcterms:created>
  <dcterms:modified xsi:type="dcterms:W3CDTF">2021-06-29T05:40:37Z</dcterms:modified>
</cp:coreProperties>
</file>