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699" r:id="rId4"/>
  </p:sldMasterIdLst>
  <p:notesMasterIdLst>
    <p:notesMasterId r:id="rId26"/>
  </p:notesMasterIdLst>
  <p:sldIdLst>
    <p:sldId id="489" r:id="rId5"/>
    <p:sldId id="641" r:id="rId6"/>
    <p:sldId id="642" r:id="rId7"/>
    <p:sldId id="643" r:id="rId8"/>
    <p:sldId id="644" r:id="rId9"/>
    <p:sldId id="646" r:id="rId10"/>
    <p:sldId id="580" r:id="rId11"/>
    <p:sldId id="648" r:id="rId12"/>
    <p:sldId id="649" r:id="rId13"/>
    <p:sldId id="650" r:id="rId14"/>
    <p:sldId id="651" r:id="rId15"/>
    <p:sldId id="652" r:id="rId16"/>
    <p:sldId id="583" r:id="rId17"/>
    <p:sldId id="654" r:id="rId18"/>
    <p:sldId id="655" r:id="rId19"/>
    <p:sldId id="656" r:id="rId20"/>
    <p:sldId id="581" r:id="rId21"/>
    <p:sldId id="657" r:id="rId22"/>
    <p:sldId id="658" r:id="rId23"/>
    <p:sldId id="659" r:id="rId24"/>
    <p:sldId id="661" r:id="rId2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13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9" d="100"/>
          <a:sy n="79" d="100"/>
        </p:scale>
        <p:origin x="-1502" y="-77"/>
      </p:cViewPr>
      <p:guideLst>
        <p:guide orient="horz" pos="2160"/>
        <p:guide pos="384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72F4D-1EB1-4ACD-A7CF-94C92DB25442}" type="datetimeFigureOut">
              <a:rPr lang="zh-TW" altLang="en-US" smtClean="0"/>
              <a:pPr/>
              <a:t>2021/6/29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F6279-FBB3-4109-A25C-709C6520EBC9}" type="slidenum">
              <a:rPr lang="zh-TW" altLang="en-US" smtClean="0"/>
              <a:pPr/>
              <a:t>‹#›</a:t>
            </a:fld>
            <a:endParaRPr lang="zh-TW" altLang="en-US"/>
          </a:p>
        </p:txBody>
      </p:sp>
    </p:spTree>
    <p:extLst>
      <p:ext uri="{BB962C8B-B14F-4D97-AF65-F5344CB8AC3E}">
        <p14:creationId xmlns:p14="http://schemas.microsoft.com/office/powerpoint/2010/main" val="338206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 Target="../slides/slide7.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slide" Target="../slides/slide17.xml"/><Relationship Id="rId5" Type="http://schemas.openxmlformats.org/officeDocument/2006/relationships/slide" Target="../slides/slide13.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slide" Target="../slides/slide13.xml"/><Relationship Id="rId5" Type="http://schemas.openxmlformats.org/officeDocument/2006/relationships/image" Target="../media/image8.png"/><Relationship Id="rId4"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slide" Target="../slides/slide13.xml"/><Relationship Id="rId5" Type="http://schemas.openxmlformats.org/officeDocument/2006/relationships/image" Target="../media/image8.png"/><Relationship Id="rId4" Type="http://schemas.openxmlformats.org/officeDocument/2006/relationships/slide" Target="../slides/sl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slide" Target="../slides/slide13.xml"/><Relationship Id="rId5" Type="http://schemas.openxmlformats.org/officeDocument/2006/relationships/image" Target="../media/image8.png"/><Relationship Id="rId4" Type="http://schemas.openxmlformats.org/officeDocument/2006/relationships/slide" Target="../slides/slid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遞歸神經網路時空展開圖</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3"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6-2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4"/>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smtClean="0">
                  <a:solidFill>
                    <a:schemeClr val="bg1"/>
                  </a:solidFill>
                  <a:latin typeface="微軟正黑體" pitchFamily="34" charset="-120"/>
                  <a:ea typeface="微軟正黑體" pitchFamily="34" charset="-120"/>
                </a:rPr>
                <a:t>CH06</a:t>
              </a:r>
              <a:r>
                <a:rPr lang="zh-TW" altLang="en-US" sz="1600" b="1" dirty="0" smtClean="0">
                  <a:solidFill>
                    <a:schemeClr val="bg1"/>
                  </a:solidFill>
                  <a:latin typeface="微軟正黑體" pitchFamily="34" charset="-120"/>
                  <a:ea typeface="微軟正黑體" pitchFamily="34" charset="-120"/>
                </a:rPr>
                <a:t>　深度學習是什麼－探究篇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5"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長短期記憶</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5"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6-3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6"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遞歸神經網路應用模式</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rId6" action="ppaction://hlinksldjump"/>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6-4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37" name="Group 38"/>
          <p:cNvGrpSpPr>
            <a:grpSpLocks/>
          </p:cNvGrpSpPr>
          <p:nvPr userDrawn="1"/>
        </p:nvGrpSpPr>
        <p:grpSpPr bwMode="auto">
          <a:xfrm>
            <a:off x="292100" y="2466975"/>
            <a:ext cx="3887791" cy="360363"/>
            <a:chOff x="159" y="1596"/>
            <a:chExt cx="2449" cy="227"/>
          </a:xfrm>
        </p:grpSpPr>
        <p:sp>
          <p:nvSpPr>
            <p:cNvPr id="38" name="Rectangle 3">
              <a:hlinkClick r:id="rId8"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遞歸神經網路</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8"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6-1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人工智慧的發展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smtClean="0">
                  <a:solidFill>
                    <a:schemeClr val="bg1"/>
                  </a:solidFill>
                  <a:latin typeface="微軟正黑體" pitchFamily="34" charset="-120"/>
                  <a:ea typeface="微軟正黑體" pitchFamily="34" charset="-120"/>
                </a:rPr>
                <a:t>CH01</a:t>
              </a:r>
              <a:r>
                <a:rPr lang="zh-TW" altLang="en-US" sz="1600" b="1" smtClean="0">
                  <a:solidFill>
                    <a:schemeClr val="bg1"/>
                  </a:solidFill>
                  <a:latin typeface="微軟正黑體" pitchFamily="34" charset="-120"/>
                  <a:ea typeface="微軟正黑體" pitchFamily="34" charset="-120"/>
                </a:rPr>
                <a:t>　電的基本概念</a:t>
              </a:r>
              <a:endParaRPr lang="en-US" altLang="zh-TW" sz="1600" b="1"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a:t>
              </a:r>
              <a:r>
                <a:rPr lang="en-US" altLang="zh-TW" b="1" dirty="0" smtClean="0">
                  <a:solidFill>
                    <a:schemeClr val="bg1"/>
                  </a:solidFill>
                  <a:latin typeface="Times New Roman" pitchFamily="18" charset="0"/>
                  <a:ea typeface="標楷體" pitchFamily="65" charset="-120"/>
                  <a:cs typeface="Times New Roman" pitchFamily="18" charset="0"/>
                </a:rPr>
                <a:t>@</a:t>
              </a:r>
              <a:r>
                <a:rPr lang="zh-TW" altLang="en-US" b="1" dirty="0" smtClean="0">
                  <a:solidFill>
                    <a:schemeClr val="bg1"/>
                  </a:solidFill>
                  <a:latin typeface="Times New Roman" pitchFamily="18" charset="0"/>
                  <a:ea typeface="標楷體" pitchFamily="65" charset="-120"/>
                  <a:cs typeface="Times New Roman" pitchFamily="18" charset="0"/>
                </a:rPr>
                <a:t>台灣</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6"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 action="ppaction://noaction"/>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未來的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生活</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4"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遍地開花的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應用</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人工智慧的發展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smtClean="0">
                  <a:solidFill>
                    <a:schemeClr val="bg1"/>
                  </a:solidFill>
                  <a:latin typeface="微軟正黑體" pitchFamily="34" charset="-120"/>
                  <a:ea typeface="微軟正黑體" pitchFamily="34" charset="-120"/>
                </a:rPr>
                <a:t>CH01</a:t>
              </a:r>
              <a:r>
                <a:rPr lang="zh-TW" altLang="en-US" sz="1600" b="1" smtClean="0">
                  <a:solidFill>
                    <a:schemeClr val="bg1"/>
                  </a:solidFill>
                  <a:latin typeface="微軟正黑體" pitchFamily="34" charset="-120"/>
                  <a:ea typeface="微軟正黑體" pitchFamily="34" charset="-120"/>
                </a:rPr>
                <a:t>　電的基本概念</a:t>
              </a:r>
              <a:endParaRPr lang="en-US" altLang="zh-TW" sz="1600" b="1"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a:t>
              </a:r>
              <a:r>
                <a:rPr lang="en-US" altLang="zh-TW" b="1" dirty="0" smtClean="0">
                  <a:solidFill>
                    <a:schemeClr val="bg1"/>
                  </a:solidFill>
                  <a:latin typeface="Times New Roman" pitchFamily="18" charset="0"/>
                  <a:ea typeface="標楷體" pitchFamily="65" charset="-120"/>
                  <a:cs typeface="Times New Roman" pitchFamily="18" charset="0"/>
                </a:rPr>
                <a:t>@</a:t>
              </a:r>
              <a:r>
                <a:rPr lang="zh-TW" altLang="en-US" b="1" dirty="0" smtClean="0">
                  <a:solidFill>
                    <a:schemeClr val="bg1"/>
                  </a:solidFill>
                  <a:latin typeface="Times New Roman" pitchFamily="18" charset="0"/>
                  <a:ea typeface="標楷體" pitchFamily="65" charset="-120"/>
                  <a:cs typeface="Times New Roman" pitchFamily="18" charset="0"/>
                </a:rPr>
                <a:t>台灣</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6"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 action="ppaction://noaction"/>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未來的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生活</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4"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遍地開花的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應用</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人工智慧的發展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smtClean="0">
                  <a:solidFill>
                    <a:schemeClr val="bg1"/>
                  </a:solidFill>
                  <a:latin typeface="微軟正黑體" pitchFamily="34" charset="-120"/>
                  <a:ea typeface="微軟正黑體" pitchFamily="34" charset="-120"/>
                </a:rPr>
                <a:t>CH01</a:t>
              </a:r>
              <a:r>
                <a:rPr lang="zh-TW" altLang="en-US" sz="1600" b="1" smtClean="0">
                  <a:solidFill>
                    <a:schemeClr val="bg1"/>
                  </a:solidFill>
                  <a:latin typeface="微軟正黑體" pitchFamily="34" charset="-120"/>
                  <a:ea typeface="微軟正黑體" pitchFamily="34" charset="-120"/>
                </a:rPr>
                <a:t>　電的基本概念</a:t>
              </a:r>
              <a:endParaRPr lang="en-US" altLang="zh-TW" sz="1600" b="1"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a:t>
              </a:r>
              <a:r>
                <a:rPr lang="en-US" altLang="zh-TW" b="1" dirty="0" smtClean="0">
                  <a:solidFill>
                    <a:schemeClr val="bg1"/>
                  </a:solidFill>
                  <a:latin typeface="Times New Roman" pitchFamily="18" charset="0"/>
                  <a:ea typeface="標楷體" pitchFamily="65" charset="-120"/>
                  <a:cs typeface="Times New Roman" pitchFamily="18" charset="0"/>
                </a:rPr>
                <a:t>@</a:t>
              </a:r>
              <a:r>
                <a:rPr lang="zh-TW" altLang="en-US" b="1" dirty="0" smtClean="0">
                  <a:solidFill>
                    <a:schemeClr val="bg1"/>
                  </a:solidFill>
                  <a:latin typeface="Times New Roman" pitchFamily="18" charset="0"/>
                  <a:ea typeface="標楷體" pitchFamily="65" charset="-120"/>
                  <a:cs typeface="Times New Roman" pitchFamily="18" charset="0"/>
                </a:rPr>
                <a:t>台灣</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6"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 action="ppaction://noaction"/>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未來的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生活</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4"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遍地開花的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應用</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 Target="../slides/slide17.xm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3.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7.xml"/><Relationship Id="rId22"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 Target="../slides/slide1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 Target="../slides/slide13.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7.xml"/><Relationship Id="rId22"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image" Target="../media/image6.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 Target="../slides/slide17.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 Target="../slides/slide13.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7.xml"/><Relationship Id="rId22"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36.xml"/><Relationship Id="rId21" Type="http://schemas.openxmlformats.org/officeDocument/2006/relationships/image" Target="../media/image6.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 Target="../slides/slide17.xml"/><Relationship Id="rId20"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 Target="../slides/slide13.xml"/><Relationship Id="rId10" Type="http://schemas.openxmlformats.org/officeDocument/2006/relationships/slideLayout" Target="../slideLayouts/slideLayout43.xml"/><Relationship Id="rId19"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7.xml"/><Relationship Id="rId22"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rgbClr val="003366"/>
          </a:solidFill>
          <a:ln w="9525" algn="ctr">
            <a:noFill/>
            <a:miter lim="800000"/>
            <a:headEnd/>
            <a:tailEnd/>
          </a:ln>
        </p:spPr>
        <p:txBody>
          <a:bodyPr wrap="none" anchor="ctr"/>
          <a:lstStyle/>
          <a:p>
            <a:pPr algn="ctr">
              <a:defRPr/>
            </a:pPr>
            <a:r>
              <a:rPr lang="en-US" altLang="zh-TW" b="1" dirty="0">
                <a:solidFill>
                  <a:schemeClr val="bg1"/>
                </a:solidFill>
                <a:latin typeface="Arial" charset="0"/>
                <a:ea typeface="新細明體" charset="-120"/>
              </a:rPr>
              <a:t>6</a:t>
            </a:r>
            <a:r>
              <a:rPr lang="en-US" altLang="zh-TW" b="1" dirty="0" smtClean="0">
                <a:solidFill>
                  <a:schemeClr val="bg1"/>
                </a:solidFill>
                <a:latin typeface="Arial" charset="0"/>
                <a:ea typeface="新細明體" charset="-120"/>
              </a:rPr>
              <a:t>-1</a:t>
            </a:r>
            <a:endParaRPr lang="en-US" altLang="zh-TW" b="1" dirty="0">
              <a:solidFill>
                <a:schemeClr val="bg1"/>
              </a:solidFill>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chemeClr val="bg1"/>
                </a:solidFill>
                <a:latin typeface="Arial" charset="0"/>
                <a:ea typeface="新細明體" charset="-120"/>
              </a:rPr>
              <a:t>6</a:t>
            </a:r>
            <a:r>
              <a:rPr lang="en-US" altLang="zh-TW" b="1" dirty="0" smtClean="0">
                <a:solidFill>
                  <a:schemeClr val="bg1"/>
                </a:solidFill>
                <a:latin typeface="Arial" charset="0"/>
                <a:ea typeface="新細明體" charset="-120"/>
              </a:rPr>
              <a:t>-2</a:t>
            </a:r>
            <a:endParaRPr lang="en-US" altLang="zh-TW" b="1" dirty="0">
              <a:solidFill>
                <a:schemeClr val="bg1"/>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a:solidFill>
                  <a:srgbClr val="777777"/>
                </a:solidFill>
                <a:latin typeface="Arial" charset="0"/>
                <a:ea typeface="新細明體" charset="-120"/>
                <a:cs typeface="+mn-cs"/>
              </a:rPr>
              <a:t>6</a:t>
            </a:r>
            <a:r>
              <a:rPr kumimoji="1" lang="en-US" altLang="zh-TW" b="1" kern="1200" dirty="0" smtClean="0">
                <a:solidFill>
                  <a:srgbClr val="777777"/>
                </a:solidFill>
                <a:latin typeface="Arial" charset="0"/>
                <a:ea typeface="新細明體" charset="-120"/>
                <a:cs typeface="+mn-cs"/>
              </a:rPr>
              <a:t>-1</a:t>
            </a:r>
            <a:endParaRPr kumimoji="1" lang="en-US" altLang="zh-TW" b="1" kern="1200" dirty="0">
              <a:solidFill>
                <a:srgbClr val="777777"/>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a:solidFill>
                  <a:schemeClr val="bg1"/>
                </a:solidFill>
                <a:latin typeface="Arial" charset="0"/>
                <a:ea typeface="新細明體" charset="-120"/>
                <a:cs typeface="+mn-cs"/>
              </a:rPr>
              <a:t>6</a:t>
            </a:r>
            <a:r>
              <a:rPr kumimoji="1" lang="en-US" altLang="zh-TW" b="1" kern="1200" dirty="0" smtClean="0">
                <a:solidFill>
                  <a:schemeClr val="bg1"/>
                </a:solidFill>
                <a:latin typeface="Arial" charset="0"/>
                <a:ea typeface="新細明體" charset="-120"/>
                <a:cs typeface="+mn-cs"/>
              </a:rPr>
              <a:t>-3</a:t>
            </a:r>
            <a:endParaRPr kumimoji="1" lang="en-US" altLang="zh-TW" b="1" kern="1200" dirty="0">
              <a:solidFill>
                <a:schemeClr val="bg1"/>
              </a:solidFill>
              <a:latin typeface="Arial" charset="0"/>
              <a:ea typeface="新細明體" charset="-120"/>
              <a:cs typeface="+mn-cs"/>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a:solidFill>
                  <a:srgbClr val="777777"/>
                </a:solidFill>
                <a:latin typeface="Arial" charset="0"/>
                <a:ea typeface="新細明體" charset="-120"/>
                <a:cs typeface="+mn-cs"/>
              </a:rPr>
              <a:t>6</a:t>
            </a:r>
            <a:r>
              <a:rPr kumimoji="1" lang="en-US" altLang="zh-TW" b="1" kern="1200" dirty="0" smtClean="0">
                <a:solidFill>
                  <a:srgbClr val="777777"/>
                </a:solidFill>
                <a:latin typeface="Arial" charset="0"/>
                <a:ea typeface="新細明體" charset="-120"/>
                <a:cs typeface="+mn-cs"/>
              </a:rPr>
              <a:t>-1</a:t>
            </a:r>
            <a:endParaRPr kumimoji="1" lang="en-US" altLang="zh-TW" b="1" kern="1200" dirty="0">
              <a:solidFill>
                <a:srgbClr val="777777"/>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a:solidFill>
                  <a:srgbClr val="777777"/>
                </a:solidFill>
                <a:latin typeface="Arial" charset="0"/>
                <a:ea typeface="新細明體" charset="-120"/>
              </a:rPr>
              <a:t>6</a:t>
            </a:r>
            <a:r>
              <a:rPr lang="en-US" altLang="zh-TW" b="1" dirty="0" smtClean="0">
                <a:solidFill>
                  <a:srgbClr val="777777"/>
                </a:solidFill>
                <a:latin typeface="Arial" charset="0"/>
                <a:ea typeface="新細明體" charset="-120"/>
              </a:rPr>
              <a:t>-2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6-3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a:solidFill>
                  <a:schemeClr val="bg1"/>
                </a:solidFill>
                <a:latin typeface="Arial" charset="0"/>
                <a:ea typeface="新細明體" charset="-120"/>
                <a:cs typeface="+mn-cs"/>
              </a:rPr>
              <a:t>6</a:t>
            </a:r>
            <a:r>
              <a:rPr kumimoji="1" lang="en-US" altLang="zh-TW" b="1" kern="1200" dirty="0" smtClean="0">
                <a:solidFill>
                  <a:schemeClr val="bg1"/>
                </a:solidFill>
                <a:latin typeface="Arial" charset="0"/>
                <a:ea typeface="新細明體" charset="-120"/>
                <a:cs typeface="+mn-cs"/>
              </a:rPr>
              <a:t>-4</a:t>
            </a:r>
            <a:endParaRPr kumimoji="1" lang="en-US" altLang="zh-TW" b="1" kern="1200" dirty="0">
              <a:solidFill>
                <a:schemeClr val="bg1"/>
              </a:solidFill>
              <a:latin typeface="Arial" charset="0"/>
              <a:ea typeface="新細明體" charset="-120"/>
              <a:cs typeface="+mn-cs"/>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a:solidFill>
                  <a:srgbClr val="777777"/>
                </a:solidFill>
                <a:latin typeface="Arial" charset="0"/>
                <a:ea typeface="新細明體" charset="-120"/>
                <a:cs typeface="+mn-cs"/>
              </a:rPr>
              <a:t>6</a:t>
            </a:r>
            <a:r>
              <a:rPr kumimoji="1" lang="en-US" altLang="zh-TW" b="1" kern="1200" dirty="0" smtClean="0">
                <a:solidFill>
                  <a:srgbClr val="777777"/>
                </a:solidFill>
                <a:latin typeface="Arial" charset="0"/>
                <a:ea typeface="新細明體" charset="-120"/>
                <a:cs typeface="+mn-cs"/>
              </a:rPr>
              <a:t>-1</a:t>
            </a:r>
            <a:endParaRPr kumimoji="1" lang="en-US" altLang="zh-TW" b="1" kern="1200" dirty="0">
              <a:solidFill>
                <a:srgbClr val="777777"/>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rohrer.mcknote.com/zh-Hant/how_machine_learning_works/how_rnns_lstm_work.html" TargetMode="Externa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ol3c.com/article/160861"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bnext.com.tw/article/59913/find-the-true-power-of-ai" TargetMode="External"/><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35.xml"/><Relationship Id="rId6" Type="http://schemas.openxmlformats.org/officeDocument/2006/relationships/hyperlink" Target="https://www.youtube.com/watch?v=GaB5dnW6g7Q"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osga.com/pillars/nlp/"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research.sinica.edu.tw/nlp-natural-language-processing-chinese-knowledge-information/"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gvm.com.tw/article/78214"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42027"/>
      </p:ext>
    </p:extLst>
  </p:cSld>
  <p:clrMapOvr>
    <a:masterClrMapping/>
  </p:clrMapOvr>
  <p:transition advClick="0">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en-US" altLang="zh-TW" sz="2400" b="0" dirty="0" smtClean="0">
                <a:solidFill>
                  <a:srgbClr val="000000"/>
                </a:solidFill>
                <a:latin typeface="Times New Roman" pitchFamily="18" charset="0"/>
                <a:ea typeface="標楷體" pitchFamily="65" charset="-120"/>
              </a:rPr>
              <a:t>	</a:t>
            </a:r>
            <a:r>
              <a:rPr kumimoji="1" lang="zh-TW" altLang="en-US" sz="2400" b="0" dirty="0" smtClean="0">
                <a:solidFill>
                  <a:srgbClr val="000000"/>
                </a:solidFill>
                <a:latin typeface="Times New Roman" pitchFamily="18" charset="0"/>
                <a:ea typeface="標楷體" pitchFamily="65" charset="-120"/>
              </a:rPr>
              <a:t>觀察</a:t>
            </a:r>
            <a:r>
              <a:rPr kumimoji="1" lang="zh-TW" altLang="en-US" sz="2400" b="0" dirty="0">
                <a:solidFill>
                  <a:srgbClr val="000000"/>
                </a:solidFill>
                <a:latin typeface="Times New Roman" pitchFamily="18" charset="0"/>
                <a:ea typeface="標楷體" pitchFamily="65" charset="-120"/>
              </a:rPr>
              <a:t>圖</a:t>
            </a:r>
            <a:r>
              <a:rPr kumimoji="1" lang="en-US" altLang="zh-TW" sz="2400" b="0" dirty="0" smtClean="0">
                <a:solidFill>
                  <a:srgbClr val="000000"/>
                </a:solidFill>
                <a:latin typeface="Times New Roman" pitchFamily="18" charset="0"/>
                <a:ea typeface="標楷體" pitchFamily="65" charset="-120"/>
              </a:rPr>
              <a:t>6-5</a:t>
            </a:r>
            <a:r>
              <a:rPr kumimoji="1" lang="zh-TW" altLang="en-US" sz="2400" b="0" dirty="0" smtClean="0">
                <a:solidFill>
                  <a:srgbClr val="000000"/>
                </a:solidFill>
                <a:latin typeface="Times New Roman" pitchFamily="18" charset="0"/>
                <a:ea typeface="標楷體" pitchFamily="65" charset="-120"/>
              </a:rPr>
              <a:t>可以</a:t>
            </a:r>
            <a:r>
              <a:rPr kumimoji="1" lang="zh-TW" altLang="en-US" sz="2400" b="0" dirty="0">
                <a:solidFill>
                  <a:srgbClr val="000000"/>
                </a:solidFill>
                <a:latin typeface="Times New Roman" pitchFamily="18" charset="0"/>
                <a:ea typeface="標楷體" pitchFamily="65" charset="-120"/>
              </a:rPr>
              <a:t>發現「抵達」與「台南」間隔</a:t>
            </a:r>
            <a:r>
              <a:rPr kumimoji="1" lang="en-US" altLang="zh-TW" sz="2400" b="0" dirty="0" smtClean="0">
                <a:solidFill>
                  <a:srgbClr val="000000"/>
                </a:solidFill>
                <a:latin typeface="Times New Roman" pitchFamily="18" charset="0"/>
                <a:ea typeface="標楷體" pitchFamily="65" charset="-120"/>
              </a:rPr>
              <a:t>5</a:t>
            </a:r>
            <a:r>
              <a:rPr kumimoji="1" lang="zh-TW" altLang="en-US" sz="2400" b="0" dirty="0" smtClean="0">
                <a:solidFill>
                  <a:srgbClr val="000000"/>
                </a:solidFill>
                <a:latin typeface="Times New Roman" pitchFamily="18" charset="0"/>
                <a:ea typeface="標楷體" pitchFamily="65" charset="-120"/>
              </a:rPr>
              <a:t>個</a:t>
            </a:r>
            <a:r>
              <a:rPr kumimoji="1" lang="zh-TW" altLang="en-US" sz="2400" b="0" dirty="0">
                <a:solidFill>
                  <a:srgbClr val="000000"/>
                </a:solidFill>
                <a:latin typeface="Times New Roman" pitchFamily="18" charset="0"/>
                <a:ea typeface="標楷體" pitchFamily="65" charset="-120"/>
              </a:rPr>
              <a:t>其他的詞彙，也就是說「抵達」要透過遞歸神經網路的記憶影響到最後一個時序，來預測「台南」是否為出發地或目的地時，需要經過</a:t>
            </a:r>
            <a:r>
              <a:rPr kumimoji="1" lang="en-US" altLang="zh-TW" sz="2400" b="0" dirty="0" smtClean="0">
                <a:solidFill>
                  <a:srgbClr val="000000"/>
                </a:solidFill>
                <a:latin typeface="Times New Roman" pitchFamily="18" charset="0"/>
                <a:ea typeface="標楷體" pitchFamily="65" charset="-120"/>
              </a:rPr>
              <a:t>6</a:t>
            </a:r>
            <a:r>
              <a:rPr kumimoji="1" lang="zh-TW" altLang="en-US" sz="2400" b="0" dirty="0" smtClean="0">
                <a:solidFill>
                  <a:srgbClr val="000000"/>
                </a:solidFill>
                <a:latin typeface="Times New Roman" pitchFamily="18" charset="0"/>
                <a:ea typeface="標楷體" pitchFamily="65" charset="-120"/>
              </a:rPr>
              <a:t>個</a:t>
            </a:r>
            <a:r>
              <a:rPr kumimoji="1" lang="zh-TW" altLang="en-US" sz="2400" b="0" dirty="0">
                <a:solidFill>
                  <a:srgbClr val="000000"/>
                </a:solidFill>
                <a:latin typeface="Times New Roman" pitchFamily="18" charset="0"/>
                <a:ea typeface="標楷體" pitchFamily="65" charset="-120"/>
              </a:rPr>
              <a:t>記憶權重</a:t>
            </a:r>
            <a:r>
              <a:rPr kumimoji="1" lang="en-US" altLang="zh-TW" sz="2400" b="0" dirty="0">
                <a:solidFill>
                  <a:srgbClr val="000000"/>
                </a:solidFill>
                <a:latin typeface="Times New Roman" pitchFamily="18" charset="0"/>
                <a:ea typeface="標楷體" pitchFamily="65" charset="-120"/>
              </a:rPr>
              <a:t>w</a:t>
            </a:r>
            <a:r>
              <a:rPr kumimoji="1" lang="zh-TW" altLang="en-US" sz="2400" b="0" dirty="0">
                <a:solidFill>
                  <a:srgbClr val="000000"/>
                </a:solidFill>
                <a:latin typeface="Times New Roman" pitchFamily="18" charset="0"/>
                <a:ea typeface="標楷體" pitchFamily="65" charset="-120"/>
              </a:rPr>
              <a:t>，但是在遞歸神經網路中權重</a:t>
            </a:r>
            <a:r>
              <a:rPr kumimoji="1" lang="en-US" altLang="zh-TW" sz="2400" b="0" dirty="0" smtClean="0">
                <a:solidFill>
                  <a:srgbClr val="000000"/>
                </a:solidFill>
                <a:latin typeface="Times New Roman" pitchFamily="18" charset="0"/>
                <a:ea typeface="標楷體" pitchFamily="65" charset="-120"/>
              </a:rPr>
              <a:t>w</a:t>
            </a:r>
            <a:r>
              <a:rPr kumimoji="1" lang="zh-TW" altLang="en-US" sz="2400" b="0" dirty="0" smtClean="0">
                <a:solidFill>
                  <a:srgbClr val="000000"/>
                </a:solidFill>
                <a:latin typeface="Times New Roman" pitchFamily="18" charset="0"/>
                <a:ea typeface="標楷體" pitchFamily="65" charset="-120"/>
              </a:rPr>
              <a:t>通常</a:t>
            </a:r>
            <a:r>
              <a:rPr kumimoji="1" lang="zh-TW" altLang="en-US" sz="2400" b="0" dirty="0">
                <a:solidFill>
                  <a:srgbClr val="000000"/>
                </a:solidFill>
                <a:latin typeface="Times New Roman" pitchFamily="18" charset="0"/>
                <a:ea typeface="標楷體" pitchFamily="65" charset="-120"/>
              </a:rPr>
              <a:t>是一個小於</a:t>
            </a:r>
            <a:r>
              <a:rPr kumimoji="1" lang="en-US" altLang="zh-TW" sz="2400" b="0" dirty="0" smtClean="0">
                <a:solidFill>
                  <a:srgbClr val="000000"/>
                </a:solidFill>
                <a:latin typeface="Times New Roman" pitchFamily="18" charset="0"/>
                <a:ea typeface="標楷體" pitchFamily="65" charset="-120"/>
              </a:rPr>
              <a:t>1</a:t>
            </a:r>
            <a:r>
              <a:rPr kumimoji="1" lang="zh-TW" altLang="en-US" sz="2400" b="0" dirty="0" smtClean="0">
                <a:solidFill>
                  <a:srgbClr val="000000"/>
                </a:solidFill>
                <a:latin typeface="Times New Roman" pitchFamily="18" charset="0"/>
                <a:ea typeface="標楷體" pitchFamily="65" charset="-120"/>
              </a:rPr>
              <a:t>的</a:t>
            </a:r>
            <a:r>
              <a:rPr kumimoji="1" lang="zh-TW" altLang="en-US" sz="2400" b="0" dirty="0">
                <a:solidFill>
                  <a:srgbClr val="000000"/>
                </a:solidFill>
                <a:latin typeface="Times New Roman" pitchFamily="18" charset="0"/>
                <a:ea typeface="標楷體" pitchFamily="65" charset="-120"/>
              </a:rPr>
              <a:t>值，「抵達」在經過</a:t>
            </a:r>
            <a:r>
              <a:rPr kumimoji="1" lang="en-US" altLang="zh-TW" sz="2400" b="0" dirty="0" smtClean="0">
                <a:solidFill>
                  <a:srgbClr val="000000"/>
                </a:solidFill>
                <a:latin typeface="Times New Roman" pitchFamily="18" charset="0"/>
                <a:ea typeface="標楷體" pitchFamily="65" charset="-120"/>
              </a:rPr>
              <a:t>6</a:t>
            </a:r>
            <a:r>
              <a:rPr kumimoji="1" lang="zh-TW" altLang="en-US" sz="2400" b="0" dirty="0" smtClean="0">
                <a:solidFill>
                  <a:srgbClr val="000000"/>
                </a:solidFill>
                <a:latin typeface="Times New Roman" pitchFamily="18" charset="0"/>
                <a:ea typeface="標楷體" pitchFamily="65" charset="-120"/>
              </a:rPr>
              <a:t>個</a:t>
            </a:r>
            <a:r>
              <a:rPr kumimoji="1" lang="zh-TW" altLang="en-US" sz="2400" b="0" dirty="0">
                <a:solidFill>
                  <a:srgbClr val="000000"/>
                </a:solidFill>
                <a:latin typeface="Times New Roman" pitchFamily="18" charset="0"/>
                <a:ea typeface="標楷體" pitchFamily="65" charset="-120"/>
              </a:rPr>
              <a:t>記憶權重的途中將逐漸淡化，最後權重會幾乎接近</a:t>
            </a:r>
            <a:r>
              <a:rPr kumimoji="1" lang="en-US" altLang="zh-TW" sz="2400" b="0" dirty="0" smtClean="0">
                <a:solidFill>
                  <a:srgbClr val="000000"/>
                </a:solidFill>
                <a:latin typeface="Times New Roman" pitchFamily="18" charset="0"/>
                <a:ea typeface="標楷體" pitchFamily="65" charset="-120"/>
              </a:rPr>
              <a:t>0</a:t>
            </a:r>
            <a:r>
              <a:rPr kumimoji="1" lang="zh-TW" altLang="en-US" sz="2400" b="0" dirty="0" smtClean="0">
                <a:solidFill>
                  <a:srgbClr val="000000"/>
                </a:solidFill>
                <a:latin typeface="Times New Roman" pitchFamily="18" charset="0"/>
                <a:ea typeface="標楷體" pitchFamily="65" charset="-120"/>
              </a:rPr>
              <a:t>而</a:t>
            </a:r>
            <a:r>
              <a:rPr kumimoji="1" lang="zh-TW" altLang="en-US" sz="2400" b="0" dirty="0">
                <a:solidFill>
                  <a:srgbClr val="000000"/>
                </a:solidFill>
                <a:latin typeface="Times New Roman" pitchFamily="18" charset="0"/>
                <a:ea typeface="標楷體" pitchFamily="65" charset="-120"/>
              </a:rPr>
              <a:t>沒有了影響力，這也代表遞歸神經網路沒有辦法記住太久遠的詞彙，也無法擁有長久的記憶。</a:t>
            </a:r>
          </a:p>
        </p:txBody>
      </p:sp>
    </p:spTree>
    <p:extLst>
      <p:ext uri="{BB962C8B-B14F-4D97-AF65-F5344CB8AC3E}">
        <p14:creationId xmlns:p14="http://schemas.microsoft.com/office/powerpoint/2010/main" val="3910983769"/>
      </p:ext>
    </p:extLst>
  </p:cSld>
  <p:clrMapOvr>
    <a:masterClrMapping/>
  </p:clrMapOvr>
  <p:transition advClick="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56" y="2078182"/>
            <a:ext cx="8906493" cy="338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080656"/>
      </p:ext>
    </p:extLst>
  </p:cSld>
  <p:clrMapOvr>
    <a:masterClrMapping/>
  </p:clrMapOvr>
  <p:transition advClick="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rgbClr val="000000"/>
                </a:solidFill>
                <a:latin typeface="Times New Roman" pitchFamily="18" charset="0"/>
                <a:ea typeface="標楷體" pitchFamily="65" charset="-120"/>
              </a:rPr>
              <a:t>        由於</a:t>
            </a:r>
            <a:r>
              <a:rPr kumimoji="1" lang="zh-TW" altLang="en-US" sz="2400" b="0" dirty="0">
                <a:solidFill>
                  <a:srgbClr val="000000"/>
                </a:solidFill>
                <a:latin typeface="Times New Roman" pitchFamily="18" charset="0"/>
                <a:ea typeface="標楷體" pitchFamily="65" charset="-120"/>
              </a:rPr>
              <a:t>遞歸神經網路無法處理太長的序列，為了解決遞歸神經網路中記憶逐漸淡化</a:t>
            </a:r>
            <a:r>
              <a:rPr kumimoji="1" lang="zh-TW" altLang="en-US" sz="2400" b="0" dirty="0" smtClean="0">
                <a:solidFill>
                  <a:srgbClr val="000000"/>
                </a:solidFill>
                <a:latin typeface="Times New Roman" pitchFamily="18" charset="0"/>
                <a:ea typeface="標楷體" pitchFamily="65" charset="-120"/>
              </a:rPr>
              <a:t>的問題</a:t>
            </a:r>
            <a:r>
              <a:rPr kumimoji="1" lang="zh-TW" altLang="en-US" sz="2400" b="0" dirty="0">
                <a:solidFill>
                  <a:srgbClr val="000000"/>
                </a:solidFill>
                <a:latin typeface="Times New Roman" pitchFamily="18" charset="0"/>
                <a:ea typeface="標楷體" pitchFamily="65" charset="-120"/>
              </a:rPr>
              <a:t>，便有人在遞歸神經網路中加入三個閥門，分別為輸入閥門、輸出閥門及遺忘閥門</a:t>
            </a:r>
            <a:r>
              <a:rPr kumimoji="1" lang="zh-TW" altLang="en-US" sz="2400" b="0" dirty="0" smtClean="0">
                <a:solidFill>
                  <a:srgbClr val="000000"/>
                </a:solidFill>
                <a:latin typeface="Times New Roman" pitchFamily="18" charset="0"/>
                <a:ea typeface="標楷體" pitchFamily="65" charset="-120"/>
              </a:rPr>
              <a:t>，使</a:t>
            </a:r>
            <a:r>
              <a:rPr kumimoji="1" lang="zh-TW" altLang="en-US" sz="2400" b="0" dirty="0">
                <a:solidFill>
                  <a:srgbClr val="000000"/>
                </a:solidFill>
                <a:latin typeface="Times New Roman" pitchFamily="18" charset="0"/>
                <a:ea typeface="標楷體" pitchFamily="65" charset="-120"/>
              </a:rPr>
              <a:t>遞歸神經網路的記憶能夠更長久，而這種改良過的遞歸神經網路稱之為短期記憶</a:t>
            </a:r>
            <a:r>
              <a:rPr kumimoji="1" lang="zh-TW" altLang="en-US" sz="2400" b="0" dirty="0" smtClean="0">
                <a:solidFill>
                  <a:srgbClr val="000000"/>
                </a:solidFill>
                <a:latin typeface="Times New Roman" pitchFamily="18" charset="0"/>
                <a:ea typeface="標楷體" pitchFamily="65" charset="-120"/>
              </a:rPr>
              <a:t>網路</a:t>
            </a:r>
            <a:r>
              <a:rPr kumimoji="1" lang="en-US" altLang="zh-TW" sz="2400" b="0" dirty="0" smtClean="0">
                <a:solidFill>
                  <a:srgbClr val="000000"/>
                </a:solidFill>
                <a:latin typeface="Times New Roman" pitchFamily="18" charset="0"/>
                <a:ea typeface="標楷體" pitchFamily="65" charset="-120"/>
              </a:rPr>
              <a:t>(</a:t>
            </a:r>
            <a:r>
              <a:rPr kumimoji="1" lang="en-US" altLang="zh-TW" sz="2400" b="0" dirty="0">
                <a:solidFill>
                  <a:srgbClr val="000000"/>
                </a:solidFill>
                <a:latin typeface="Times New Roman" pitchFamily="18" charset="0"/>
                <a:ea typeface="標楷體" pitchFamily="65" charset="-120"/>
              </a:rPr>
              <a:t>LSTM, Long Short-Term Memory)</a:t>
            </a:r>
            <a:r>
              <a:rPr kumimoji="1" lang="zh-TW" altLang="en-US" sz="2400" b="0" dirty="0">
                <a:solidFill>
                  <a:srgbClr val="000000"/>
                </a:solidFill>
                <a:latin typeface="Times New Roman" pitchFamily="18" charset="0"/>
                <a:ea typeface="標楷體" pitchFamily="65" charset="-120"/>
              </a:rPr>
              <a:t>，也是目前最常使用的遞歸神經網路架構。</a:t>
            </a:r>
          </a:p>
        </p:txBody>
      </p:sp>
    </p:spTree>
    <p:extLst>
      <p:ext uri="{BB962C8B-B14F-4D97-AF65-F5344CB8AC3E}">
        <p14:creationId xmlns:p14="http://schemas.microsoft.com/office/powerpoint/2010/main" val="2357410651"/>
      </p:ext>
    </p:extLst>
  </p:cSld>
  <p:clrMapOvr>
    <a:masterClrMapping/>
  </p:clrMapOvr>
  <p:transition advClick="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86A363DE-FA16-452F-AF9C-B3BCB14AABB2}"/>
              </a:ext>
            </a:extLst>
          </p:cNvPr>
          <p:cNvSpPr>
            <a:spLocks noGrp="1"/>
          </p:cNvSpPr>
          <p:nvPr>
            <p:ph type="title"/>
          </p:nvPr>
        </p:nvSpPr>
        <p:spPr/>
        <p:txBody>
          <a:bodyPr/>
          <a:lstStyle/>
          <a:p>
            <a:r>
              <a:rPr lang="en-US" altLang="zh-TW" dirty="0"/>
              <a:t>6-3</a:t>
            </a:r>
            <a:r>
              <a:rPr lang="zh-TW" altLang="en-US" b="1" dirty="0" smtClean="0"/>
              <a:t>　</a:t>
            </a:r>
            <a:r>
              <a:rPr lang="zh-TW" altLang="en-US" dirty="0"/>
              <a:t>長短期記憶</a:t>
            </a:r>
            <a:endParaRPr lang="zh-TW" altLang="en-US" b="1" dirty="0"/>
          </a:p>
        </p:txBody>
      </p:sp>
      <p:sp>
        <p:nvSpPr>
          <p:cNvPr id="2" name="內容版面配置區 1">
            <a:extLst>
              <a:ext uri="{FF2B5EF4-FFF2-40B4-BE49-F238E27FC236}">
                <a16:creationId xmlns="" xmlns:a16="http://schemas.microsoft.com/office/drawing/2014/main" id="{141B4746-67DF-4D64-BBD7-698286E80A9C}"/>
              </a:ext>
            </a:extLst>
          </p:cNvPr>
          <p:cNvSpPr>
            <a:spLocks noGrp="1"/>
          </p:cNvSpPr>
          <p:nvPr>
            <p:ph idx="1"/>
          </p:nvPr>
        </p:nvSpPr>
        <p:spPr/>
        <p:txBody>
          <a:bodyPr/>
          <a:lstStyle/>
          <a:p>
            <a:pPr marL="0" indent="0">
              <a:spcBef>
                <a:spcPts val="600"/>
              </a:spcBef>
              <a:buNone/>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長</a:t>
            </a:r>
            <a:r>
              <a:rPr kumimoji="1" lang="zh-TW" altLang="en-US" sz="2400" b="0" dirty="0">
                <a:solidFill>
                  <a:schemeClr val="tx1"/>
                </a:solidFill>
                <a:latin typeface="Times New Roman" pitchFamily="18" charset="0"/>
                <a:ea typeface="標楷體" pitchFamily="65" charset="-120"/>
              </a:rPr>
              <a:t>短期記憶</a:t>
            </a:r>
            <a:r>
              <a:rPr kumimoji="1" lang="en-US" altLang="zh-TW" sz="2400" b="0" dirty="0">
                <a:solidFill>
                  <a:schemeClr val="tx1"/>
                </a:solidFill>
                <a:latin typeface="Times New Roman" pitchFamily="18" charset="0"/>
                <a:ea typeface="標楷體" pitchFamily="65" charset="-120"/>
              </a:rPr>
              <a:t>(Long Short-Term Memory, LSTM</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是</a:t>
            </a:r>
            <a:r>
              <a:rPr kumimoji="1" lang="zh-TW" altLang="en-US" sz="2400" b="0" dirty="0">
                <a:solidFill>
                  <a:schemeClr val="tx1"/>
                </a:solidFill>
                <a:latin typeface="Times New Roman" pitchFamily="18" charset="0"/>
                <a:ea typeface="標楷體" pitchFamily="65" charset="-120"/>
              </a:rPr>
              <a:t>遞歸神經網路的一種變形，</a:t>
            </a:r>
            <a:r>
              <a:rPr kumimoji="1" lang="zh-TW" altLang="en-US" sz="2400" b="0" dirty="0" smtClean="0">
                <a:solidFill>
                  <a:schemeClr val="tx1"/>
                </a:solidFill>
                <a:latin typeface="Times New Roman" pitchFamily="18" charset="0"/>
                <a:ea typeface="標楷體" pitchFamily="65" charset="-120"/>
              </a:rPr>
              <a:t>其特別</a:t>
            </a:r>
            <a:r>
              <a:rPr kumimoji="1" lang="zh-TW" altLang="en-US" sz="2400" b="0" dirty="0">
                <a:solidFill>
                  <a:schemeClr val="tx1"/>
                </a:solidFill>
                <a:latin typeface="Times New Roman" pitchFamily="18" charset="0"/>
                <a:ea typeface="標楷體" pitchFamily="65" charset="-120"/>
              </a:rPr>
              <a:t>之處在於一般的遞歸神經網路無法控制哪些記憶要被保留，哪些記憶要被遺忘，</a:t>
            </a:r>
            <a:r>
              <a:rPr kumimoji="1" lang="zh-TW" altLang="en-US" sz="2400" b="0" dirty="0" smtClean="0">
                <a:solidFill>
                  <a:schemeClr val="tx1"/>
                </a:solidFill>
                <a:latin typeface="Times New Roman" pitchFamily="18" charset="0"/>
                <a:ea typeface="標楷體" pitchFamily="65" charset="-120"/>
              </a:rPr>
              <a:t>而</a:t>
            </a:r>
            <a:r>
              <a:rPr kumimoji="1" lang="en-US" altLang="zh-TW" sz="2400" b="0" dirty="0" smtClean="0">
                <a:solidFill>
                  <a:schemeClr val="tx1"/>
                </a:solidFill>
                <a:latin typeface="Times New Roman" pitchFamily="18" charset="0"/>
                <a:ea typeface="標楷體" pitchFamily="65" charset="-120"/>
              </a:rPr>
              <a:t>LSTM</a:t>
            </a:r>
            <a:r>
              <a:rPr kumimoji="1" lang="zh-TW" altLang="en-US" sz="2400" b="0" dirty="0" smtClean="0">
                <a:solidFill>
                  <a:schemeClr val="tx1"/>
                </a:solidFill>
                <a:latin typeface="Times New Roman" pitchFamily="18" charset="0"/>
                <a:ea typeface="標楷體" pitchFamily="65" charset="-120"/>
              </a:rPr>
              <a:t>卻</a:t>
            </a:r>
            <a:r>
              <a:rPr kumimoji="1" lang="zh-TW" altLang="en-US" sz="2400" b="0" dirty="0">
                <a:solidFill>
                  <a:schemeClr val="tx1"/>
                </a:solidFill>
                <a:latin typeface="Times New Roman" pitchFamily="18" charset="0"/>
                <a:ea typeface="標楷體" pitchFamily="65" charset="-120"/>
              </a:rPr>
              <a:t>擁有了這種能力，也因為</a:t>
            </a:r>
            <a:r>
              <a:rPr kumimoji="1" lang="en-US" altLang="zh-TW" sz="2400" b="0" dirty="0" smtClean="0">
                <a:solidFill>
                  <a:schemeClr val="tx1"/>
                </a:solidFill>
                <a:latin typeface="Times New Roman" pitchFamily="18" charset="0"/>
                <a:ea typeface="標楷體" pitchFamily="65" charset="-120"/>
              </a:rPr>
              <a:t>LSTM</a:t>
            </a:r>
            <a:r>
              <a:rPr kumimoji="1" lang="zh-TW" altLang="en-US" sz="2400" b="0" dirty="0" smtClean="0">
                <a:solidFill>
                  <a:schemeClr val="tx1"/>
                </a:solidFill>
                <a:latin typeface="Times New Roman" pitchFamily="18" charset="0"/>
                <a:ea typeface="標楷體" pitchFamily="65" charset="-120"/>
              </a:rPr>
              <a:t>更</a:t>
            </a:r>
            <a:r>
              <a:rPr kumimoji="1" lang="zh-TW" altLang="en-US" sz="2400" b="0" dirty="0">
                <a:solidFill>
                  <a:schemeClr val="tx1"/>
                </a:solidFill>
                <a:latin typeface="Times New Roman" pitchFamily="18" charset="0"/>
                <a:ea typeface="標楷體" pitchFamily="65" charset="-120"/>
              </a:rPr>
              <a:t>能夠控制記憶的內容，所以更適合用來</a:t>
            </a:r>
            <a:r>
              <a:rPr kumimoji="1" lang="zh-TW" altLang="en-US" sz="2400" b="0" dirty="0" smtClean="0">
                <a:solidFill>
                  <a:schemeClr val="tx1"/>
                </a:solidFill>
                <a:latin typeface="Times New Roman" pitchFamily="18" charset="0"/>
                <a:ea typeface="標楷體" pitchFamily="65" charset="-120"/>
              </a:rPr>
              <a:t>處理長</a:t>
            </a:r>
            <a:r>
              <a:rPr kumimoji="1" lang="zh-TW" altLang="en-US" sz="2400" b="0" dirty="0">
                <a:solidFill>
                  <a:schemeClr val="tx1"/>
                </a:solidFill>
                <a:latin typeface="Times New Roman" pitchFamily="18" charset="0"/>
                <a:ea typeface="標楷體" pitchFamily="65" charset="-120"/>
              </a:rPr>
              <a:t>序列問題</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spcBef>
                <a:spcPts val="600"/>
              </a:spcBef>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 </a:t>
            </a:r>
            <a:r>
              <a:rPr kumimoji="1" lang="en-US" altLang="zh-TW" sz="2400" b="0" dirty="0">
                <a:solidFill>
                  <a:schemeClr val="tx1"/>
                </a:solidFill>
                <a:latin typeface="Times New Roman" pitchFamily="18" charset="0"/>
                <a:ea typeface="標楷體" pitchFamily="65" charset="-120"/>
              </a:rPr>
              <a:t>LSTM</a:t>
            </a:r>
            <a:r>
              <a:rPr kumimoji="1" lang="zh-TW" altLang="en-US" sz="2400" b="0" dirty="0">
                <a:solidFill>
                  <a:schemeClr val="tx1"/>
                </a:solidFill>
                <a:latin typeface="Times New Roman" pitchFamily="18" charset="0"/>
                <a:ea typeface="標楷體" pitchFamily="65" charset="-120"/>
              </a:rPr>
              <a:t>的整體架構與之前提到的遞歸神經網路差異不大，最大的差異是在</a:t>
            </a:r>
            <a:r>
              <a:rPr kumimoji="1" lang="en-US" altLang="zh-TW" sz="2400" b="0" dirty="0">
                <a:solidFill>
                  <a:schemeClr val="tx1"/>
                </a:solidFill>
                <a:latin typeface="Times New Roman" pitchFamily="18" charset="0"/>
                <a:ea typeface="標楷體" pitchFamily="65" charset="-120"/>
              </a:rPr>
              <a:t>LSTM</a:t>
            </a:r>
            <a:r>
              <a:rPr kumimoji="1" lang="zh-TW" altLang="en-US" sz="2400" b="0" dirty="0">
                <a:solidFill>
                  <a:schemeClr val="tx1"/>
                </a:solidFill>
                <a:latin typeface="Times New Roman" pitchFamily="18" charset="0"/>
                <a:ea typeface="標楷體" pitchFamily="65" charset="-120"/>
              </a:rPr>
              <a:t>的神經元被加入三個閥門，分別為輸入閥門、輸出閥門及遺忘閥門，而這三個閥門的值也由</a:t>
            </a:r>
            <a:r>
              <a:rPr kumimoji="1" lang="en-US" altLang="zh-TW" sz="2400" b="0" dirty="0">
                <a:solidFill>
                  <a:schemeClr val="tx1"/>
                </a:solidFill>
                <a:latin typeface="Times New Roman" pitchFamily="18" charset="0"/>
                <a:ea typeface="標楷體" pitchFamily="65" charset="-120"/>
              </a:rPr>
              <a:t>LSTM</a:t>
            </a:r>
            <a:r>
              <a:rPr kumimoji="1" lang="zh-TW" altLang="en-US" sz="2400" b="0" dirty="0">
                <a:solidFill>
                  <a:schemeClr val="tx1"/>
                </a:solidFill>
                <a:latin typeface="Times New Roman" pitchFamily="18" charset="0"/>
                <a:ea typeface="標楷體" pitchFamily="65" charset="-120"/>
              </a:rPr>
              <a:t>的輸入乘上權重控制，如同圖</a:t>
            </a:r>
            <a:r>
              <a:rPr kumimoji="1" lang="en-US" altLang="zh-TW" sz="2400" b="0" dirty="0">
                <a:solidFill>
                  <a:schemeClr val="tx1"/>
                </a:solidFill>
                <a:latin typeface="Times New Roman" pitchFamily="18" charset="0"/>
                <a:ea typeface="標楷體" pitchFamily="65" charset="-120"/>
              </a:rPr>
              <a:t>6-6</a:t>
            </a:r>
            <a:r>
              <a:rPr kumimoji="1" lang="zh-TW" altLang="en-US" sz="2400" b="0" dirty="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en-US" altLang="zh-TW" sz="2400" b="0" dirty="0" smtClean="0">
              <a:solidFill>
                <a:srgbClr val="00B050"/>
              </a:solidFill>
              <a:latin typeface="Times New Roman" pitchFamily="18" charset="0"/>
              <a:ea typeface="標楷體" pitchFamily="65" charset="-120"/>
            </a:endParaRPr>
          </a:p>
        </p:txBody>
      </p:sp>
      <p:grpSp>
        <p:nvGrpSpPr>
          <p:cNvPr id="6" name="群組 5"/>
          <p:cNvGrpSpPr/>
          <p:nvPr/>
        </p:nvGrpSpPr>
        <p:grpSpPr>
          <a:xfrm>
            <a:off x="5366408" y="4876492"/>
            <a:ext cx="3629359" cy="1440000"/>
            <a:chOff x="5366408" y="4876492"/>
            <a:chExt cx="3629359" cy="1440000"/>
          </a:xfrm>
        </p:grpSpPr>
        <p:pic>
          <p:nvPicPr>
            <p:cNvPr id="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408" y="4876492"/>
              <a:ext cx="362935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38826" y="5544483"/>
              <a:ext cx="581024" cy="5810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4761013"/>
      </p:ext>
    </p:extLst>
  </p:cSld>
  <p:clrMapOvr>
    <a:masterClrMapping/>
  </p:clrMapOvr>
  <p:transition advClick="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2" y="2073605"/>
            <a:ext cx="7203128" cy="377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060338"/>
      </p:ext>
    </p:extLst>
  </p:cSld>
  <p:clrMapOvr>
    <a:masterClrMapping/>
  </p:clrMapOvr>
  <p:transition advClick="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921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10" y="2350273"/>
            <a:ext cx="8808383" cy="318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82723"/>
      </p:ext>
    </p:extLst>
  </p:cSld>
  <p:clrMapOvr>
    <a:masterClrMapping/>
  </p:clrMapOvr>
  <p:transition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024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158" y="2006930"/>
            <a:ext cx="8506691" cy="347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133746"/>
      </p:ext>
    </p:extLst>
  </p:cSld>
  <p:clrMapOvr>
    <a:masterClrMapping/>
  </p:clrMapOvr>
  <p:transition advClick="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86A363DE-FA16-452F-AF9C-B3BCB14AABB2}"/>
              </a:ext>
            </a:extLst>
          </p:cNvPr>
          <p:cNvSpPr>
            <a:spLocks noGrp="1"/>
          </p:cNvSpPr>
          <p:nvPr>
            <p:ph type="title"/>
          </p:nvPr>
        </p:nvSpPr>
        <p:spPr/>
        <p:txBody>
          <a:bodyPr/>
          <a:lstStyle/>
          <a:p>
            <a:r>
              <a:rPr lang="en-US" altLang="zh-TW" dirty="0"/>
              <a:t>6-4</a:t>
            </a:r>
            <a:r>
              <a:rPr lang="zh-TW" altLang="en-US" b="1" dirty="0" smtClean="0"/>
              <a:t>　</a:t>
            </a:r>
            <a:r>
              <a:rPr lang="zh-TW" altLang="en-US" dirty="0"/>
              <a:t>遞歸神經網路應用模式</a:t>
            </a:r>
            <a:endParaRPr lang="zh-TW" altLang="en-US" b="1" dirty="0"/>
          </a:p>
        </p:txBody>
      </p:sp>
      <p:sp>
        <p:nvSpPr>
          <p:cNvPr id="9" name="內容版面配置區 8"/>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由於</a:t>
            </a:r>
            <a:r>
              <a:rPr kumimoji="1" lang="zh-TW" altLang="en-US" sz="2400" b="0" dirty="0">
                <a:solidFill>
                  <a:schemeClr val="tx1"/>
                </a:solidFill>
                <a:latin typeface="Times New Roman" pitchFamily="18" charset="0"/>
                <a:ea typeface="標楷體" pitchFamily="65" charset="-120"/>
              </a:rPr>
              <a:t>遞歸神經網路加入記憶的概念，再加上</a:t>
            </a:r>
            <a:r>
              <a:rPr kumimoji="1" lang="en-US" altLang="zh-TW" sz="2400" b="0" dirty="0" smtClean="0">
                <a:solidFill>
                  <a:schemeClr val="tx1"/>
                </a:solidFill>
                <a:latin typeface="Times New Roman" pitchFamily="18" charset="0"/>
                <a:ea typeface="標楷體" pitchFamily="65" charset="-120"/>
              </a:rPr>
              <a:t>LSTM</a:t>
            </a:r>
            <a:r>
              <a:rPr kumimoji="1" lang="zh-TW" altLang="en-US" sz="2400" b="0" dirty="0" smtClean="0">
                <a:solidFill>
                  <a:schemeClr val="tx1"/>
                </a:solidFill>
                <a:latin typeface="Times New Roman" pitchFamily="18" charset="0"/>
                <a:ea typeface="標楷體" pitchFamily="65" charset="-120"/>
              </a:rPr>
              <a:t>改善</a:t>
            </a:r>
            <a:r>
              <a:rPr kumimoji="1" lang="zh-TW" altLang="en-US" sz="2400" b="0" dirty="0">
                <a:solidFill>
                  <a:schemeClr val="tx1"/>
                </a:solidFill>
                <a:latin typeface="Times New Roman" pitchFamily="18" charset="0"/>
                <a:ea typeface="標楷體" pitchFamily="65" charset="-120"/>
              </a:rPr>
              <a:t>了遞歸神經網路不能紀錄</a:t>
            </a:r>
            <a:r>
              <a:rPr kumimoji="1" lang="zh-TW" altLang="en-US" sz="2400" b="0" dirty="0" smtClean="0">
                <a:solidFill>
                  <a:schemeClr val="tx1"/>
                </a:solidFill>
                <a:latin typeface="Times New Roman" pitchFamily="18" charset="0"/>
                <a:ea typeface="標楷體" pitchFamily="65" charset="-120"/>
              </a:rPr>
              <a:t>長記憶</a:t>
            </a:r>
            <a:r>
              <a:rPr kumimoji="1" lang="zh-TW" altLang="en-US" sz="2400" b="0" dirty="0">
                <a:solidFill>
                  <a:schemeClr val="tx1"/>
                </a:solidFill>
                <a:latin typeface="Times New Roman" pitchFamily="18" charset="0"/>
                <a:ea typeface="標楷體" pitchFamily="65" charset="-120"/>
              </a:rPr>
              <a:t>的問題，使得遞歸神經網路比卷積神經網路更容易處理諸如自然語言、影片處理、</a:t>
            </a:r>
            <a:r>
              <a:rPr kumimoji="1" lang="zh-TW" altLang="en-US" sz="2400" b="0" dirty="0" smtClean="0">
                <a:solidFill>
                  <a:schemeClr val="tx1"/>
                </a:solidFill>
                <a:latin typeface="Times New Roman" pitchFamily="18" charset="0"/>
                <a:ea typeface="標楷體" pitchFamily="65" charset="-120"/>
              </a:rPr>
              <a:t>問答</a:t>
            </a:r>
            <a:r>
              <a:rPr kumimoji="1" lang="zh-TW" altLang="en-US" sz="2400" b="0" dirty="0">
                <a:solidFill>
                  <a:schemeClr val="tx1"/>
                </a:solidFill>
                <a:latin typeface="Times New Roman" pitchFamily="18" charset="0"/>
                <a:ea typeface="標楷體" pitchFamily="65" charset="-120"/>
              </a:rPr>
              <a:t>模型等問題。為了能夠更準確的解決面臨的問題，遞歸神經網路也有大量的變形，</a:t>
            </a:r>
            <a:r>
              <a:rPr kumimoji="1" lang="zh-TW" altLang="en-US" sz="2400" b="0" dirty="0" smtClean="0">
                <a:solidFill>
                  <a:schemeClr val="tx1"/>
                </a:solidFill>
                <a:latin typeface="Times New Roman" pitchFamily="18" charset="0"/>
                <a:ea typeface="標楷體" pitchFamily="65" charset="-120"/>
              </a:rPr>
              <a:t>例如在</a:t>
            </a:r>
            <a:r>
              <a:rPr kumimoji="1" lang="zh-TW" altLang="en-US" sz="2400" b="0" dirty="0">
                <a:solidFill>
                  <a:schemeClr val="tx1"/>
                </a:solidFill>
                <a:latin typeface="Times New Roman" pitchFamily="18" charset="0"/>
                <a:ea typeface="標楷體" pitchFamily="65" charset="-120"/>
              </a:rPr>
              <a:t>前幾節所提到的神經網路，都是針對一句話中的每個詞彙來輸出出發地或目的地，這</a:t>
            </a:r>
            <a:r>
              <a:rPr kumimoji="1" lang="zh-TW" altLang="en-US" sz="2400" b="0" dirty="0" smtClean="0">
                <a:solidFill>
                  <a:schemeClr val="tx1"/>
                </a:solidFill>
                <a:latin typeface="Times New Roman" pitchFamily="18" charset="0"/>
                <a:ea typeface="標楷體" pitchFamily="65" charset="-120"/>
              </a:rPr>
              <a:t>是一種</a:t>
            </a:r>
            <a:r>
              <a:rPr kumimoji="1" lang="zh-TW" altLang="en-US" sz="2400" b="0" dirty="0">
                <a:solidFill>
                  <a:schemeClr val="tx1"/>
                </a:solidFill>
                <a:latin typeface="Times New Roman" pitchFamily="18" charset="0"/>
                <a:ea typeface="標楷體" pitchFamily="65" charset="-120"/>
              </a:rPr>
              <a:t>多對多遞歸神經網路架構，因為它有多個輸入和多個輸出。但事實上遞歸神經網路</a:t>
            </a:r>
            <a:r>
              <a:rPr kumimoji="1" lang="zh-TW" altLang="en-US" sz="2400" b="0" dirty="0" smtClean="0">
                <a:solidFill>
                  <a:schemeClr val="tx1"/>
                </a:solidFill>
                <a:latin typeface="Times New Roman" pitchFamily="18" charset="0"/>
                <a:ea typeface="標楷體" pitchFamily="65" charset="-120"/>
              </a:rPr>
              <a:t>還有</a:t>
            </a:r>
            <a:r>
              <a:rPr kumimoji="1" lang="zh-TW" altLang="en-US" sz="2400" b="0" dirty="0">
                <a:solidFill>
                  <a:schemeClr val="tx1"/>
                </a:solidFill>
                <a:latin typeface="Times New Roman" pitchFamily="18" charset="0"/>
                <a:ea typeface="標楷體" pitchFamily="65" charset="-120"/>
              </a:rPr>
              <a:t>很多種不同的架構，每種架構都有它適合的</a:t>
            </a:r>
            <a:r>
              <a:rPr kumimoji="1" lang="zh-TW" altLang="en-US" sz="2400" b="0" dirty="0" smtClean="0">
                <a:solidFill>
                  <a:schemeClr val="tx1"/>
                </a:solidFill>
                <a:latin typeface="Times New Roman" pitchFamily="18" charset="0"/>
                <a:ea typeface="標楷體" pitchFamily="65" charset="-120"/>
              </a:rPr>
              <a:t>應用。</a:t>
            </a:r>
          </a:p>
        </p:txBody>
      </p:sp>
    </p:spTree>
    <p:extLst>
      <p:ext uri="{BB962C8B-B14F-4D97-AF65-F5344CB8AC3E}">
        <p14:creationId xmlns:p14="http://schemas.microsoft.com/office/powerpoint/2010/main" val="3401598024"/>
      </p:ext>
    </p:extLst>
  </p:cSld>
  <p:clrMapOvr>
    <a:masterClrMapping/>
  </p:clrMapOvr>
  <p:transition advClick="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975" y="1234247"/>
            <a:ext cx="6246421" cy="516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127559"/>
      </p:ext>
    </p:extLst>
  </p:cSld>
  <p:clrMapOvr>
    <a:masterClrMapping/>
  </p:clrMapOvr>
  <p:transition advClick="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736" y="1454162"/>
            <a:ext cx="5807034" cy="42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159218"/>
      </p:ext>
    </p:extLst>
  </p:cSld>
  <p:clrMapOvr>
    <a:masterClrMapping/>
  </p:clrMapOvr>
  <p:transition advClick="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6-1</a:t>
            </a:r>
            <a:r>
              <a:rPr lang="zh-TW" altLang="en-US" dirty="0"/>
              <a:t>　遞歸神經網路</a:t>
            </a:r>
          </a:p>
        </p:txBody>
      </p:sp>
      <p:sp>
        <p:nvSpPr>
          <p:cNvPr id="3" name="內容版面配置區 2"/>
          <p:cNvSpPr>
            <a:spLocks noGrp="1"/>
          </p:cNvSpPr>
          <p:nvPr>
            <p:ph idx="1"/>
          </p:nvPr>
        </p:nvSpPr>
        <p:spPr/>
        <p:txBody>
          <a:bodyPr/>
          <a:lstStyle/>
          <a:p>
            <a:pPr marL="0" indent="0" eaLnBrk="1">
              <a:spcBef>
                <a:spcPts val="600"/>
              </a:spcBef>
              <a:buNone/>
            </a:pPr>
            <a:r>
              <a:rPr kumimoji="1" lang="zh-TW" altLang="en-US" sz="2400" b="0" dirty="0" smtClean="0">
                <a:solidFill>
                  <a:schemeClr val="tx1"/>
                </a:solidFill>
                <a:latin typeface="Times New Roman" pitchFamily="18" charset="0"/>
                <a:ea typeface="標楷體" pitchFamily="65" charset="-120"/>
              </a:rPr>
              <a:t>        人們</a:t>
            </a:r>
            <a:r>
              <a:rPr kumimoji="1" lang="zh-TW" altLang="en-US" sz="2400" b="0" dirty="0">
                <a:solidFill>
                  <a:schemeClr val="tx1"/>
                </a:solidFill>
                <a:latin typeface="Times New Roman" pitchFamily="18" charset="0"/>
                <a:ea typeface="標楷體" pitchFamily="65" charset="-120"/>
              </a:rPr>
              <a:t>在訓練神經網路時，發現最原始的架構在圖片辨識的效果不是很好，便加入</a:t>
            </a:r>
            <a:r>
              <a:rPr kumimoji="1" lang="zh-TW" altLang="en-US" sz="2400" b="0" dirty="0" smtClean="0">
                <a:solidFill>
                  <a:schemeClr val="tx1"/>
                </a:solidFill>
                <a:latin typeface="Times New Roman" pitchFamily="18" charset="0"/>
                <a:ea typeface="標楷體" pitchFamily="65" charset="-120"/>
              </a:rPr>
              <a:t>具有深度</a:t>
            </a:r>
            <a:r>
              <a:rPr kumimoji="1" lang="zh-TW" altLang="en-US" sz="2400" b="0" dirty="0">
                <a:solidFill>
                  <a:schemeClr val="tx1"/>
                </a:solidFill>
                <a:latin typeface="Times New Roman" pitchFamily="18" charset="0"/>
                <a:ea typeface="標楷體" pitchFamily="65" charset="-120"/>
              </a:rPr>
              <a:t>學習的神經網路，也就是增加許多層的神經元，由於每個神經元都具有挖掘特徵的</a:t>
            </a:r>
            <a:r>
              <a:rPr kumimoji="1" lang="zh-TW" altLang="en-US" sz="2400" b="0" dirty="0" smtClean="0">
                <a:solidFill>
                  <a:schemeClr val="tx1"/>
                </a:solidFill>
                <a:latin typeface="Times New Roman" pitchFamily="18" charset="0"/>
                <a:ea typeface="標楷體" pitchFamily="65" charset="-120"/>
              </a:rPr>
              <a:t>能力</a:t>
            </a:r>
            <a:r>
              <a:rPr kumimoji="1" lang="zh-TW" altLang="en-US" sz="2400" b="0" dirty="0">
                <a:solidFill>
                  <a:schemeClr val="tx1"/>
                </a:solidFill>
                <a:latin typeface="Times New Roman" pitchFamily="18" charset="0"/>
                <a:ea typeface="標楷體" pitchFamily="65" charset="-120"/>
              </a:rPr>
              <a:t>，因此眾多神經元的努力學習下，便可使分類的效果提昇。</a:t>
            </a:r>
          </a:p>
        </p:txBody>
      </p:sp>
      <p:grpSp>
        <p:nvGrpSpPr>
          <p:cNvPr id="5" name="群組 4"/>
          <p:cNvGrpSpPr/>
          <p:nvPr/>
        </p:nvGrpSpPr>
        <p:grpSpPr>
          <a:xfrm>
            <a:off x="5335732" y="4451453"/>
            <a:ext cx="3577069" cy="1440000"/>
            <a:chOff x="5335732" y="4451453"/>
            <a:chExt cx="3577069" cy="1440000"/>
          </a:xfrm>
        </p:grpSpPr>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5732" y="4451453"/>
              <a:ext cx="357706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07869" y="5145260"/>
              <a:ext cx="633412" cy="633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0484879"/>
      </p:ext>
    </p:extLst>
  </p:cSld>
  <p:clrMapOvr>
    <a:masterClrMapping/>
  </p:clrMapOvr>
  <p:transition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5244"/>
            <a:ext cx="7018332" cy="418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群組 9"/>
          <p:cNvGrpSpPr/>
          <p:nvPr/>
        </p:nvGrpSpPr>
        <p:grpSpPr>
          <a:xfrm>
            <a:off x="6330675" y="4238984"/>
            <a:ext cx="2782014" cy="1100801"/>
            <a:chOff x="6330675" y="4238984"/>
            <a:chExt cx="2782014" cy="1100801"/>
          </a:xfrm>
        </p:grpSpPr>
        <p:pic>
          <p:nvPicPr>
            <p:cNvPr id="5"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744" r="1607"/>
            <a:stretch/>
          </p:blipFill>
          <p:spPr bwMode="auto">
            <a:xfrm>
              <a:off x="6330675" y="4238984"/>
              <a:ext cx="2782014" cy="11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63692" y="4812487"/>
              <a:ext cx="396715" cy="396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群組 3"/>
          <p:cNvGrpSpPr/>
          <p:nvPr/>
        </p:nvGrpSpPr>
        <p:grpSpPr>
          <a:xfrm>
            <a:off x="6276919" y="3010261"/>
            <a:ext cx="2880000" cy="1104178"/>
            <a:chOff x="6276919" y="3010261"/>
            <a:chExt cx="2880000" cy="1104178"/>
          </a:xfrm>
        </p:grpSpPr>
        <p:pic>
          <p:nvPicPr>
            <p:cNvPr id="6" name="Picture 2">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2888"/>
            <a:stretch/>
          </p:blipFill>
          <p:spPr bwMode="auto">
            <a:xfrm>
              <a:off x="6276919" y="3010261"/>
              <a:ext cx="2880000" cy="110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63692" y="3582242"/>
              <a:ext cx="396715" cy="3967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6131593"/>
      </p:ext>
    </p:extLst>
  </p:cSld>
  <p:clrMapOvr>
    <a:masterClrMapping/>
  </p:clrMapOvr>
  <p:transition advClick="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840" y="2196934"/>
            <a:ext cx="7886474" cy="29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165878"/>
      </p:ext>
    </p:extLst>
  </p:cSld>
  <p:clrMapOvr>
    <a:masterClrMapping/>
  </p:clrMapOvr>
  <p:transition advClick="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6-1-1</a:t>
            </a:r>
            <a:r>
              <a:rPr lang="zh-TW" altLang="en-US" dirty="0"/>
              <a:t>　自然語言處理</a:t>
            </a:r>
            <a:r>
              <a:rPr lang="zh-TW" altLang="en-US" dirty="0" smtClean="0"/>
              <a:t>問題</a:t>
            </a:r>
            <a:endParaRPr lang="en-US" altLang="zh-TW" dirty="0" smtClean="0"/>
          </a:p>
          <a:p>
            <a:pPr marL="0" indent="0" eaLnBrk="1">
              <a:spcBef>
                <a:spcPts val="600"/>
              </a:spcBef>
              <a:buNone/>
            </a:pPr>
            <a:r>
              <a:rPr kumimoji="1" lang="zh-TW" altLang="en-US" sz="2400" b="0" dirty="0" smtClean="0">
                <a:solidFill>
                  <a:schemeClr val="tx1"/>
                </a:solidFill>
                <a:latin typeface="Times New Roman" pitchFamily="18" charset="0"/>
                <a:ea typeface="標楷體" pitchFamily="65" charset="-120"/>
              </a:rPr>
              <a:t>        人類</a:t>
            </a:r>
            <a:r>
              <a:rPr kumimoji="1" lang="zh-TW" altLang="en-US" sz="2400" b="0" dirty="0">
                <a:solidFill>
                  <a:schemeClr val="tx1"/>
                </a:solidFill>
                <a:latin typeface="Times New Roman" pitchFamily="18" charset="0"/>
                <a:ea typeface="標楷體" pitchFamily="65" charset="-120"/>
              </a:rPr>
              <a:t>的語言相當複雜，即使是很相似的詞句，也可能代表著不同的意思，比方說</a:t>
            </a:r>
            <a:r>
              <a:rPr kumimoji="1" lang="zh-TW" altLang="en-US" sz="2400" b="0" dirty="0" smtClean="0">
                <a:solidFill>
                  <a:schemeClr val="tx1"/>
                </a:solidFill>
                <a:latin typeface="Times New Roman" pitchFamily="18" charset="0"/>
                <a:ea typeface="標楷體" pitchFamily="65" charset="-120"/>
              </a:rPr>
              <a:t>：「</a:t>
            </a:r>
            <a:r>
              <a:rPr kumimoji="1" lang="zh-TW" altLang="en-US" sz="2400" b="0" dirty="0">
                <a:solidFill>
                  <a:schemeClr val="tx1"/>
                </a:solidFill>
                <a:latin typeface="Times New Roman" pitchFamily="18" charset="0"/>
                <a:ea typeface="標楷體" pitchFamily="65" charset="-120"/>
              </a:rPr>
              <a:t>快樂」是正面的，「不快樂」是負面的，「好不快樂」卻又是正面的，因此如果在</a:t>
            </a:r>
            <a:r>
              <a:rPr kumimoji="1" lang="zh-TW" altLang="en-US" sz="2400" b="0" dirty="0" smtClean="0">
                <a:solidFill>
                  <a:schemeClr val="tx1"/>
                </a:solidFill>
                <a:latin typeface="Times New Roman" pitchFamily="18" charset="0"/>
                <a:ea typeface="標楷體" pitchFamily="65" charset="-120"/>
              </a:rPr>
              <a:t>解決自然語言</a:t>
            </a:r>
            <a:r>
              <a:rPr kumimoji="1" lang="zh-TW" altLang="en-US" sz="2400" b="0" dirty="0">
                <a:solidFill>
                  <a:schemeClr val="tx1"/>
                </a:solidFill>
                <a:latin typeface="Times New Roman" pitchFamily="18" charset="0"/>
                <a:ea typeface="標楷體" pitchFamily="65" charset="-120"/>
              </a:rPr>
              <a:t>問題的時候，僅依靠是否看到負向字「不」，就認定這句話代表負面情緒，</a:t>
            </a:r>
            <a:r>
              <a:rPr kumimoji="1" lang="zh-TW" altLang="en-US" sz="2400" b="0" dirty="0" smtClean="0">
                <a:solidFill>
                  <a:schemeClr val="tx1"/>
                </a:solidFill>
                <a:latin typeface="Times New Roman" pitchFamily="18" charset="0"/>
                <a:ea typeface="標楷體" pitchFamily="65" charset="-120"/>
              </a:rPr>
              <a:t>那麼就</a:t>
            </a:r>
            <a:r>
              <a:rPr kumimoji="1" lang="zh-TW" altLang="en-US" sz="2400" b="0" dirty="0">
                <a:solidFill>
                  <a:schemeClr val="tx1"/>
                </a:solidFill>
                <a:latin typeface="Times New Roman" pitchFamily="18" charset="0"/>
                <a:ea typeface="標楷體" pitchFamily="65" charset="-120"/>
              </a:rPr>
              <a:t>誤解了他人的意思。所以要避免此種情況，在分析詞句時，需要考慮到詞彙的前後</a:t>
            </a:r>
            <a:r>
              <a:rPr kumimoji="1" lang="zh-TW" altLang="en-US" sz="2400" b="0" dirty="0" smtClean="0">
                <a:solidFill>
                  <a:schemeClr val="tx1"/>
                </a:solidFill>
                <a:latin typeface="Times New Roman" pitchFamily="18" charset="0"/>
                <a:ea typeface="標楷體" pitchFamily="65" charset="-120"/>
              </a:rPr>
              <a:t>關係及</a:t>
            </a:r>
            <a:r>
              <a:rPr kumimoji="1" lang="zh-TW" altLang="en-US" sz="2400" b="0" dirty="0">
                <a:solidFill>
                  <a:schemeClr val="tx1"/>
                </a:solidFill>
                <a:latin typeface="Times New Roman" pitchFamily="18" charset="0"/>
                <a:ea typeface="標楷體" pitchFamily="65" charset="-120"/>
              </a:rPr>
              <a:t>順序，才能夠將正確的意思解讀。</a:t>
            </a:r>
          </a:p>
        </p:txBody>
      </p:sp>
    </p:spTree>
    <p:extLst>
      <p:ext uri="{BB962C8B-B14F-4D97-AF65-F5344CB8AC3E}">
        <p14:creationId xmlns:p14="http://schemas.microsoft.com/office/powerpoint/2010/main" val="748724177"/>
      </p:ext>
    </p:extLst>
  </p:cSld>
  <p:clrMapOvr>
    <a:masterClrMapping/>
  </p:clrMapOvr>
  <p:transition advClick="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遞</a:t>
            </a:r>
            <a:r>
              <a:rPr kumimoji="1" lang="zh-TW" altLang="en-US" sz="2400" b="0" dirty="0">
                <a:solidFill>
                  <a:schemeClr val="tx1"/>
                </a:solidFill>
                <a:latin typeface="Times New Roman" pitchFamily="18" charset="0"/>
                <a:ea typeface="標楷體" pitchFamily="65" charset="-120"/>
              </a:rPr>
              <a:t>歸神經</a:t>
            </a:r>
            <a:r>
              <a:rPr kumimoji="1" lang="zh-TW" altLang="en-US" sz="2400" b="0" dirty="0" smtClean="0">
                <a:solidFill>
                  <a:schemeClr val="tx1"/>
                </a:solidFill>
                <a:latin typeface="Times New Roman" pitchFamily="18" charset="0"/>
                <a:ea typeface="標楷體" pitchFamily="65" charset="-120"/>
              </a:rPr>
              <a:t>網路</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Recurrent Neural Network, </a:t>
            </a:r>
            <a:r>
              <a:rPr kumimoji="1" lang="en-US" altLang="zh-TW" sz="2400" b="0" dirty="0" err="1">
                <a:solidFill>
                  <a:schemeClr val="tx1"/>
                </a:solidFill>
                <a:latin typeface="Times New Roman" pitchFamily="18" charset="0"/>
                <a:ea typeface="標楷體" pitchFamily="65" charset="-120"/>
              </a:rPr>
              <a:t>RNN</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在</a:t>
            </a:r>
            <a:r>
              <a:rPr kumimoji="1" lang="zh-TW" altLang="en-US" sz="2400" b="0" dirty="0">
                <a:solidFill>
                  <a:schemeClr val="tx1"/>
                </a:solidFill>
                <a:latin typeface="Times New Roman" pitchFamily="18" charset="0"/>
                <a:ea typeface="標楷體" pitchFamily="65" charset="-120"/>
              </a:rPr>
              <a:t>神經網路內加入「記憶」的概念，其主要目的是讓</a:t>
            </a:r>
            <a:r>
              <a:rPr kumimoji="1" lang="zh-TW" altLang="en-US" sz="2400" b="0" dirty="0" smtClean="0">
                <a:solidFill>
                  <a:schemeClr val="tx1"/>
                </a:solidFill>
                <a:latin typeface="Times New Roman" pitchFamily="18" charset="0"/>
                <a:ea typeface="標楷體" pitchFamily="65" charset="-120"/>
              </a:rPr>
              <a:t>神經</a:t>
            </a:r>
            <a:r>
              <a:rPr kumimoji="1" lang="zh-TW" altLang="en-US" sz="2400" b="0" dirty="0">
                <a:solidFill>
                  <a:schemeClr val="tx1"/>
                </a:solidFill>
                <a:latin typeface="Times New Roman" pitchFamily="18" charset="0"/>
                <a:ea typeface="標楷體" pitchFamily="65" charset="-120"/>
              </a:rPr>
              <a:t>網路能夠把看過的文字「記住」，讓神經網路根據記憶的內容，給予同個輸入不同的</a:t>
            </a:r>
            <a:r>
              <a:rPr kumimoji="1" lang="zh-TW" altLang="en-US" sz="2400" b="0" dirty="0" smtClean="0">
                <a:solidFill>
                  <a:schemeClr val="tx1"/>
                </a:solidFill>
                <a:latin typeface="Times New Roman" pitchFamily="18" charset="0"/>
                <a:ea typeface="標楷體" pitchFamily="65" charset="-120"/>
              </a:rPr>
              <a:t>答案</a:t>
            </a:r>
            <a:r>
              <a:rPr kumimoji="1" lang="zh-TW" altLang="en-US" sz="2400" b="0" dirty="0">
                <a:solidFill>
                  <a:schemeClr val="tx1"/>
                </a:solidFill>
                <a:latin typeface="Times New Roman" pitchFamily="18" charset="0"/>
                <a:ea typeface="標楷體" pitchFamily="65" charset="-120"/>
              </a:rPr>
              <a:t>，如圖</a:t>
            </a:r>
            <a:r>
              <a:rPr kumimoji="1" lang="en-US" altLang="zh-TW" sz="2400" b="0" dirty="0" smtClean="0">
                <a:solidFill>
                  <a:schemeClr val="tx1"/>
                </a:solidFill>
                <a:latin typeface="Times New Roman" pitchFamily="18" charset="0"/>
                <a:ea typeface="標楷體" pitchFamily="65" charset="-120"/>
              </a:rPr>
              <a:t>6-1</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261"/>
          <a:stretch/>
        </p:blipFill>
        <p:spPr bwMode="auto">
          <a:xfrm>
            <a:off x="703736" y="3184020"/>
            <a:ext cx="4611214" cy="281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群組 8"/>
          <p:cNvGrpSpPr/>
          <p:nvPr/>
        </p:nvGrpSpPr>
        <p:grpSpPr>
          <a:xfrm>
            <a:off x="5629275" y="4789538"/>
            <a:ext cx="3107748" cy="1205204"/>
            <a:chOff x="5629275" y="4789538"/>
            <a:chExt cx="3107748" cy="1205204"/>
          </a:xfrm>
        </p:grpSpPr>
        <p:pic>
          <p:nvPicPr>
            <p:cNvPr id="5" name="Picture 2">
              <a:hlinkClick r:id="rId3"/>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739" t="57121"/>
            <a:stretch/>
          </p:blipFill>
          <p:spPr bwMode="auto">
            <a:xfrm>
              <a:off x="5629275" y="4789538"/>
              <a:ext cx="3107748" cy="120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15025" y="5266704"/>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群組 3"/>
          <p:cNvGrpSpPr/>
          <p:nvPr/>
        </p:nvGrpSpPr>
        <p:grpSpPr>
          <a:xfrm>
            <a:off x="5629275" y="3496659"/>
            <a:ext cx="3107748" cy="1092722"/>
            <a:chOff x="5629275" y="3496659"/>
            <a:chExt cx="3107748" cy="1092722"/>
          </a:xfrm>
        </p:grpSpPr>
        <p:pic>
          <p:nvPicPr>
            <p:cNvPr id="6" name="Picture 2">
              <a:hlinkClick r:id="rId5"/>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739" t="17866" b="43257"/>
            <a:stretch/>
          </p:blipFill>
          <p:spPr bwMode="auto">
            <a:xfrm>
              <a:off x="5629275" y="3496659"/>
              <a:ext cx="3107748" cy="109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hlinkClick r:id="rId5"/>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15025" y="4009404"/>
              <a:ext cx="504000" cy="50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6001801"/>
      </p:ext>
    </p:extLst>
  </p:cSld>
  <p:clrMapOvr>
    <a:masterClrMapping/>
  </p:clrMapOvr>
  <p:transition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388" y="1341438"/>
            <a:ext cx="4430712" cy="5040312"/>
          </a:xfrm>
        </p:spPr>
        <p:txBody>
          <a:bodyPr/>
          <a:lstStyle/>
          <a:p>
            <a:pPr marL="0" indent="0">
              <a:buNone/>
            </a:pPr>
            <a:r>
              <a:rPr lang="en-US" altLang="zh-TW" dirty="0"/>
              <a:t>6-1-2</a:t>
            </a:r>
            <a:r>
              <a:rPr lang="zh-TW" altLang="en-US" dirty="0"/>
              <a:t>　遞歸神經網路</a:t>
            </a:r>
            <a:r>
              <a:rPr lang="zh-TW" altLang="en-US" dirty="0" smtClean="0"/>
              <a:t>架構</a:t>
            </a:r>
            <a:endParaRPr lang="en-US" altLang="zh-TW" dirty="0" smtClean="0"/>
          </a:p>
          <a:p>
            <a:pPr marL="0" indent="0">
              <a:buNone/>
            </a:pPr>
            <a:r>
              <a:rPr kumimoji="1" lang="zh-TW" altLang="en-US" sz="2400" b="0" dirty="0" smtClean="0">
                <a:solidFill>
                  <a:schemeClr val="tx1"/>
                </a:solidFill>
                <a:latin typeface="Times New Roman" pitchFamily="18" charset="0"/>
                <a:ea typeface="標楷體" pitchFamily="65" charset="-120"/>
              </a:rPr>
              <a:t>        由於</a:t>
            </a:r>
            <a:r>
              <a:rPr kumimoji="1" lang="zh-TW" altLang="en-US" sz="2400" b="0" dirty="0">
                <a:solidFill>
                  <a:schemeClr val="tx1"/>
                </a:solidFill>
                <a:latin typeface="Times New Roman" pitchFamily="18" charset="0"/>
                <a:ea typeface="標楷體" pitchFamily="65" charset="-120"/>
              </a:rPr>
              <a:t>遞歸神經網路</a:t>
            </a:r>
            <a:r>
              <a:rPr kumimoji="1" lang="zh-TW" altLang="en-US" sz="2400" b="0" dirty="0" smtClean="0">
                <a:solidFill>
                  <a:schemeClr val="tx1"/>
                </a:solidFill>
                <a:latin typeface="Times New Roman" pitchFamily="18" charset="0"/>
                <a:ea typeface="標楷體" pitchFamily="65" charset="-120"/>
              </a:rPr>
              <a:t>加入</a:t>
            </a:r>
            <a:r>
              <a:rPr kumimoji="1" lang="en-US" altLang="zh-TW" sz="2400" b="0" dirty="0" smtClean="0">
                <a:solidFill>
                  <a:schemeClr val="tx1"/>
                </a:solidFill>
                <a:latin typeface="Times New Roman" pitchFamily="18" charset="0"/>
                <a:ea typeface="標楷體" pitchFamily="65" charset="-120"/>
              </a:rPr>
              <a:t/>
            </a:r>
            <a:br>
              <a:rPr kumimoji="1" lang="en-US" altLang="zh-TW" sz="2400" b="0" dirty="0" smtClean="0">
                <a:solidFill>
                  <a:schemeClr val="tx1"/>
                </a:solidFill>
                <a:latin typeface="Times New Roman" pitchFamily="18" charset="0"/>
                <a:ea typeface="標楷體" pitchFamily="65" charset="-120"/>
              </a:rPr>
            </a:br>
            <a:r>
              <a:rPr kumimoji="1" lang="zh-TW" altLang="en-US" sz="2400" b="0" dirty="0" smtClean="0">
                <a:solidFill>
                  <a:schemeClr val="tx1"/>
                </a:solidFill>
                <a:latin typeface="Times New Roman" pitchFamily="18" charset="0"/>
                <a:ea typeface="標楷體" pitchFamily="65" charset="-120"/>
              </a:rPr>
              <a:t>「</a:t>
            </a:r>
            <a:r>
              <a:rPr kumimoji="1" lang="zh-TW" altLang="en-US" sz="2400" b="0" dirty="0">
                <a:solidFill>
                  <a:schemeClr val="tx1"/>
                </a:solidFill>
                <a:latin typeface="Times New Roman" pitchFamily="18" charset="0"/>
                <a:ea typeface="標楷體" pitchFamily="65" charset="-120"/>
              </a:rPr>
              <a:t>記憶」的概念，故可以用於處理自然語言、關鍵字辨識</a:t>
            </a:r>
            <a:r>
              <a:rPr kumimoji="1" lang="zh-TW" altLang="en-US" sz="2400" b="0" dirty="0" smtClean="0">
                <a:solidFill>
                  <a:schemeClr val="tx1"/>
                </a:solidFill>
                <a:latin typeface="Times New Roman" pitchFamily="18" charset="0"/>
                <a:ea typeface="標楷體" pitchFamily="65" charset="-120"/>
              </a:rPr>
              <a:t>等問題</a:t>
            </a:r>
            <a:r>
              <a:rPr kumimoji="1" lang="zh-TW" altLang="en-US" sz="2400" b="0" dirty="0">
                <a:solidFill>
                  <a:schemeClr val="tx1"/>
                </a:solidFill>
                <a:latin typeface="Times New Roman" pitchFamily="18" charset="0"/>
                <a:ea typeface="標楷體" pitchFamily="65" charset="-120"/>
              </a:rPr>
              <a:t>，記憶只需要存放以前看過的</a:t>
            </a:r>
            <a:r>
              <a:rPr kumimoji="1" lang="zh-TW" altLang="en-US" sz="2400" b="0" dirty="0" smtClean="0">
                <a:solidFill>
                  <a:schemeClr val="tx1"/>
                </a:solidFill>
                <a:latin typeface="Times New Roman" pitchFamily="18" charset="0"/>
                <a:ea typeface="標楷體" pitchFamily="65" charset="-120"/>
              </a:rPr>
              <a:t>資料（過去</a:t>
            </a:r>
            <a:r>
              <a:rPr kumimoji="1" lang="zh-TW" altLang="en-US" sz="2400" b="0" dirty="0">
                <a:solidFill>
                  <a:schemeClr val="tx1"/>
                </a:solidFill>
                <a:latin typeface="Times New Roman" pitchFamily="18" charset="0"/>
                <a:ea typeface="標楷體" pitchFamily="65" charset="-120"/>
              </a:rPr>
              <a:t>一段時間同一個神經元的輸出資料），</a:t>
            </a:r>
            <a:r>
              <a:rPr kumimoji="1" lang="zh-TW" altLang="en-US" sz="2400" b="0" dirty="0" smtClean="0">
                <a:solidFill>
                  <a:schemeClr val="tx1"/>
                </a:solidFill>
                <a:latin typeface="Times New Roman" pitchFamily="18" charset="0"/>
                <a:ea typeface="標楷體" pitchFamily="65" charset="-120"/>
              </a:rPr>
              <a:t>當作現在</a:t>
            </a:r>
            <a:r>
              <a:rPr kumimoji="1" lang="zh-TW" altLang="en-US" sz="2400" b="0" dirty="0">
                <a:solidFill>
                  <a:schemeClr val="tx1"/>
                </a:solidFill>
                <a:latin typeface="Times New Roman" pitchFamily="18" charset="0"/>
                <a:ea typeface="標楷體" pitchFamily="65" charset="-120"/>
              </a:rPr>
              <a:t>這個時間該神經元的其中一筆輸入資料。</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3671" y="1827814"/>
            <a:ext cx="4533654" cy="454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613573"/>
      </p:ext>
    </p:extLst>
  </p:cSld>
  <p:clrMapOvr>
    <a:masterClrMapping/>
  </p:clrMapOvr>
  <p:transition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如果</a:t>
            </a:r>
            <a:r>
              <a:rPr kumimoji="1" lang="zh-TW" altLang="en-US" sz="2400" b="0" dirty="0">
                <a:solidFill>
                  <a:schemeClr val="tx1"/>
                </a:solidFill>
                <a:latin typeface="Times New Roman" pitchFamily="18" charset="0"/>
                <a:ea typeface="標楷體" pitchFamily="65" charset="-120"/>
              </a:rPr>
              <a:t>要更詳細的表達遞歸神經網路面對不同序列長度時、相同的架構有不同的</a:t>
            </a:r>
            <a:r>
              <a:rPr kumimoji="1" lang="zh-TW" altLang="en-US" sz="2400" b="0" dirty="0" smtClean="0">
                <a:solidFill>
                  <a:schemeClr val="tx1"/>
                </a:solidFill>
                <a:latin typeface="Times New Roman" pitchFamily="18" charset="0"/>
                <a:ea typeface="標楷體" pitchFamily="65" charset="-120"/>
              </a:rPr>
              <a:t>複雜度</a:t>
            </a:r>
            <a:r>
              <a:rPr kumimoji="1" lang="zh-TW" altLang="en-US" sz="2400" b="0" dirty="0">
                <a:solidFill>
                  <a:schemeClr val="tx1"/>
                </a:solidFill>
                <a:latin typeface="Times New Roman" pitchFamily="18" charset="0"/>
                <a:ea typeface="標楷體" pitchFamily="65" charset="-120"/>
              </a:rPr>
              <a:t>，可以用時空展開圖來清楚地表達每個輸入之間的時序</a:t>
            </a:r>
            <a:r>
              <a:rPr kumimoji="1" lang="zh-TW" altLang="en-US" sz="2400" b="0" dirty="0" smtClean="0">
                <a:solidFill>
                  <a:schemeClr val="tx1"/>
                </a:solidFill>
                <a:latin typeface="Times New Roman" pitchFamily="18" charset="0"/>
                <a:ea typeface="標楷體" pitchFamily="65" charset="-120"/>
              </a:rPr>
              <a:t>關係</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時間</a:t>
            </a:r>
            <a:r>
              <a:rPr kumimoji="1" lang="zh-TW" altLang="en-US" sz="2400" b="0" dirty="0">
                <a:solidFill>
                  <a:schemeClr val="tx1"/>
                </a:solidFill>
                <a:latin typeface="Times New Roman" pitchFamily="18" charset="0"/>
                <a:ea typeface="標楷體" pitchFamily="65" charset="-120"/>
              </a:rPr>
              <a:t>的先後</a:t>
            </a:r>
            <a:r>
              <a:rPr kumimoji="1" lang="zh-TW" altLang="en-US" sz="2400" b="0" dirty="0" smtClean="0">
                <a:solidFill>
                  <a:schemeClr val="tx1"/>
                </a:solidFill>
                <a:latin typeface="Times New Roman" pitchFamily="18" charset="0"/>
                <a:ea typeface="標楷體" pitchFamily="65" charset="-120"/>
              </a:rPr>
              <a:t>順序</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a:t>
            </a:r>
            <a:endParaRPr kumimoji="1" lang="zh-TW" altLang="en-US" sz="2400" b="0" dirty="0">
              <a:solidFill>
                <a:schemeClr val="tx1"/>
              </a:solidFill>
              <a:latin typeface="Times New Roman" pitchFamily="18" charset="0"/>
              <a:ea typeface="標楷體" pitchFamily="65" charset="-12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578"/>
          <a:stretch/>
        </p:blipFill>
        <p:spPr bwMode="auto">
          <a:xfrm>
            <a:off x="570140" y="2553562"/>
            <a:ext cx="4649560" cy="38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群組 3"/>
          <p:cNvGrpSpPr/>
          <p:nvPr/>
        </p:nvGrpSpPr>
        <p:grpSpPr>
          <a:xfrm>
            <a:off x="5581650" y="4959400"/>
            <a:ext cx="3192814" cy="1440000"/>
            <a:chOff x="5581650" y="4959400"/>
            <a:chExt cx="3192814" cy="1440000"/>
          </a:xfrm>
        </p:grpSpPr>
        <p:pic>
          <p:nvPicPr>
            <p:cNvPr id="5" name="Picture 2">
              <a:hlinkClick r:id="rId3"/>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182" t="60816"/>
            <a:stretch/>
          </p:blipFill>
          <p:spPr bwMode="auto">
            <a:xfrm>
              <a:off x="5581650" y="4959400"/>
              <a:ext cx="319281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1220" y="5573058"/>
              <a:ext cx="522000" cy="52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5268902"/>
      </p:ext>
    </p:extLst>
  </p:cSld>
  <p:clrMapOvr>
    <a:masterClrMapping/>
  </p:clrMapOvr>
  <p:transition advClick="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86A363DE-FA16-452F-AF9C-B3BCB14AABB2}"/>
              </a:ext>
            </a:extLst>
          </p:cNvPr>
          <p:cNvSpPr>
            <a:spLocks noGrp="1"/>
          </p:cNvSpPr>
          <p:nvPr>
            <p:ph type="title"/>
          </p:nvPr>
        </p:nvSpPr>
        <p:spPr/>
        <p:txBody>
          <a:bodyPr/>
          <a:lstStyle/>
          <a:p>
            <a:r>
              <a:rPr lang="en-US" altLang="zh-TW" dirty="0"/>
              <a:t>6-2</a:t>
            </a:r>
            <a:r>
              <a:rPr lang="zh-TW" altLang="en-US" dirty="0" smtClean="0"/>
              <a:t>　</a:t>
            </a:r>
            <a:r>
              <a:rPr lang="zh-TW" altLang="en-US" dirty="0"/>
              <a:t>遞歸神經網路時空展開圖</a:t>
            </a:r>
            <a:endParaRPr lang="zh-TW" altLang="en-US" b="1" dirty="0"/>
          </a:p>
        </p:txBody>
      </p:sp>
      <p:sp>
        <p:nvSpPr>
          <p:cNvPr id="8" name="內容版面配置區 7"/>
          <p:cNvSpPr>
            <a:spLocks noGrp="1"/>
          </p:cNvSpPr>
          <p:nvPr>
            <p:ph idx="1"/>
          </p:nvPr>
        </p:nvSpPr>
        <p:spPr/>
        <p:txBody>
          <a:bodyPr/>
          <a:lstStyle/>
          <a:p>
            <a:pPr lvl="1" indent="0">
              <a:lnSpc>
                <a:spcPct val="100000"/>
              </a:lnSpc>
              <a:buNone/>
            </a:pPr>
            <a:r>
              <a:rPr lang="zh-TW" altLang="en-US" sz="2400" dirty="0" smtClean="0"/>
              <a:t>         遞</a:t>
            </a:r>
            <a:r>
              <a:rPr lang="zh-TW" altLang="en-US" sz="2400" dirty="0"/>
              <a:t>歸神經網路把前後輸入串連起來的關鍵就是靠記憶，而我們通常是輸入相同長度</a:t>
            </a:r>
            <a:r>
              <a:rPr lang="zh-TW" altLang="en-US" sz="2400" dirty="0" smtClean="0"/>
              <a:t>的序列</a:t>
            </a:r>
            <a:r>
              <a:rPr lang="zh-TW" altLang="en-US" sz="2400" dirty="0"/>
              <a:t>資料來當作訓練資料，假如今天欲訓練一個遞歸神經網路來預測輸入的詞彙究竟是</a:t>
            </a:r>
            <a:r>
              <a:rPr lang="zh-TW" altLang="en-US" sz="2400" dirty="0" smtClean="0"/>
              <a:t>出發</a:t>
            </a:r>
            <a:r>
              <a:rPr lang="zh-TW" altLang="en-US" sz="2400" dirty="0"/>
              <a:t>地還是目的地，同上一小節提到的例子，就要先收集大量的詞彙，而且都要是相同的</a:t>
            </a:r>
            <a:r>
              <a:rPr lang="zh-TW" altLang="en-US" sz="2400" dirty="0" smtClean="0"/>
              <a:t>長度</a:t>
            </a:r>
            <a:r>
              <a:rPr lang="zh-TW" altLang="en-US" sz="2400" dirty="0"/>
              <a:t>，如：「前往台北」、「離開台北」、「抵達台北」、「遠離台北」等</a:t>
            </a:r>
            <a:r>
              <a:rPr lang="zh-TW" altLang="en-US" sz="2400" dirty="0" smtClean="0"/>
              <a:t>。</a:t>
            </a:r>
            <a:endParaRPr lang="en-US" altLang="zh-TW" sz="2400" dirty="0" smtClean="0"/>
          </a:p>
          <a:p>
            <a:pPr lvl="1" indent="0">
              <a:lnSpc>
                <a:spcPct val="100000"/>
              </a:lnSpc>
              <a:buNone/>
            </a:pPr>
            <a:r>
              <a:rPr lang="zh-TW" altLang="en-US" sz="2400" dirty="0">
                <a:solidFill>
                  <a:srgbClr val="000000"/>
                </a:solidFill>
              </a:rPr>
              <a:t> </a:t>
            </a:r>
            <a:endParaRPr lang="en-US" altLang="zh-TW" sz="2400" dirty="0" smtClean="0">
              <a:solidFill>
                <a:srgbClr val="000000"/>
              </a:solidFill>
            </a:endParaRPr>
          </a:p>
          <a:p>
            <a:pPr lvl="1" indent="0">
              <a:lnSpc>
                <a:spcPct val="100000"/>
              </a:lnSpc>
              <a:buNone/>
            </a:pPr>
            <a:r>
              <a:rPr lang="en-US" altLang="zh-TW" sz="2400" dirty="0" smtClean="0">
                <a:solidFill>
                  <a:srgbClr val="000000"/>
                </a:solidFill>
              </a:rPr>
              <a:t>	</a:t>
            </a:r>
            <a:r>
              <a:rPr lang="zh-TW" altLang="en-US" sz="2400" dirty="0" smtClean="0">
                <a:solidFill>
                  <a:srgbClr val="000000"/>
                </a:solidFill>
              </a:rPr>
              <a:t>了解</a:t>
            </a:r>
            <a:r>
              <a:rPr lang="zh-TW" altLang="en-US" sz="2400" dirty="0">
                <a:solidFill>
                  <a:srgbClr val="000000"/>
                </a:solidFill>
              </a:rPr>
              <a:t>訓練遞歸神經網路需要什麼樣的序列資料後，接下來可以由時空展開圖來簡化運作原理，如圖</a:t>
            </a:r>
            <a:r>
              <a:rPr lang="en-US" altLang="zh-TW" sz="2400" dirty="0">
                <a:solidFill>
                  <a:srgbClr val="000000"/>
                </a:solidFill>
              </a:rPr>
              <a:t>6-4</a:t>
            </a:r>
            <a:r>
              <a:rPr lang="zh-TW" altLang="en-US" sz="2400" dirty="0">
                <a:solidFill>
                  <a:srgbClr val="000000"/>
                </a:solidFill>
              </a:rPr>
              <a:t>所示，時空展開圖像是把很多個神經網路透過記憶左右串在一起，並根據輸入的序列長度決定串接的數量，將其運作的過程依時間軸展開。</a:t>
            </a:r>
            <a:endParaRPr lang="en-US" altLang="zh-TW" sz="2400" dirty="0" smtClean="0"/>
          </a:p>
        </p:txBody>
      </p:sp>
    </p:spTree>
    <p:extLst>
      <p:ext uri="{BB962C8B-B14F-4D97-AF65-F5344CB8AC3E}">
        <p14:creationId xmlns:p14="http://schemas.microsoft.com/office/powerpoint/2010/main" val="3401598024"/>
      </p:ext>
    </p:extLst>
  </p:cSld>
  <p:clrMapOvr>
    <a:masterClrMapping/>
  </p:clrMapOvr>
  <p:transition advClick="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592" y="1857374"/>
            <a:ext cx="6947890" cy="396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2161"/>
      </p:ext>
    </p:extLst>
  </p:cSld>
  <p:clrMapOvr>
    <a:masterClrMapping/>
  </p:clrMapOvr>
  <p:transition advClick="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rgbClr val="000000"/>
                </a:solidFill>
                <a:latin typeface="Times New Roman" pitchFamily="18" charset="0"/>
                <a:ea typeface="標楷體" pitchFamily="65" charset="-120"/>
              </a:rPr>
              <a:t>        遞</a:t>
            </a:r>
            <a:r>
              <a:rPr kumimoji="1" lang="zh-TW" altLang="en-US" sz="2400" b="0" dirty="0">
                <a:solidFill>
                  <a:srgbClr val="000000"/>
                </a:solidFill>
                <a:latin typeface="Times New Roman" pitchFamily="18" charset="0"/>
                <a:ea typeface="標楷體" pitchFamily="65" charset="-120"/>
              </a:rPr>
              <a:t>歸神經網路雖然具有記憶功能，但仍存在一嚴重的問題，那就是記憶力不足的</a:t>
            </a:r>
            <a:r>
              <a:rPr kumimoji="1" lang="zh-TW" altLang="en-US" sz="2400" b="0" dirty="0" smtClean="0">
                <a:solidFill>
                  <a:srgbClr val="000000"/>
                </a:solidFill>
                <a:latin typeface="Times New Roman" pitchFamily="18" charset="0"/>
                <a:ea typeface="標楷體" pitchFamily="65" charset="-120"/>
              </a:rPr>
              <a:t>問題</a:t>
            </a:r>
            <a:r>
              <a:rPr kumimoji="1" lang="zh-TW" altLang="en-US" sz="2400" b="0" dirty="0">
                <a:solidFill>
                  <a:srgbClr val="000000"/>
                </a:solidFill>
                <a:latin typeface="Times New Roman" pitchFamily="18" charset="0"/>
                <a:ea typeface="標楷體" pitchFamily="65" charset="-120"/>
              </a:rPr>
              <a:t>。以圖</a:t>
            </a:r>
            <a:r>
              <a:rPr kumimoji="1" lang="en-US" altLang="zh-TW" sz="2400" b="0" dirty="0" smtClean="0">
                <a:solidFill>
                  <a:srgbClr val="000000"/>
                </a:solidFill>
                <a:latin typeface="Times New Roman" pitchFamily="18" charset="0"/>
                <a:ea typeface="標楷體" pitchFamily="65" charset="-120"/>
              </a:rPr>
              <a:t>6-5</a:t>
            </a:r>
            <a:r>
              <a:rPr kumimoji="1" lang="zh-TW" altLang="en-US" sz="2400" b="0" dirty="0" smtClean="0">
                <a:solidFill>
                  <a:srgbClr val="000000"/>
                </a:solidFill>
                <a:latin typeface="Times New Roman" pitchFamily="18" charset="0"/>
                <a:ea typeface="標楷體" pitchFamily="65" charset="-120"/>
              </a:rPr>
              <a:t>為</a:t>
            </a:r>
            <a:r>
              <a:rPr kumimoji="1" lang="zh-TW" altLang="en-US" sz="2400" b="0" dirty="0">
                <a:solidFill>
                  <a:srgbClr val="000000"/>
                </a:solidFill>
                <a:latin typeface="Times New Roman" pitchFamily="18" charset="0"/>
                <a:ea typeface="標楷體" pitchFamily="65" charset="-120"/>
              </a:rPr>
              <a:t>例來說明，假設將「抵達充滿人情味及美食的台南」每個詞彙丟進神經</a:t>
            </a:r>
            <a:r>
              <a:rPr kumimoji="1" lang="zh-TW" altLang="en-US" sz="2400" b="0" dirty="0" smtClean="0">
                <a:solidFill>
                  <a:srgbClr val="000000"/>
                </a:solidFill>
                <a:latin typeface="Times New Roman" pitchFamily="18" charset="0"/>
                <a:ea typeface="標楷體" pitchFamily="65" charset="-120"/>
              </a:rPr>
              <a:t>網路</a:t>
            </a:r>
            <a:r>
              <a:rPr kumimoji="1" lang="zh-TW" altLang="en-US" sz="2400" b="0" dirty="0">
                <a:solidFill>
                  <a:srgbClr val="000000"/>
                </a:solidFill>
                <a:latin typeface="Times New Roman" pitchFamily="18" charset="0"/>
                <a:ea typeface="標楷體" pitchFamily="65" charset="-120"/>
              </a:rPr>
              <a:t>做訓練，目標是要讓神經網路能夠判別輸入的詞彙是出發地還是目的地，雖然第一個</a:t>
            </a:r>
            <a:r>
              <a:rPr kumimoji="1" lang="zh-TW" altLang="en-US" sz="2400" b="0" dirty="0" smtClean="0">
                <a:solidFill>
                  <a:srgbClr val="000000"/>
                </a:solidFill>
                <a:latin typeface="Times New Roman" pitchFamily="18" charset="0"/>
                <a:ea typeface="標楷體" pitchFamily="65" charset="-120"/>
              </a:rPr>
              <a:t>時序</a:t>
            </a:r>
            <a:r>
              <a:rPr kumimoji="1" lang="zh-TW" altLang="en-US" sz="2400" b="0" dirty="0">
                <a:solidFill>
                  <a:srgbClr val="000000"/>
                </a:solidFill>
                <a:latin typeface="Times New Roman" pitchFamily="18" charset="0"/>
                <a:ea typeface="標楷體" pitchFamily="65" charset="-120"/>
              </a:rPr>
              <a:t>是以「抵達」做輸入，第七個時序是以「台南」做輸入，但還是導致「台南」被誤判</a:t>
            </a:r>
            <a:r>
              <a:rPr kumimoji="1" lang="zh-TW" altLang="en-US" sz="2400" b="0" dirty="0" smtClean="0">
                <a:solidFill>
                  <a:srgbClr val="000000"/>
                </a:solidFill>
                <a:latin typeface="Times New Roman" pitchFamily="18" charset="0"/>
                <a:ea typeface="標楷體" pitchFamily="65" charset="-120"/>
              </a:rPr>
              <a:t>成出發</a:t>
            </a:r>
            <a:r>
              <a:rPr kumimoji="1" lang="zh-TW" altLang="en-US" sz="2400" b="0" dirty="0">
                <a:solidFill>
                  <a:srgbClr val="000000"/>
                </a:solidFill>
                <a:latin typeface="Times New Roman" pitchFamily="18" charset="0"/>
                <a:ea typeface="標楷體" pitchFamily="65" charset="-120"/>
              </a:rPr>
              <a:t>地，而不是目的地，這代表「抵達」並沒有發揮其功用，沒有促使神經網路把「</a:t>
            </a:r>
            <a:r>
              <a:rPr kumimoji="1" lang="zh-TW" altLang="en-US" sz="2400" b="0" dirty="0" smtClean="0">
                <a:solidFill>
                  <a:srgbClr val="000000"/>
                </a:solidFill>
                <a:latin typeface="Times New Roman" pitchFamily="18" charset="0"/>
                <a:ea typeface="標楷體" pitchFamily="65" charset="-120"/>
              </a:rPr>
              <a:t>台南</a:t>
            </a:r>
            <a:r>
              <a:rPr kumimoji="1" lang="zh-TW" altLang="en-US" sz="2400" b="0" dirty="0">
                <a:solidFill>
                  <a:srgbClr val="000000"/>
                </a:solidFill>
                <a:latin typeface="Times New Roman" pitchFamily="18" charset="0"/>
                <a:ea typeface="標楷體" pitchFamily="65" charset="-120"/>
              </a:rPr>
              <a:t>」判別成出發地，而會發生這種狀況的原因主要是：</a:t>
            </a:r>
          </a:p>
        </p:txBody>
      </p:sp>
    </p:spTree>
    <p:extLst>
      <p:ext uri="{BB962C8B-B14F-4D97-AF65-F5344CB8AC3E}">
        <p14:creationId xmlns:p14="http://schemas.microsoft.com/office/powerpoint/2010/main" val="3919841076"/>
      </p:ext>
    </p:extLst>
  </p:cSld>
  <p:clrMapOvr>
    <a:masterClrMapping/>
  </p:clrMapOvr>
  <p:transition advClick="0">
    <p:wipe/>
  </p:transition>
  <p:timing>
    <p:tnLst>
      <p:par>
        <p:cTn id="1" dur="indefinite" restart="never" nodeType="tmRoot"/>
      </p:par>
    </p:tnLst>
  </p:timing>
</p:sld>
</file>

<file path=ppt/theme/theme1.xml><?xml version="1.0" encoding="utf-8"?>
<a:theme xmlns:a="http://schemas.openxmlformats.org/drawingml/2006/main" name="0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5317</TotalTime>
  <Words>739</Words>
  <Application>Microsoft Office PowerPoint</Application>
  <PresentationFormat>如螢幕大小 (4:3)</PresentationFormat>
  <Paragraphs>20</Paragraphs>
  <Slides>21</Slides>
  <Notes>0</Notes>
  <HiddenSlides>0</HiddenSlides>
  <MMClips>0</MMClips>
  <ScaleCrop>false</ScaleCrop>
  <HeadingPairs>
    <vt:vector size="4" baseType="variant">
      <vt:variant>
        <vt:lpstr>佈景主題</vt:lpstr>
      </vt:variant>
      <vt:variant>
        <vt:i4>4</vt:i4>
      </vt:variant>
      <vt:variant>
        <vt:lpstr>投影片標題</vt:lpstr>
      </vt:variant>
      <vt:variant>
        <vt:i4>21</vt:i4>
      </vt:variant>
    </vt:vector>
  </HeadingPairs>
  <TitlesOfParts>
    <vt:vector size="25" baseType="lpstr">
      <vt:lpstr>0_大專書</vt:lpstr>
      <vt:lpstr>1_大專書</vt:lpstr>
      <vt:lpstr>2_大專書</vt:lpstr>
      <vt:lpstr>3_大專書</vt:lpstr>
      <vt:lpstr>PowerPoint 簡報</vt:lpstr>
      <vt:lpstr>6-1　遞歸神經網路</vt:lpstr>
      <vt:lpstr>PowerPoint 簡報</vt:lpstr>
      <vt:lpstr>PowerPoint 簡報</vt:lpstr>
      <vt:lpstr>PowerPoint 簡報</vt:lpstr>
      <vt:lpstr>PowerPoint 簡報</vt:lpstr>
      <vt:lpstr>6-2　遞歸神經網路時空展開圖</vt:lpstr>
      <vt:lpstr>PowerPoint 簡報</vt:lpstr>
      <vt:lpstr>PowerPoint 簡報</vt:lpstr>
      <vt:lpstr>PowerPoint 簡報</vt:lpstr>
      <vt:lpstr>PowerPoint 簡報</vt:lpstr>
      <vt:lpstr>PowerPoint 簡報</vt:lpstr>
      <vt:lpstr>6-3　長短期記憶</vt:lpstr>
      <vt:lpstr>PowerPoint 簡報</vt:lpstr>
      <vt:lpstr>PowerPoint 簡報</vt:lpstr>
      <vt:lpstr>PowerPoint 簡報</vt:lpstr>
      <vt:lpstr>6-4　遞歸神經網路應用模式</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Clark</dc:creator>
  <cp:lastModifiedBy>chwa</cp:lastModifiedBy>
  <cp:revision>617</cp:revision>
  <dcterms:created xsi:type="dcterms:W3CDTF">2017-05-13T17:11:04Z</dcterms:created>
  <dcterms:modified xsi:type="dcterms:W3CDTF">2021-06-29T05:42:28Z</dcterms:modified>
</cp:coreProperties>
</file>