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554" r:id="rId3"/>
    <p:sldId id="622" r:id="rId4"/>
    <p:sldId id="642" r:id="rId5"/>
    <p:sldId id="643" r:id="rId6"/>
    <p:sldId id="644" r:id="rId7"/>
    <p:sldId id="640" r:id="rId8"/>
    <p:sldId id="641" r:id="rId9"/>
    <p:sldId id="623" r:id="rId10"/>
    <p:sldId id="626" r:id="rId11"/>
    <p:sldId id="639" r:id="rId12"/>
    <p:sldId id="627" r:id="rId13"/>
    <p:sldId id="628" r:id="rId14"/>
    <p:sldId id="629" r:id="rId15"/>
    <p:sldId id="631" r:id="rId16"/>
    <p:sldId id="632" r:id="rId17"/>
    <p:sldId id="634" r:id="rId18"/>
    <p:sldId id="635" r:id="rId19"/>
    <p:sldId id="636" r:id="rId20"/>
    <p:sldId id="637" r:id="rId21"/>
    <p:sldId id="645" r:id="rId22"/>
    <p:sldId id="646" r:id="rId23"/>
    <p:sldId id="648" r:id="rId24"/>
    <p:sldId id="647" r:id="rId25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 autoAdjust="0"/>
    <p:restoredTop sz="93977" autoAdjust="0"/>
  </p:normalViewPr>
  <p:slideViewPr>
    <p:cSldViewPr>
      <p:cViewPr varScale="1">
        <p:scale>
          <a:sx n="68" d="100"/>
          <a:sy n="68" d="100"/>
        </p:scale>
        <p:origin x="10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8/7/2023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rPr lang="zh-TW" altLang="en-US"/>
              <a:pPr/>
              <a:t>2023/8/7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2023/8/7</a:t>
            </a:fld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小節標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2023/8/7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2023/8/7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2023/8/7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2023/8/7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zh-TW" sz="3200">
                <a:solidFill>
                  <a:schemeClr val="tx1"/>
                </a:solidFill>
              </a:defRPr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2023/8/7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zh-TW"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2023/8/7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zh-TW" altLang="en-US"/>
              <a:pPr/>
              <a:t>2023/8/7</a:t>
            </a:fld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zh-TW" sz="4000" b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next.com.tw/article/57308/deepfake-autoencoder-gan" TargetMode="External"/><Relationship Id="rId2" Type="http://schemas.openxmlformats.org/officeDocument/2006/relationships/hyperlink" Target="https://www.youtube.com/watch?v=zS2iaHSwg1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I_WaB_5654" TargetMode="External"/><Relationship Id="rId2" Type="http://schemas.openxmlformats.org/officeDocument/2006/relationships/hyperlink" Target="https://www.youtube.com/watch?v=UVFiv8U8af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S2iaHSwg1c" TargetMode="External"/><Relationship Id="rId2" Type="http://schemas.openxmlformats.org/officeDocument/2006/relationships/hyperlink" Target="https://youtu.be/bVRcgqMy8dw?t=7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E3WZLuW9F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_Q8e398Wm0" TargetMode="External"/><Relationship Id="rId2" Type="http://schemas.openxmlformats.org/officeDocument/2006/relationships/hyperlink" Target="https://www.youtube.com/watch?v=GaB5dnW6g7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hispersondoesnotexist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hichfaceisreal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952328"/>
          </a:xfrm>
        </p:spPr>
        <p:txBody>
          <a:bodyPr>
            <a:normAutofit/>
          </a:bodyPr>
          <a:lstStyle/>
          <a:p>
            <a:r>
              <a:rPr kumimoji="1"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生成對抗網路</a:t>
            </a:r>
            <a:endParaRPr kumimoji="1" lang="en-US" altLang="zh-TW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GAN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5250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生成對抗網路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的原理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600200"/>
            <a:ext cx="9145016" cy="4525963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原理：</a:t>
            </a:r>
            <a:endParaRPr kumimoji="1"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是讓神經網路看過一些真實圖片的樣本，經過一連串仿真訓練後，</a:t>
            </a:r>
            <a:endParaRPr kumimoji="1"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希望他能生產出類似真實但卻有不同風格的圖片。</a:t>
            </a:r>
            <a:endParaRPr kumimoji="1"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GAN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除了讓電腦透過模仿來產生近似的圖片外，還需要具有分辨的能力，能分辨製造出來的圖片是否與真實圖片很像。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2" y="2348880"/>
            <a:ext cx="990368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28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892480" cy="1265238"/>
          </a:xfrm>
        </p:spPr>
        <p:txBody>
          <a:bodyPr>
            <a:normAutofit fontScale="90000"/>
          </a:bodyPr>
          <a:lstStyle/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GAN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個神經網路：生成器，判別器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8892480" cy="5105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整個生成對抗網路</a:t>
            </a:r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(GAN)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是由兩個神經網路所組成，分別是</a:t>
            </a:r>
            <a:endParaRPr kumimoji="1"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生成器網路</a:t>
            </a:r>
            <a:r>
              <a:rPr kumimoji="1" lang="zh-CN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Generate Networks</a:t>
            </a:r>
            <a:r>
              <a:rPr kumimoji="1"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kumimoji="1" lang="en-US" altLang="zh-TW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判別器網路</a:t>
            </a:r>
            <a:r>
              <a:rPr kumimoji="1" lang="zh-CN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Discriminator Networks) </a:t>
            </a:r>
          </a:p>
          <a:p>
            <a:r>
              <a:rPr kumimoji="1" lang="en-US" altLang="zh-CN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生成器</a:t>
            </a:r>
            <a:r>
              <a:rPr kumimoji="1" lang="zh-CN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網絡</a:t>
            </a:r>
            <a:r>
              <a:rPr kumimoji="1" lang="en-US" altLang="zh-CN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CN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的功能</a:t>
            </a:r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1" lang="zh-CN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kumimoji="1" lang="zh-TW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生成</a:t>
            </a:r>
            <a:r>
              <a:rPr kumimoji="1" lang="zh-CN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圖片</a:t>
            </a:r>
            <a:endParaRPr kumimoji="1" lang="en-US" altLang="zh-CN" sz="3600" b="1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可能不像一張正常的圖片，可能是全黑的圖，</a:t>
            </a:r>
            <a:endParaRPr kumimoji="1"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也有可能是頭長在地上的人，各式各樣奇怪的圖皆有可能。</a:t>
            </a:r>
            <a:endParaRPr kumimoji="1"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所以當訓練生成器網路時，希望生成的數值越接近真實圖片的數值越好</a:t>
            </a:r>
            <a:endParaRPr kumimoji="1"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生成的圖片能越來越像真實的圖片</a:t>
            </a:r>
            <a:endParaRPr kumimoji="1"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030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判別器網路</a:t>
            </a:r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的主要任務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：查驗真偽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50120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判別器網路</a:t>
            </a:r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kumimoji="1" lang="zh-TW" altLang="en-US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主要任務</a:t>
            </a:r>
            <a:endParaRPr kumimoji="1" lang="en-US" altLang="zh-TW" sz="36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分辨該圖是否為真實圖片，還是偽造出來的圖片</a:t>
            </a:r>
            <a:endParaRPr kumimoji="1" lang="en-US" altLang="zh-TW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步驟：</a:t>
            </a:r>
            <a:endParaRPr kumimoji="1"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kumimoji="1" lang="zh-CN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先標記真圖，假圖</a:t>
            </a:r>
            <a:r>
              <a:rPr kumimoji="1" lang="en-US" altLang="zh-CN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1" lang="zh-CN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種標記（但不是人為調控）</a:t>
            </a:r>
            <a:endParaRPr kumimoji="1" lang="en-US" altLang="zh-CN" sz="3600" b="1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將生成器所形成出來的偽造圖片</a:t>
            </a:r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kumimoji="1"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標記成</a:t>
            </a:r>
            <a:r>
              <a:rPr kumimoji="1" lang="zh-TW" alt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假圖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kumimoji="1"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將真實圖片 </a:t>
            </a:r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 </a:t>
            </a:r>
            <a:r>
              <a:rPr kumimoji="1"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標記成</a:t>
            </a:r>
            <a:r>
              <a:rPr kumimoji="1" lang="zh-TW" alt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真圖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kumimoji="1"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並且</a:t>
            </a:r>
            <a:r>
              <a:rPr kumimoji="1"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把真圖與假圖一起放進去判別器網路，作為輸入</a:t>
            </a:r>
            <a:r>
              <a:rPr kumimoji="1" lang="en-US" altLang="zh-CN" sz="3600" b="1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x,y</a:t>
            </a:r>
            <a:r>
              <a:rPr kumimoji="1"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1" lang="zh-TW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讓判別器網路進行學習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kumimoji="1"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判別器網路便可透過深度學習的方式來學習真圖和假圖的區別，</a:t>
            </a:r>
            <a:endParaRPr kumimoji="1"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kumimoji="1" lang="zh-TW" alt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找出其區別的特徵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kumimoji="1"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經過許多圖片的訓練，判別器網路</a:t>
            </a:r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kumimoji="1" lang="zh-TW" altLang="en-US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就有能力知道何者為真何者為假</a:t>
            </a:r>
          </a:p>
        </p:txBody>
      </p:sp>
    </p:spTree>
    <p:extLst>
      <p:ext uri="{BB962C8B-B14F-4D97-AF65-F5344CB8AC3E}">
        <p14:creationId xmlns:p14="http://schemas.microsoft.com/office/powerpoint/2010/main" val="243223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生成對抗網路的訓練方式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5105400"/>
          </a:xfrm>
        </p:spPr>
        <p:txBody>
          <a:bodyPr>
            <a:normAutofit fontScale="85000" lnSpcReduction="20000"/>
          </a:bodyPr>
          <a:lstStyle/>
          <a:p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生成對抗網路是由下列兩個步驟重覆迭代執行而成的。</a:t>
            </a:r>
            <a:endParaRPr kumimoji="1"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(1).</a:t>
            </a:r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先固定生成器網路</a:t>
            </a:r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的參數，</a:t>
            </a:r>
            <a:r>
              <a:rPr kumimoji="1" lang="zh-CN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全力去</a:t>
            </a:r>
            <a:r>
              <a:rPr kumimoji="1" lang="zh-TW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訓練</a:t>
            </a:r>
            <a:r>
              <a:rPr kumimoji="1" lang="en-US" altLang="zh-CN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判別器網路</a:t>
            </a:r>
            <a:r>
              <a:rPr kumimoji="1" lang="en-US" altLang="zh-CN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kumimoji="1"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也就是先固定住生成器製造假圖的能力，全力來訓練判別器網路其判斷真假圖的能力</a:t>
            </a:r>
            <a:r>
              <a:rPr kumimoji="1"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，就像</a:t>
            </a:r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CN" alt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檢驗中心</a:t>
            </a:r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endParaRPr kumimoji="1"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(2).</a:t>
            </a:r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再固定判別器網路</a:t>
            </a:r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的參數，訓練生成器，</a:t>
            </a:r>
            <a:endParaRPr kumimoji="1"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生成器</a:t>
            </a:r>
            <a:r>
              <a:rPr kumimoji="1"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網絡就像是</a:t>
            </a:r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CN" alt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假貨</a:t>
            </a:r>
            <a:r>
              <a:rPr kumimoji="1" lang="zh-TW" alt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仿造</a:t>
            </a:r>
            <a:r>
              <a:rPr kumimoji="1" lang="zh-CN" alt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，專長是偽造圖片。</a:t>
            </a:r>
            <a:endParaRPr kumimoji="1"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CN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結論：</a:t>
            </a:r>
            <a:endParaRPr kumimoji="1" lang="en-US" altLang="zh-CN" sz="3600" b="1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CN" alt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訓練很強的</a:t>
            </a:r>
            <a:r>
              <a:rPr kumimoji="1" lang="en-US" altLang="zh-CN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CN" alt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假貨仿造中心</a:t>
            </a:r>
            <a:r>
              <a:rPr kumimoji="1" lang="en-US" altLang="zh-CN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1" lang="zh-CN" alt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也訓練很強的</a:t>
            </a:r>
            <a:r>
              <a:rPr kumimoji="1" lang="en-US" altLang="zh-CN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CN" alt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假貨查驗中心</a:t>
            </a:r>
            <a:r>
              <a:rPr kumimoji="1" lang="en-US" altLang="zh-CN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endParaRPr kumimoji="1" lang="zh-TW" altLang="en-US" sz="3200" b="1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903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判別器網路</a:t>
            </a:r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的主要任務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：查驗真偽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43" y="1432568"/>
            <a:ext cx="9184143" cy="527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 bwMode="auto">
          <a:xfrm>
            <a:off x="723900" y="2063751"/>
            <a:ext cx="876300" cy="520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709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生成器網路</a:t>
            </a:r>
            <a:r>
              <a:rPr kumimoji="1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(Generate Networks)</a:t>
            </a:r>
            <a:br>
              <a:rPr kumimoji="1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的訓練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4525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生成器網路</a:t>
            </a:r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是一個可以產生圖片的網路</a:t>
            </a:r>
            <a:endParaRPr kumimoji="1"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生成器網路的訓練過程。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79EA0E1-82CB-4D4C-985F-12B38B1CF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4"/>
          <a:stretch/>
        </p:blipFill>
        <p:spPr bwMode="auto">
          <a:xfrm>
            <a:off x="441765" y="2924944"/>
            <a:ext cx="8235482" cy="34859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51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條件式生成對抗網路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CGAN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628800"/>
            <a:ext cx="9036496" cy="5229200"/>
          </a:xfrm>
        </p:spPr>
        <p:txBody>
          <a:bodyPr>
            <a:normAutofit/>
          </a:bodyPr>
          <a:lstStyle/>
          <a:p>
            <a:pPr marL="342900" lvl="1" indent="-342900">
              <a:spcAft>
                <a:spcPts val="400"/>
              </a:spcAft>
              <a:buFont typeface="Arial"/>
              <a:buChar char="•"/>
              <a:tabLst>
                <a:tab pos="808038" algn="l"/>
                <a:tab pos="8072438" algn="r"/>
              </a:tabLst>
            </a:pPr>
            <a:r>
              <a:rPr kumimoji="1"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若在生成的圖片中</a:t>
            </a:r>
            <a:r>
              <a:rPr kumimoji="1"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1"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只想要特定的特徵做改變</a:t>
            </a:r>
            <a:r>
              <a:rPr kumimoji="1"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1"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例如，</a:t>
            </a:r>
            <a:r>
              <a:rPr kumimoji="1" lang="zh-TW" altLang="en-US" sz="40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希望</a:t>
            </a:r>
            <a:r>
              <a:rPr kumimoji="1"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生成圖片</a:t>
            </a:r>
            <a:r>
              <a:rPr kumimoji="1" lang="zh-TW" altLang="en-US" sz="40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改換髮色</a:t>
            </a:r>
            <a:endParaRPr kumimoji="1" lang="en-US" altLang="zh-TW" sz="4000" b="1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2" indent="-342900">
              <a:spcAft>
                <a:spcPts val="400"/>
              </a:spcAft>
              <a:tabLst>
                <a:tab pos="808038" algn="l"/>
                <a:tab pos="8072438" algn="r"/>
              </a:tabLst>
            </a:pPr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擴充版本</a:t>
            </a:r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使用：</a:t>
            </a:r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條件式生成對抗網路</a:t>
            </a:r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1" lang="en-US" altLang="zh-TW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CGAN </a:t>
            </a:r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1" lang="en-US" altLang="zh-TW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Conditional GAN</a:t>
            </a:r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endParaRPr kumimoji="1"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-342900">
              <a:spcAft>
                <a:spcPts val="400"/>
              </a:spcAft>
              <a:buFont typeface="Arial"/>
              <a:buChar char="•"/>
              <a:tabLst>
                <a:tab pos="808038" algn="l"/>
                <a:tab pos="8072438" algn="r"/>
              </a:tabLst>
            </a:pPr>
            <a:r>
              <a:rPr kumimoji="1"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方法：</a:t>
            </a:r>
            <a:endParaRPr kumimoji="1"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2" indent="-342900">
              <a:spcAft>
                <a:spcPts val="400"/>
              </a:spcAft>
              <a:tabLst>
                <a:tab pos="808038" algn="l"/>
                <a:tab pos="8072438" algn="r"/>
              </a:tabLst>
            </a:pPr>
            <a:r>
              <a:rPr kumimoji="1"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只需要</a:t>
            </a:r>
            <a:r>
              <a:rPr kumimoji="1" lang="zh-CN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調整</a:t>
            </a:r>
            <a:r>
              <a:rPr kumimoji="1" lang="en-US" altLang="zh-CN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en-US" sz="32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生成對抗網路架構</a:t>
            </a:r>
            <a:r>
              <a:rPr kumimoji="1" lang="en-US" altLang="zh-CN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CN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某些參數</a:t>
            </a:r>
            <a:r>
              <a:rPr kumimoji="1"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即可</a:t>
            </a:r>
            <a:endParaRPr kumimoji="1"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6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99311"/>
            <a:ext cx="9242651" cy="420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27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生成對抗網路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的特色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5105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是經由小量的真實資料，去產生大量的訓練資料，</a:t>
            </a:r>
            <a:endParaRPr kumimoji="1"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sz="3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是非監督式學習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的模型</a:t>
            </a:r>
            <a:endParaRPr kumimoji="1"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kumimoji="1" lang="zh-TW" altLang="en-US" sz="3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生成對抗網路是神經網路</a:t>
            </a:r>
            <a:r>
              <a:rPr kumimoji="1" lang="en-US" altLang="zh-TW" sz="3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Neural Network </a:t>
            </a:r>
            <a:r>
              <a:rPr kumimoji="1" lang="zh-TW" altLang="en-US" sz="3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的一大突破</a:t>
            </a:r>
            <a:endParaRPr kumimoji="1"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生成對抗網路是透過類似互相切磋，互相精進的概念</a:t>
            </a:r>
            <a:endParaRPr kumimoji="1"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 </a:t>
            </a:r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vs </a:t>
            </a:r>
            <a:r>
              <a:rPr kumimoji="1"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對抗</a:t>
            </a:r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』2</a:t>
            </a:r>
            <a:r>
              <a:rPr kumimoji="1"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個網絡的互相精進，沒有人為調控</a:t>
            </a:r>
            <a:endParaRPr kumimoji="1"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sz="3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kumimoji="1" lang="zh-CN" altLang="en-US" sz="3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目前</a:t>
            </a:r>
            <a:r>
              <a:rPr kumimoji="1" lang="zh-TW" altLang="en-US" sz="3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非常具有潛力的深度學習領域</a:t>
            </a:r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kumimoji="1"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現在除了條件式生成對抗網路之外，也有著各式各樣類似的對抗網路持續發展中</a:t>
            </a:r>
          </a:p>
        </p:txBody>
      </p:sp>
    </p:spTree>
    <p:extLst>
      <p:ext uri="{BB962C8B-B14F-4D97-AF65-F5344CB8AC3E}">
        <p14:creationId xmlns:p14="http://schemas.microsoft.com/office/powerpoint/2010/main" val="17808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B91E345-A28F-4C63-9224-FD21E18C3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5105400"/>
          </a:xfrm>
        </p:spPr>
        <p:txBody>
          <a:bodyPr>
            <a:normAutofit/>
          </a:bodyPr>
          <a:lstStyle/>
          <a:p>
            <a:r>
              <a:rPr lang="en-US" altLang="zh-TW" sz="3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DeepFake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是如何製作的：</a:t>
            </a:r>
            <a:endParaRPr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200" dirty="0">
                <a:hlinkClick r:id="rId2"/>
              </a:rPr>
              <a:t>https://www.youtube.com/watch?v=zS2iaHSwg1c</a:t>
            </a:r>
            <a:endParaRPr lang="en-US" altLang="zh-TW" sz="3200" dirty="0"/>
          </a:p>
          <a:p>
            <a:pPr lvl="1"/>
            <a:endParaRPr lang="en-US" altLang="zh-TW" sz="3200" dirty="0"/>
          </a:p>
          <a:p>
            <a:r>
              <a:rPr lang="en-US" altLang="zh-TW" sz="3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Deepfake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大解密！「換臉」技術更簡單，到底怎麼辦到的？</a:t>
            </a:r>
          </a:p>
          <a:p>
            <a:pPr lvl="1"/>
            <a:r>
              <a:rPr lang="en-US" altLang="zh-TW" sz="3200" dirty="0">
                <a:hlinkClick r:id="rId3"/>
              </a:rPr>
              <a:t>https://www.bnext.com.tw/article/57308/deepfake-autoencoder-gan</a:t>
            </a:r>
            <a:r>
              <a:rPr lang="en-US" altLang="zh-TW" sz="3200" dirty="0"/>
              <a:t>?</a:t>
            </a:r>
          </a:p>
          <a:p>
            <a:pPr lvl="1"/>
            <a:endParaRPr lang="en-US" altLang="zh-TW" sz="3200" dirty="0"/>
          </a:p>
          <a:p>
            <a:pPr lvl="1"/>
            <a:endParaRPr lang="zh-TW" altLang="en-US" sz="32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BD7AFB9-8D09-4C70-BADD-EA04447E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6967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以前的人工智慧是沒有創造力，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只有複製人類的經驗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105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zh-CN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CN" altLang="en-US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以前的人工智慧的能力範圍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沒有創造力，只有複製人類的經驗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kumimoji="1" lang="en-US" altLang="zh-CN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1" lang="en-US" altLang="zh-TW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r>
              <a:rPr kumimoji="1" lang="zh-CN" altLang="en-US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年開始的</a:t>
            </a:r>
            <a:r>
              <a:rPr kumimoji="1" lang="zh-TW" altLang="en-US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人工智慧</a:t>
            </a:r>
            <a:r>
              <a:rPr kumimoji="1" lang="zh-CN" altLang="en-US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1" lang="zh-TW" altLang="en-US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已經具有創造力</a:t>
            </a:r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kumimoji="1"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kumimoji="1"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自行作畫、寫詩、看圖說文，甚至能製造出假可亂真的圖片或影片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可用來將黑白的照片</a:t>
            </a:r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修復為彩色</a:t>
            </a:r>
            <a:endParaRPr kumimoji="1" lang="en-US" altLang="zh-TW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也可</a:t>
            </a:r>
            <a:r>
              <a:rPr kumimoji="1"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</a:t>
            </a:r>
            <a:r>
              <a:rPr kumimoji="1" lang="zh-CN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不同風格的</a:t>
            </a:r>
            <a:r>
              <a:rPr kumimoji="1"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卡通動畫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kumimoji="1"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可參考某個過逝的人，他在生前的聲音、影像、表情、動作等資料，由</a:t>
            </a:r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來模仿此人，</a:t>
            </a:r>
            <a:r>
              <a:rPr kumimoji="1" lang="zh-TW" alt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自動生成為一個擬真的人</a:t>
            </a:r>
          </a:p>
        </p:txBody>
      </p:sp>
    </p:spTree>
    <p:extLst>
      <p:ext uri="{BB962C8B-B14F-4D97-AF65-F5344CB8AC3E}">
        <p14:creationId xmlns:p14="http://schemas.microsoft.com/office/powerpoint/2010/main" val="377410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3456384"/>
          </a:xfrm>
        </p:spPr>
        <p:txBody>
          <a:bodyPr>
            <a:normAutofit fontScale="92500" lnSpcReduction="10000"/>
          </a:bodyPr>
          <a:lstStyle/>
          <a:p>
            <a:r>
              <a:rPr kumimoji="1"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生成對抗網路</a:t>
            </a:r>
            <a:r>
              <a:rPr kumimoji="1"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GAN</a:t>
            </a:r>
          </a:p>
          <a:p>
            <a:r>
              <a:rPr kumimoji="1"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所引發的社會問題</a:t>
            </a:r>
            <a:endParaRPr kumimoji="1" lang="en-US" altLang="zh-CN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詐騙，造假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640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生成對抗網路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所引發的社會問題</a:t>
            </a:r>
            <a:b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詐騙，造假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5105400"/>
          </a:xfrm>
        </p:spPr>
        <p:txBody>
          <a:bodyPr>
            <a:normAutofit/>
          </a:bodyPr>
          <a:lstStyle/>
          <a:p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偽造聲音只需</a:t>
            </a:r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 </a:t>
            </a:r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詐騙電話</a:t>
            </a:r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媽</a:t>
            </a:r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我被綁架了</a:t>
            </a:r>
            <a:endParaRPr kumimoji="1"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https://www.youtube.com/watch?v=UVFiv8U8afE</a:t>
            </a:r>
            <a:endParaRPr kumimoji="1"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面貌聲音都能偽造 陸「</a:t>
            </a:r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半臉」詐騙新手段</a:t>
            </a:r>
          </a:p>
          <a:p>
            <a:pPr lvl="1"/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https://www.youtube.com/watch?v=oI_WaB_5654</a:t>
            </a:r>
            <a:endParaRPr kumimoji="1"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kumimoji="1"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endParaRPr kumimoji="1"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702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生成對抗網路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所引發的社會問題</a:t>
            </a:r>
            <a:b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詐騙，造假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5105400"/>
          </a:xfrm>
        </p:spPr>
        <p:txBody>
          <a:bodyPr>
            <a:normAutofit/>
          </a:bodyPr>
          <a:lstStyle/>
          <a:p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被用來詐騙！ 視訊來電要錢</a:t>
            </a:r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.10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分鐘就騙走</a:t>
            </a:r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千萬</a:t>
            </a:r>
            <a:endParaRPr kumimoji="1"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https://youtu.be/bVRcgqMy8dw?t=72</a:t>
            </a:r>
            <a:endParaRPr kumimoji="1"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3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Deepfake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怎麼製作的</a:t>
            </a:r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（影片造假的方法）</a:t>
            </a:r>
            <a:endParaRPr kumimoji="1"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https://www.youtube.com/watch?v=zS2iaHSwg1c</a:t>
            </a:r>
            <a:endParaRPr kumimoji="1"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endParaRPr kumimoji="1"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343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生成對抗網路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所引發的社會問題</a:t>
            </a:r>
            <a:b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詐騙，造假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5105400"/>
          </a:xfrm>
        </p:spPr>
        <p:txBody>
          <a:bodyPr>
            <a:normAutofit/>
          </a:bodyPr>
          <a:lstStyle/>
          <a:p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b="1" dirty="0">
                <a:effectLst/>
              </a:rPr>
              <a:t> </a:t>
            </a:r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生成真假難辨 </a:t>
            </a:r>
            <a:r>
              <a:rPr kumimoji="1" lang="en-US" altLang="zh-TW" sz="3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之父</a:t>
            </a:r>
            <a:r>
              <a:rPr kumimoji="1"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使用失控人類大亂</a:t>
            </a:r>
          </a:p>
          <a:p>
            <a:pPr lvl="1"/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https://www.youtube.com/watch?v=5E3WZLuW9FY</a:t>
            </a:r>
            <a:endParaRPr kumimoji="1"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endParaRPr kumimoji="1"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102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E16874B-BE81-49ED-9FEE-3E0AE3795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5105400"/>
          </a:xfrm>
        </p:spPr>
        <p:txBody>
          <a:bodyPr>
            <a:normAutofit lnSpcReduction="10000"/>
          </a:bodyPr>
          <a:lstStyle/>
          <a:p>
            <a:r>
              <a:rPr lang="zh-TW" altLang="en-US" sz="3600" b="1" dirty="0">
                <a:effectLst/>
              </a:rPr>
              <a:t>這張臉不屬於任何人</a:t>
            </a:r>
            <a:r>
              <a:rPr lang="en-US" altLang="zh-TW" sz="3600" b="1" dirty="0">
                <a:effectLst/>
              </a:rPr>
              <a:t>! AI</a:t>
            </a:r>
            <a:r>
              <a:rPr lang="zh-TW" altLang="en-US" sz="3600" b="1" dirty="0">
                <a:effectLst/>
              </a:rPr>
              <a:t>人臉生成演算法</a:t>
            </a:r>
            <a:r>
              <a:rPr lang="en-US" altLang="zh-TW" sz="3600" b="1" dirty="0">
                <a:effectLst/>
              </a:rPr>
              <a:t>GAN</a:t>
            </a:r>
            <a:r>
              <a:rPr lang="zh-TW" altLang="en-US" sz="3600" b="1" dirty="0">
                <a:effectLst/>
              </a:rPr>
              <a:t>的黑科技</a:t>
            </a:r>
          </a:p>
          <a:p>
            <a:pPr lvl="1"/>
            <a:r>
              <a:rPr lang="en-US" altLang="zh-TW" sz="3200" b="1" dirty="0">
                <a:effectLst/>
                <a:hlinkClick r:id="rId2"/>
              </a:rPr>
              <a:t>https://www.youtube.com/watch?v=GaB5dnW6g7Q</a:t>
            </a:r>
            <a:endParaRPr lang="en-US" altLang="zh-TW" sz="3200" b="1" dirty="0">
              <a:effectLst/>
            </a:endParaRPr>
          </a:p>
          <a:p>
            <a:pPr lvl="1"/>
            <a:endParaRPr lang="en-US" altLang="zh-TW" sz="3200" b="1" dirty="0">
              <a:effectLst/>
            </a:endParaRPr>
          </a:p>
          <a:p>
            <a:r>
              <a:rPr lang="zh-TW" altLang="en-US" sz="3600" b="1" dirty="0">
                <a:effectLst/>
              </a:rPr>
              <a:t>科學再發現</a:t>
            </a:r>
            <a:r>
              <a:rPr lang="zh-CN" altLang="en-US" sz="3600" b="1" dirty="0">
                <a:effectLst/>
              </a:rPr>
              <a:t>：</a:t>
            </a:r>
            <a:r>
              <a:rPr lang="en-US" altLang="zh-TW" sz="3600" b="1" dirty="0">
                <a:effectLst/>
              </a:rPr>
              <a:t>AI</a:t>
            </a:r>
            <a:r>
              <a:rPr lang="zh-TW" altLang="en-US" sz="3600" b="1" dirty="0">
                <a:effectLst/>
              </a:rPr>
              <a:t>生成對抗網路技術</a:t>
            </a:r>
            <a:r>
              <a:rPr lang="zh-CN" altLang="en-US" sz="3600" b="1" dirty="0">
                <a:effectLst/>
              </a:rPr>
              <a:t>，</a:t>
            </a:r>
            <a:r>
              <a:rPr lang="zh-TW" altLang="en-US" sz="3600" b="1" dirty="0">
                <a:effectLst/>
              </a:rPr>
              <a:t>帶世界邁向新視野</a:t>
            </a:r>
          </a:p>
          <a:p>
            <a:pPr lvl="1"/>
            <a:r>
              <a:rPr lang="en-US" altLang="zh-TW" sz="3200" dirty="0">
                <a:hlinkClick r:id="rId3"/>
              </a:rPr>
              <a:t>https://www.youtube.com/watch?v=y_Q8e398Wm0</a:t>
            </a:r>
            <a:endParaRPr lang="en-US" altLang="zh-TW" sz="3200" dirty="0"/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16D9F81-2385-4C98-BD4D-1EBE6F0CD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影片簡介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生成對抗網路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GAN</a:t>
            </a:r>
            <a:endParaRPr kumimoji="1"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711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E16874B-BE81-49ED-9FEE-3E0AE3795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51054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人臉生成網站</a:t>
            </a:r>
            <a:r>
              <a:rPr lang="zh-CN" altLang="en-US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lvl="1"/>
            <a:r>
              <a:rPr lang="en-US" altLang="zh-TW" sz="3200" b="1" dirty="0">
                <a:effectLst/>
                <a:hlinkClick r:id="rId2"/>
              </a:rPr>
              <a:t>https://thispersondoesnotexist.com/</a:t>
            </a:r>
            <a:endParaRPr lang="en-US" altLang="zh-TW" sz="3200" b="1" dirty="0">
              <a:effectLst/>
            </a:endParaRPr>
          </a:p>
          <a:p>
            <a:pPr lvl="1"/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每次</a:t>
            </a:r>
            <a:r>
              <a:rPr lang="en-US" altLang="zh-CN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Refresh</a:t>
            </a:r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重新整理網頁，都會生成一張假人的圖片</a:t>
            </a:r>
            <a:endParaRPr lang="en-US" altLang="zh-CN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幾乎以假亂真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16D9F81-2385-4C98-BD4D-1EBE6F0CD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影片簡介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生成對抗網路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GAN</a:t>
            </a:r>
            <a:endParaRPr kumimoji="1"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3280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E16874B-BE81-49ED-9FEE-3E0AE3795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51054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猜猜哪張是真臉網站</a:t>
            </a:r>
            <a:r>
              <a:rPr lang="zh-CN" altLang="en-US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4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lvl="1"/>
            <a:r>
              <a:rPr lang="en-US" altLang="zh-TW" sz="3600" dirty="0">
                <a:effectLst/>
                <a:hlinkClick r:id="rId2"/>
              </a:rPr>
              <a:t>https://whichfaceisreal.com/</a:t>
            </a:r>
            <a:endParaRPr lang="en-US" altLang="zh-TW" sz="3600" dirty="0">
              <a:effectLst/>
            </a:endParaRPr>
          </a:p>
          <a:p>
            <a:pPr lvl="1"/>
            <a:endParaRPr lang="en-US" altLang="zh-TW" dirty="0">
              <a:effectLst/>
            </a:endParaRPr>
          </a:p>
          <a:p>
            <a:pPr lvl="1"/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滑鼠點選，你認為是真圖片的那張</a:t>
            </a:r>
            <a:endParaRPr lang="en-US" altLang="zh-CN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網頁會告訴你，猜對了嗎？</a:t>
            </a:r>
            <a:endParaRPr lang="en-US" altLang="zh-CN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猜</a:t>
            </a:r>
            <a:r>
              <a:rPr lang="en-US" altLang="zh-CN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張，猜對率是否超過</a:t>
            </a:r>
            <a:r>
              <a:rPr lang="en-US" altLang="zh-CN" sz="3200" b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60%</a:t>
            </a:r>
            <a:endParaRPr lang="en-US" altLang="zh-CN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16D9F81-2385-4C98-BD4D-1EBE6F0CD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影片簡介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生成對抗網路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1"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GAN</a:t>
            </a:r>
            <a:endParaRPr kumimoji="1"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715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目前熱門的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種深度學習的用途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>
            <a:normAutofit fontScale="92500"/>
          </a:bodyPr>
          <a:lstStyle/>
          <a:p>
            <a:pPr lvl="0">
              <a:lnSpc>
                <a:spcPct val="100000"/>
              </a:lnSpc>
            </a:pP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人工智慧的深度學習網路</a:t>
            </a:r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的目前應用用途：</a:t>
            </a:r>
            <a:endParaRPr kumimoji="1"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A. 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讓電腦能思考判斷</a:t>
            </a:r>
            <a:r>
              <a:rPr kumimoji="1"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：可以用於</a:t>
            </a:r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en-US" sz="32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決策及預測</a:t>
            </a:r>
            <a:r>
              <a:rPr kumimoji="1" lang="en-US" altLang="zh-CN" sz="32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endParaRPr kumimoji="1"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B. 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還能夠</a:t>
            </a:r>
            <a:r>
              <a:rPr kumimoji="1"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如人們的創造力一樣</a:t>
            </a:r>
            <a:r>
              <a:rPr kumimoji="1"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en-US" sz="3200" b="1" dirty="0">
                <a:solidFill>
                  <a:srgbClr val="C00000"/>
                </a:solidFill>
                <a:highlight>
                  <a:srgbClr val="C0C0C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自動產生詩詞及影像</a:t>
            </a:r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kumimoji="1"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00000"/>
              </a:lnSpc>
            </a:pPr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A/B</a:t>
            </a:r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所使用的方法：</a:t>
            </a:r>
            <a:endParaRPr kumimoji="1"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A.</a:t>
            </a:r>
            <a:r>
              <a:rPr kumimoji="1"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可以使用</a:t>
            </a:r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CN" altLang="en-US" sz="32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機器學習演算法</a:t>
            </a:r>
            <a:r>
              <a:rPr kumimoji="1"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，或</a:t>
            </a:r>
            <a:r>
              <a:rPr kumimoji="1" lang="zh-CN" altLang="en-US" sz="32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深度學習類神經網絡</a:t>
            </a:r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lvl="1"/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kumimoji="1"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sz="3200" b="1" dirty="0">
                <a:solidFill>
                  <a:srgbClr val="C00000"/>
                </a:solidFill>
                <a:highlight>
                  <a:srgbClr val="C0C0C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生成對抗網路</a:t>
            </a:r>
            <a:r>
              <a:rPr kumimoji="1"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（可以自動生成詩詞，影像，圖片）</a:t>
            </a:r>
            <a:endParaRPr kumimoji="1"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kumimoji="1" lang="zh-TW" altLang="en-US" sz="2400" b="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860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生成對抗網絡的基本原理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>
            <a:normAutofit/>
          </a:bodyPr>
          <a:lstStyle/>
          <a:p>
            <a:r>
              <a:rPr kumimoji="1"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kumimoji="1"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sz="40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生成對抗網路</a:t>
            </a:r>
            <a:r>
              <a:rPr kumimoji="1"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（可以自動生成詩詞，影像，圖片）</a:t>
            </a:r>
            <a:endParaRPr kumimoji="1"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這樣的網路</a:t>
            </a:r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原理：類似</a:t>
            </a:r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en-US" sz="3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左腦和右腦</a:t>
            </a:r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彼此對抗，</a:t>
            </a:r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CN" altLang="en-US" sz="3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彼此</a:t>
            </a:r>
            <a:r>
              <a:rPr kumimoji="1" lang="zh-TW" altLang="en-US" sz="3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比賽及對抗</a:t>
            </a:r>
            <a:r>
              <a:rPr kumimoji="1" lang="en-US" altLang="zh-CN" sz="3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3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來互相提升能力</a:t>
            </a:r>
            <a:r>
              <a:rPr kumimoji="1" lang="en-US" altLang="zh-CN" sz="3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lvl="1"/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類似</a:t>
            </a:r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很專業的</a:t>
            </a:r>
            <a:r>
              <a:rPr kumimoji="1" lang="zh-TW" altLang="en-US" sz="3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仿造者</a:t>
            </a:r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與專門抓仿造品的</a:t>
            </a:r>
            <a:r>
              <a:rPr kumimoji="1" lang="zh-TW" altLang="en-US" sz="3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警察</a:t>
            </a:r>
            <a:r>
              <a:rPr kumimoji="1"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，彼此對抗，</a:t>
            </a:r>
            <a:endParaRPr kumimoji="1"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魔高一尺，道高一丈</a:t>
            </a:r>
            <a:endParaRPr kumimoji="1"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kumimoji="1" lang="zh-TW" altLang="en-US" sz="2400" b="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906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生成對抗網路</a:t>
            </a:r>
            <a:r>
              <a:rPr kumimoji="1"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1"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GAN</a:t>
            </a:r>
            <a:endParaRPr kumimoji="1"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105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生成對抗網路</a:t>
            </a:r>
            <a:endParaRPr kumimoji="1"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Generative Adversarial Nets</a:t>
            </a:r>
            <a:r>
              <a:rPr kumimoji="1"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GAN</a:t>
            </a:r>
          </a:p>
          <a:p>
            <a:pPr lvl="1"/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它主要功能是</a:t>
            </a:r>
            <a:r>
              <a:rPr kumimoji="1"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1" lang="zh-TW" alt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模仿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kumimoji="1"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讓電腦產生</a:t>
            </a:r>
            <a:r>
              <a:rPr kumimoji="1"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以假亂真的圖片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1" lang="zh-TW" alt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1" lang="zh-TW" alt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文字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kumimoji="1" lang="zh-TW" alt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聲音</a:t>
            </a:r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等，</a:t>
            </a:r>
            <a:endParaRPr kumimoji="1"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目前使用較多的是讓電腦自動產生</a:t>
            </a:r>
            <a:r>
              <a:rPr kumimoji="1"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kumimoji="1" lang="zh-TW" alt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卡通圖案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1" lang="zh-TW" alt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人物或動物的影片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1" lang="zh-TW" alt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詩集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1" lang="zh-TW" alt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文章或是知名畫家的畫作</a:t>
            </a:r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endParaRPr kumimoji="1"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284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生成對抗網路</a:t>
            </a:r>
            <a:r>
              <a:rPr kumimoji="1"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的原理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600200"/>
            <a:ext cx="9145016" cy="525780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kumimoji="1"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原理：</a:t>
            </a:r>
            <a:endParaRPr kumimoji="1"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是讓神經網路</a:t>
            </a:r>
            <a:r>
              <a:rPr kumimoji="1" lang="zh-CN" altLang="en-US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kumimoji="1" lang="zh-TW" altLang="en-US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一些真實圖片的樣本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，經過一連串仿真訓練後，</a:t>
            </a:r>
            <a:endParaRPr kumimoji="1"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希望他能</a:t>
            </a:r>
            <a:r>
              <a:rPr kumimoji="1" lang="zh-TW" alt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生產出類似真實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但卻有</a:t>
            </a:r>
            <a:r>
              <a:rPr kumimoji="1" lang="zh-TW" alt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不同風格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的圖片。</a:t>
            </a:r>
            <a:endParaRPr kumimoji="1"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GAN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除了讓電腦透過模仿來產生近似的圖片外，</a:t>
            </a:r>
            <a:endParaRPr kumimoji="1"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還需要具有分辨的能力</a:t>
            </a:r>
            <a:r>
              <a:rPr kumimoji="1"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kumimoji="1"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kumimoji="1" lang="zh-TW" alt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能分辨製造出來的圖片是否與真實圖片很像</a:t>
            </a: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891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EdBackToSchl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EdBackToSchl(2)</Template>
  <TotalTime>0</TotalTime>
  <Words>1505</Words>
  <Application>Microsoft Office PowerPoint</Application>
  <PresentationFormat>如螢幕大小 (4:3)</PresentationFormat>
  <Paragraphs>127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0" baseType="lpstr">
      <vt:lpstr>Segoe Condensed</vt:lpstr>
      <vt:lpstr>微軟正黑體</vt:lpstr>
      <vt:lpstr>Arial</vt:lpstr>
      <vt:lpstr>Bookman Old Style</vt:lpstr>
      <vt:lpstr>Calibri</vt:lpstr>
      <vt:lpstr>Times New Roman</vt:lpstr>
      <vt:lpstr>EdBackToSchl(2)</vt:lpstr>
      <vt:lpstr>PowerPoint 簡報</vt:lpstr>
      <vt:lpstr>以前的人工智慧是沒有創造力， 只有複製人類的經驗</vt:lpstr>
      <vt:lpstr>影片簡介生成對抗網路，GAN</vt:lpstr>
      <vt:lpstr>影片簡介生成對抗網路，GAN</vt:lpstr>
      <vt:lpstr>影片簡介生成對抗網路，GAN</vt:lpstr>
      <vt:lpstr>目前熱門的2種深度學習的用途</vt:lpstr>
      <vt:lpstr>生成對抗網絡的基本原理</vt:lpstr>
      <vt:lpstr>生成對抗網路，GAN</vt:lpstr>
      <vt:lpstr>生成對抗網路的原理</vt:lpstr>
      <vt:lpstr>生成對抗網路的原理</vt:lpstr>
      <vt:lpstr>GAN有2個神經網路：生成器，判別器</vt:lpstr>
      <vt:lpstr>『判別器網路』的主要任務：查驗真偽</vt:lpstr>
      <vt:lpstr>生成對抗網路的訓練方式</vt:lpstr>
      <vt:lpstr>『判別器網路』的主要任務：查驗真偽</vt:lpstr>
      <vt:lpstr>生成器網路(Generate Networks) 的訓練</vt:lpstr>
      <vt:lpstr>條件式生成對抗網路，CGAN</vt:lpstr>
      <vt:lpstr>PowerPoint 簡報</vt:lpstr>
      <vt:lpstr>生成對抗網路的特色</vt:lpstr>
      <vt:lpstr>PowerPoint 簡報</vt:lpstr>
      <vt:lpstr>PowerPoint 簡報</vt:lpstr>
      <vt:lpstr>生成對抗網路所引發的社會問題 詐騙，造假</vt:lpstr>
      <vt:lpstr>生成對抗網路所引發的社會問題 詐騙，造假</vt:lpstr>
      <vt:lpstr>生成對抗網路所引發的社會問題 詐騙，造假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2012-02-02T03:26:32Z</dcterms:created>
  <dcterms:modified xsi:type="dcterms:W3CDTF">2023-08-06T23:46:10Z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