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545" r:id="rId4"/>
    <p:sldId id="548" r:id="rId5"/>
    <p:sldId id="550" r:id="rId6"/>
    <p:sldId id="541" r:id="rId7"/>
    <p:sldId id="340" r:id="rId8"/>
    <p:sldId id="527" r:id="rId9"/>
    <p:sldId id="528" r:id="rId10"/>
    <p:sldId id="542" r:id="rId11"/>
    <p:sldId id="498" r:id="rId12"/>
    <p:sldId id="530" r:id="rId13"/>
    <p:sldId id="531" r:id="rId14"/>
    <p:sldId id="532" r:id="rId15"/>
    <p:sldId id="534" r:id="rId16"/>
    <p:sldId id="535" r:id="rId17"/>
    <p:sldId id="529" r:id="rId18"/>
    <p:sldId id="536" r:id="rId19"/>
    <p:sldId id="537" r:id="rId20"/>
    <p:sldId id="538" r:id="rId21"/>
    <p:sldId id="539" r:id="rId22"/>
    <p:sldId id="547" r:id="rId23"/>
    <p:sldId id="512" r:id="rId24"/>
    <p:sldId id="261" r:id="rId25"/>
    <p:sldId id="551" r:id="rId26"/>
    <p:sldId id="567" r:id="rId27"/>
    <p:sldId id="568" r:id="rId28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9/14/2023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zh-TW" smtClean="0"/>
              <a:pPr/>
              <a:t>1</a:t>
            </a:fld>
            <a:endParaRPr 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2023/9/14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best.com.tw/news-detail/How-to-write-SEO-TD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js/" TargetMode="External"/><Relationship Id="rId2" Type="http://schemas.openxmlformats.org/officeDocument/2006/relationships/hyperlink" Target="https://acupun.site/lecture/cmed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php/default.asp" TargetMode="External"/><Relationship Id="rId5" Type="http://schemas.openxmlformats.org/officeDocument/2006/relationships/hyperlink" Target="https://getbootstrap.com/" TargetMode="External"/><Relationship Id="rId4" Type="http://schemas.openxmlformats.org/officeDocument/2006/relationships/hyperlink" Target="https://www.w3schools.com/html/default.as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w.news.yahoo.com/%E6%96%87%E7%B5%84%E7%95%A2%E6%A5%AD%E4%BA%94%E5%B9%B4%E8%96%AA%E6%B0%B4%E6%BC%B2-%E5%80%8D-%E5%8E%9Fpo%E6%9B%9D-%E5%85%A9%E5%A4%A7%E9%97%9C%E9%8D%B5-050502249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9" y="1570112"/>
            <a:ext cx="7848872" cy="158417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前後端 網頁設計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學習網頁的結構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未來應用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現在的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商業數據分析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，經常必須要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爬取網路數據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，所以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必須懂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語法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未來應用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TDK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有助於搜尋引擎的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SEO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排名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，促進網路行銷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</a:rPr>
              <a:t>☎</a:t>
            </a:r>
            <a:r>
              <a:rPr lang="en-US" altLang="zh-TW" b="1" dirty="0">
                <a:effectLst/>
              </a:rPr>
              <a:t>SEO</a:t>
            </a:r>
            <a:r>
              <a:rPr lang="zh-TW" altLang="en-US" b="1" dirty="0">
                <a:effectLst/>
              </a:rPr>
              <a:t>：是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搜尋引擎優化</a:t>
            </a:r>
            <a:r>
              <a:rPr lang="zh-TW" altLang="en-US" b="1" dirty="0">
                <a:effectLst/>
              </a:rPr>
              <a:t>的簡寫</a:t>
            </a:r>
            <a:r>
              <a:rPr lang="en-US" altLang="zh-TW" b="1" dirty="0">
                <a:effectLst/>
              </a:rPr>
              <a:t>(Search Engine Optimization)</a:t>
            </a:r>
            <a:r>
              <a:rPr lang="zh-TW" altLang="en-US" b="1" dirty="0">
                <a:effectLst/>
              </a:rPr>
              <a:t>，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☎執行</a:t>
            </a:r>
            <a:r>
              <a:rPr lang="en-US" altLang="zh-TW" b="1" dirty="0">
                <a:effectLst/>
              </a:rPr>
              <a:t>SEO</a:t>
            </a:r>
            <a:r>
              <a:rPr lang="zh-TW" altLang="en-US" b="1" dirty="0">
                <a:effectLst/>
              </a:rPr>
              <a:t>是為了</a:t>
            </a:r>
            <a:r>
              <a:rPr lang="zh-TW" altLang="en-US" b="1" dirty="0">
                <a:solidFill>
                  <a:srgbClr val="C00000"/>
                </a:solidFill>
                <a:effectLst/>
              </a:rPr>
              <a:t>讓網站的搜尋排名</a:t>
            </a:r>
            <a:r>
              <a:rPr lang="zh-TW" altLang="en-US" b="1" dirty="0">
                <a:effectLst/>
              </a:rPr>
              <a:t>變好，提升網站的能見度與流量，進而創造轉單與業績。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☎</a:t>
            </a:r>
            <a:r>
              <a:rPr lang="en-US" altLang="zh-TW" b="1" dirty="0">
                <a:effectLst/>
              </a:rPr>
              <a:t>SEO</a:t>
            </a:r>
            <a:r>
              <a:rPr lang="zh-TW" altLang="en-US" b="1" dirty="0">
                <a:effectLst/>
              </a:rPr>
              <a:t>是一連串改善網站自然排名的工作，可以大致分為「</a:t>
            </a:r>
            <a:r>
              <a:rPr lang="zh-TW" altLang="en-US" b="1" dirty="0">
                <a:solidFill>
                  <a:srgbClr val="C00000"/>
                </a:solidFill>
                <a:effectLst/>
              </a:rPr>
              <a:t>技術」與「內容</a:t>
            </a:r>
            <a:r>
              <a:rPr lang="zh-TW" altLang="en-US" b="1" dirty="0">
                <a:effectLst/>
              </a:rPr>
              <a:t>」兩個面向作探討。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課程目標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411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未來應用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TDK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有助於搜尋引擎的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SEO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排名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，促進網路行銷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</a:rPr>
              <a:t>網頁的</a:t>
            </a:r>
            <a:r>
              <a:rPr lang="en-US" altLang="zh-TW" b="1" dirty="0">
                <a:effectLst/>
              </a:rPr>
              <a:t>TDK</a:t>
            </a:r>
            <a:r>
              <a:rPr lang="zh-TW" altLang="en-US" b="1" dirty="0">
                <a:effectLst/>
              </a:rPr>
              <a:t>指的是什麼：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☎</a:t>
            </a:r>
            <a:r>
              <a:rPr lang="en-US" altLang="zh-TW" b="1" dirty="0">
                <a:effectLst/>
              </a:rPr>
              <a:t>T</a:t>
            </a:r>
            <a:r>
              <a:rPr lang="zh-TW" altLang="en-US" b="1" dirty="0">
                <a:effectLst/>
              </a:rPr>
              <a:t>代表的是該：網頁標題 </a:t>
            </a:r>
            <a:r>
              <a:rPr lang="en-US" altLang="zh-TW" b="1" dirty="0">
                <a:solidFill>
                  <a:srgbClr val="C00000"/>
                </a:solidFill>
                <a:effectLst/>
              </a:rPr>
              <a:t>title</a:t>
            </a:r>
            <a:r>
              <a:rPr lang="zh-TW" altLang="en-US" b="1" dirty="0">
                <a:effectLst/>
              </a:rPr>
              <a:t>、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☎</a:t>
            </a:r>
            <a:r>
              <a:rPr lang="en-US" altLang="zh-TW" b="1" dirty="0">
                <a:effectLst/>
              </a:rPr>
              <a:t>D</a:t>
            </a:r>
            <a:r>
              <a:rPr lang="zh-TW" altLang="en-US" b="1" dirty="0">
                <a:effectLst/>
              </a:rPr>
              <a:t>代表了該：網頁描述 </a:t>
            </a:r>
            <a:r>
              <a:rPr lang="en-US" altLang="zh-TW" b="1" dirty="0">
                <a:solidFill>
                  <a:srgbClr val="C00000"/>
                </a:solidFill>
                <a:effectLst/>
              </a:rPr>
              <a:t>name=</a:t>
            </a:r>
            <a:r>
              <a:rPr lang="en-US" altLang="zh-TW" b="1" dirty="0" err="1">
                <a:solidFill>
                  <a:srgbClr val="C00000"/>
                </a:solidFill>
                <a:effectLst/>
              </a:rPr>
              <a:t>desicription</a:t>
            </a:r>
            <a:r>
              <a:rPr lang="zh-TW" altLang="en-US" b="1" dirty="0">
                <a:effectLst/>
              </a:rPr>
              <a:t>、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☎</a:t>
            </a:r>
            <a:r>
              <a:rPr lang="en-US" altLang="zh-TW" b="1" dirty="0">
                <a:effectLst/>
              </a:rPr>
              <a:t>K</a:t>
            </a:r>
            <a:r>
              <a:rPr lang="zh-TW" altLang="en-US" b="1" dirty="0">
                <a:effectLst/>
              </a:rPr>
              <a:t>代表了該：網頁關鍵詞 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name=</a:t>
            </a:r>
            <a:r>
              <a:rPr lang="en-US" altLang="zh-TW" b="1" dirty="0">
                <a:solidFill>
                  <a:srgbClr val="C00000"/>
                </a:solidFill>
                <a:effectLst/>
              </a:rPr>
              <a:t>keywords</a:t>
            </a:r>
          </a:p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練習網頁：到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，輸入：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TDK 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endParaRPr lang="en-US" altLang="zh-CN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選擇以下網頁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https://www.ibest.com.tw/news-detail/How-to-write-SEO-TDK/</a:t>
            </a:r>
            <a:endParaRPr lang="en-US" altLang="zh-CN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課程目標：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2.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html</a:t>
            </a:r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340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pPr lvl="1"/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</a:t>
            </a:r>
            <a:r>
              <a:rPr lang="en-US" altLang="zh-TW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TDK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有助於搜尋引擎的</a:t>
            </a:r>
            <a:r>
              <a:rPr lang="en-US" altLang="zh-TW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SEO</a:t>
            </a:r>
            <a:r>
              <a:rPr lang="zh-TW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排名</a:t>
            </a:r>
            <a:r>
              <a:rPr lang="zh-TW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，促進網路行銷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68385D-21E3-4F16-A5F5-0DC5D88C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02045"/>
            <a:ext cx="8523809" cy="5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pPr lvl="1"/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en-US" altLang="zh-CN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CN" altLang="en-US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網頁語法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ACBE8E-DFA9-4796-9416-192EF236E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10332640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85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030FCCE-090B-45DE-8A82-249ED8D9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25780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200" b="1" dirty="0">
                <a:effectLst/>
              </a:rPr>
              <a:t>☎</a:t>
            </a:r>
            <a:r>
              <a:rPr lang="en-US" altLang="zh-TW" sz="3200" b="1" dirty="0">
                <a:effectLst/>
              </a:rPr>
              <a:t>SEO</a:t>
            </a:r>
            <a:r>
              <a:rPr lang="zh-TW" altLang="en-US" sz="3200" b="1" dirty="0">
                <a:effectLst/>
              </a:rPr>
              <a:t>的自然排名 </a:t>
            </a:r>
            <a:r>
              <a:rPr lang="en-US" altLang="zh-TW" sz="3200" b="1" dirty="0">
                <a:effectLst/>
              </a:rPr>
              <a:t>= 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不用花錢的網站排名</a:t>
            </a:r>
            <a:endParaRPr lang="en-US" altLang="zh-TW" sz="3200" b="1" dirty="0">
              <a:solidFill>
                <a:srgbClr val="C00000"/>
              </a:solidFill>
              <a:effectLst/>
            </a:endParaRPr>
          </a:p>
          <a:p>
            <a:r>
              <a:rPr lang="zh-TW" altLang="en-US" sz="3200" b="1" dirty="0">
                <a:effectLst/>
              </a:rPr>
              <a:t>☎在</a:t>
            </a:r>
            <a:r>
              <a:rPr lang="en-US" altLang="zh-TW" sz="3200" b="1" dirty="0">
                <a:effectLst/>
              </a:rPr>
              <a:t>google</a:t>
            </a:r>
            <a:r>
              <a:rPr lang="zh-TW" altLang="en-US" sz="3200" b="1" dirty="0">
                <a:effectLst/>
              </a:rPr>
              <a:t>輸入關鍵字查詢資料後，前面幾筆是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廣告網頁</a:t>
            </a:r>
            <a:r>
              <a:rPr lang="zh-TW" altLang="en-US" sz="3200" b="1" dirty="0">
                <a:effectLst/>
              </a:rPr>
              <a:t>，後面的就是</a:t>
            </a:r>
            <a:r>
              <a:rPr lang="en-US" altLang="zh-TW" sz="3200" b="1" dirty="0">
                <a:effectLst/>
              </a:rPr>
              <a:t>google</a:t>
            </a:r>
            <a:r>
              <a:rPr lang="zh-TW" altLang="en-US" sz="3200" b="1" dirty="0">
                <a:effectLst/>
              </a:rPr>
              <a:t>根據</a:t>
            </a:r>
            <a:r>
              <a:rPr lang="en-US" altLang="zh-TW" sz="3200" b="1" dirty="0">
                <a:solidFill>
                  <a:srgbClr val="C00000"/>
                </a:solidFill>
                <a:effectLst/>
              </a:rPr>
              <a:t>SEO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所排名</a:t>
            </a:r>
            <a:r>
              <a:rPr lang="zh-TW" altLang="en-US" sz="3200" b="1" dirty="0">
                <a:effectLst/>
              </a:rPr>
              <a:t>的網站。</a:t>
            </a:r>
            <a:endParaRPr lang="en-US" altLang="zh-TW" sz="3200" b="1" dirty="0"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練習：</a:t>
            </a:r>
            <a:r>
              <a:rPr lang="en-US" altLang="zh-CN" sz="2800" b="1" dirty="0">
                <a:effectLst/>
              </a:rPr>
              <a:t>google</a:t>
            </a:r>
            <a:r>
              <a:rPr lang="zh-CN" altLang="en-US" sz="2800" b="1" dirty="0">
                <a:effectLst/>
              </a:rPr>
              <a:t>輸入：</a:t>
            </a:r>
            <a:r>
              <a:rPr lang="zh-CN" altLang="en-US" sz="2800" b="1" dirty="0">
                <a:solidFill>
                  <a:srgbClr val="C00000"/>
                </a:solidFill>
                <a:effectLst/>
              </a:rPr>
              <a:t>冰箱</a:t>
            </a:r>
            <a:endParaRPr lang="en-US" altLang="zh-CN" sz="2800" b="1" dirty="0">
              <a:solidFill>
                <a:srgbClr val="C00000"/>
              </a:solidFill>
              <a:effectLst/>
            </a:endParaRPr>
          </a:p>
          <a:p>
            <a:pPr lvl="1"/>
            <a:r>
              <a:rPr lang="zh-CN" altLang="en-US" sz="2800" b="1" dirty="0">
                <a:effectLst/>
              </a:rPr>
              <a:t>查詢</a:t>
            </a:r>
            <a:r>
              <a:rPr lang="en-US" altLang="zh-CN" sz="2800" b="1" dirty="0">
                <a:effectLst/>
              </a:rPr>
              <a:t>SEO</a:t>
            </a:r>
            <a:r>
              <a:rPr lang="zh-TW" altLang="en-US" sz="2800" b="1" dirty="0">
                <a:effectLst/>
              </a:rPr>
              <a:t>自然排名</a:t>
            </a:r>
            <a:r>
              <a:rPr lang="zh-CN" altLang="en-US" sz="2800" b="1" dirty="0">
                <a:effectLst/>
              </a:rPr>
              <a:t>的前幾名</a:t>
            </a:r>
            <a:endParaRPr lang="en-US" altLang="zh-CN" sz="2800" b="1" dirty="0">
              <a:effectLst/>
            </a:endParaRPr>
          </a:p>
          <a:p>
            <a:pPr lvl="1"/>
            <a:endParaRPr lang="en-US" altLang="zh-TW" sz="2800" b="1" dirty="0">
              <a:effectLst/>
            </a:endParaRPr>
          </a:p>
          <a:p>
            <a:r>
              <a:rPr lang="zh-TW" altLang="en-US" sz="3200" b="1" dirty="0">
                <a:effectLst/>
              </a:rPr>
              <a:t>☎所以</a:t>
            </a:r>
            <a:r>
              <a:rPr lang="en-US" altLang="zh-TW" sz="3200" b="1" dirty="0">
                <a:effectLst/>
              </a:rPr>
              <a:t>SEO</a:t>
            </a:r>
            <a:r>
              <a:rPr lang="zh-TW" altLang="en-US" sz="3200" b="1" dirty="0">
                <a:effectLst/>
              </a:rPr>
              <a:t>就是要爭取讓自己的網站往前面排名。</a:t>
            </a:r>
            <a:endParaRPr lang="en-US" altLang="zh-TW" sz="3200" b="1" dirty="0">
              <a:effectLst/>
            </a:endParaRPr>
          </a:p>
          <a:p>
            <a:r>
              <a:rPr lang="zh-TW" altLang="en-US" sz="3200" b="1" dirty="0">
                <a:effectLst/>
              </a:rPr>
              <a:t>☎</a:t>
            </a:r>
            <a:r>
              <a:rPr lang="zh-TW" altLang="en-US" sz="3200" b="1" dirty="0">
                <a:effectLst/>
                <a:highlight>
                  <a:srgbClr val="FFFF00"/>
                </a:highlight>
              </a:rPr>
              <a:t>往前面排名，就會增加流量，就會促進行銷。</a:t>
            </a:r>
            <a:endParaRPr lang="en-US" altLang="zh-TW" sz="3200" b="1" dirty="0">
              <a:effectLst/>
              <a:highlight>
                <a:srgbClr val="FFFF00"/>
              </a:highlight>
            </a:endParaRPr>
          </a:p>
          <a:p>
            <a:r>
              <a:rPr lang="zh-TW" altLang="en-US" sz="3200" b="1" dirty="0">
                <a:effectLst/>
              </a:rPr>
              <a:t>☎下圖證明，自然排名與點擊率的關係，可以清楚看到排名越前面</a:t>
            </a:r>
            <a:endParaRPr lang="zh-TW" altLang="en-US" sz="32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642335-C945-437E-8610-EE9FEADC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自然排名與點擊率的關係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102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030FCCE-090B-45DE-8A82-249ED8D9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257800"/>
          </a:xfrm>
        </p:spPr>
        <p:txBody>
          <a:bodyPr/>
          <a:lstStyle/>
          <a:p>
            <a:endParaRPr lang="zh-TW" altLang="en-US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0642335-C945-437E-8610-EE9FEADC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自然排名與點擊率的關係</a:t>
            </a:r>
            <a:br>
              <a:rPr lang="en-US" altLang="zh-TW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/>
              </a:rPr>
              <a:t>排名越前面，點擊率自然就越高</a:t>
            </a:r>
            <a:endParaRPr lang="zh-TW" altLang="en-US" sz="4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https://acupun.site/lecture/cmedia/example/chp6/p03.jpg">
            <a:extLst>
              <a:ext uri="{FF2B5EF4-FFF2-40B4-BE49-F238E27FC236}">
                <a16:creationId xmlns:a16="http://schemas.microsoft.com/office/drawing/2014/main" id="{157EC0AE-BA6A-41D2-8A9E-723282DD8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04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52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416" y="1556792"/>
            <a:ext cx="4738431" cy="5301208"/>
          </a:xfrm>
        </p:spPr>
        <p:txBody>
          <a:bodyPr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sz="3600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未來應用：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方第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方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的網站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流量分析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，必須放入</a:t>
            </a:r>
            <a:r>
              <a:rPr lang="en-US" altLang="zh-TW" sz="28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代碼，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可追踪用戶的使用趨勢，以改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進網</a:t>
            </a:r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行銷</a:t>
            </a:r>
            <a:r>
              <a:rPr lang="zh-CN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Google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流量分析證照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GA</a:t>
            </a: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也要放入</a:t>
            </a:r>
            <a:r>
              <a:rPr lang="en-US" altLang="zh-CN" sz="2800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，才能追踪流量</a:t>
            </a:r>
            <a:endParaRPr lang="en-US" altLang="zh-CN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CN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課程目標：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en-US" altLang="zh-TW" sz="5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javascript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 descr="https://acupun.site/lecture/html5_CSS_javascript/pic/python-js-java-php-c.png">
            <a:extLst>
              <a:ext uri="{FF2B5EF4-FFF2-40B4-BE49-F238E27FC236}">
                <a16:creationId xmlns:a16="http://schemas.microsoft.com/office/drawing/2014/main" id="{463884C8-932F-4C0D-BD97-666A4B4E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536504" cy="38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4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r>
              <a:rPr lang="en-US" altLang="zh-TW" sz="4000" b="1" dirty="0">
                <a:effectLst/>
              </a:rPr>
              <a:t>4.</a:t>
            </a:r>
            <a:r>
              <a:rPr lang="zh-TW" altLang="en-US" sz="4000" b="1" dirty="0">
                <a:effectLst/>
              </a:rPr>
              <a:t>學習</a:t>
            </a:r>
            <a:r>
              <a:rPr lang="en-US" altLang="zh-TW" sz="4000" b="1" dirty="0">
                <a:effectLst/>
              </a:rPr>
              <a:t>『</a:t>
            </a:r>
            <a:r>
              <a:rPr lang="zh-TW" altLang="en-US" sz="4000" b="1" dirty="0">
                <a:effectLst/>
              </a:rPr>
              <a:t>初階</a:t>
            </a:r>
            <a:r>
              <a:rPr lang="en-US" altLang="zh-TW" sz="4000" b="1" dirty="0">
                <a:effectLst/>
              </a:rPr>
              <a:t>』</a:t>
            </a:r>
            <a:r>
              <a:rPr lang="zh-TW" altLang="en-US" sz="4000" b="1" dirty="0">
                <a:effectLst/>
              </a:rPr>
              <a:t>網頁模板</a:t>
            </a:r>
            <a:endParaRPr lang="en-US" altLang="zh-TW" sz="4000" b="1" dirty="0">
              <a:effectLst/>
            </a:endParaRPr>
          </a:p>
          <a:p>
            <a:r>
              <a:rPr lang="en-US" altLang="zh-CN" sz="4000" b="1" dirty="0">
                <a:effectLst/>
              </a:rPr>
              <a:t>5.</a:t>
            </a:r>
            <a:r>
              <a:rPr lang="zh-TW" altLang="en-US" sz="4000" b="1" dirty="0">
                <a:effectLst/>
              </a:rPr>
              <a:t>學習</a:t>
            </a:r>
            <a:r>
              <a:rPr lang="en-US" altLang="zh-TW" sz="4000" b="1" dirty="0">
                <a:effectLst/>
              </a:rPr>
              <a:t>『</a:t>
            </a:r>
            <a:r>
              <a:rPr lang="zh-TW" altLang="en-US" sz="4000" b="1" dirty="0">
                <a:effectLst/>
              </a:rPr>
              <a:t>進階</a:t>
            </a:r>
            <a:r>
              <a:rPr lang="en-US" altLang="zh-TW" sz="4000" b="1" dirty="0">
                <a:effectLst/>
              </a:rPr>
              <a:t>』</a:t>
            </a:r>
            <a:r>
              <a:rPr lang="zh-TW" altLang="en-US" sz="4000" b="1" dirty="0">
                <a:effectLst/>
              </a:rPr>
              <a:t>網頁設計</a:t>
            </a:r>
            <a:endParaRPr lang="en-US" altLang="zh-TW" sz="4000" b="1" dirty="0">
              <a:effectLst/>
            </a:endParaRPr>
          </a:p>
          <a:p>
            <a:pPr lvl="1"/>
            <a:r>
              <a:rPr lang="zh-TW" altLang="en-US" sz="3600" b="1" dirty="0">
                <a:solidFill>
                  <a:srgbClr val="C00000"/>
                </a:solidFill>
                <a:effectLst/>
              </a:rPr>
              <a:t>目前網頁設計主流</a:t>
            </a:r>
            <a:r>
              <a:rPr lang="zh-TW" altLang="en-US" sz="3600" b="1" dirty="0">
                <a:effectLst/>
              </a:rPr>
              <a:t>：</a:t>
            </a:r>
            <a:r>
              <a:rPr lang="zh-TW" altLang="en-US" sz="3600" b="1" dirty="0">
                <a:effectLst/>
                <a:highlight>
                  <a:srgbClr val="FFFF00"/>
                </a:highlight>
              </a:rPr>
              <a:t>響應性網頁</a:t>
            </a:r>
            <a:r>
              <a:rPr lang="en-US" altLang="zh-TW" sz="3600" b="1" dirty="0">
                <a:effectLst/>
                <a:highlight>
                  <a:srgbClr val="FFFF00"/>
                </a:highlight>
              </a:rPr>
              <a:t>RWD</a:t>
            </a:r>
            <a:r>
              <a:rPr lang="en-US" altLang="zh-TW" sz="3600" b="1" dirty="0">
                <a:effectLst/>
              </a:rPr>
              <a:t>(bootstrap)</a:t>
            </a:r>
          </a:p>
          <a:p>
            <a:r>
              <a:rPr lang="zh-TW" altLang="en-US" sz="4000" b="1" dirty="0">
                <a:effectLst/>
                <a:highlight>
                  <a:srgbClr val="FFFF00"/>
                </a:highlight>
              </a:rPr>
              <a:t>未來應用</a:t>
            </a:r>
            <a:r>
              <a:rPr lang="en-US" altLang="zh-TW" sz="4000" b="1" dirty="0">
                <a:effectLst/>
              </a:rPr>
              <a:t>1</a:t>
            </a:r>
            <a:r>
              <a:rPr lang="zh-TW" altLang="en-US" sz="4000" b="1" dirty="0">
                <a:effectLst/>
              </a:rPr>
              <a:t>：</a:t>
            </a:r>
            <a:endParaRPr lang="en-US" altLang="zh-TW" sz="4000" b="1" dirty="0">
              <a:effectLst/>
            </a:endParaRPr>
          </a:p>
          <a:p>
            <a:pPr lvl="1"/>
            <a:r>
              <a:rPr lang="zh-TW" altLang="en-US" sz="3600" b="1" dirty="0">
                <a:solidFill>
                  <a:srgbClr val="C00000"/>
                </a:solidFill>
                <a:effectLst/>
              </a:rPr>
              <a:t>響應性網頁</a:t>
            </a:r>
            <a:r>
              <a:rPr lang="en-US" altLang="zh-CN" sz="3600" b="1" dirty="0">
                <a:solidFill>
                  <a:srgbClr val="C00000"/>
                </a:solidFill>
                <a:effectLst/>
              </a:rPr>
              <a:t>RWD</a:t>
            </a:r>
            <a:r>
              <a:rPr lang="zh-CN" altLang="en-US" sz="3600" b="1" dirty="0">
                <a:solidFill>
                  <a:srgbClr val="C00000"/>
                </a:solidFill>
                <a:effectLst/>
              </a:rPr>
              <a:t>，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有助於搜尋引擎的</a:t>
            </a:r>
            <a:r>
              <a:rPr lang="en-US" altLang="zh-TW" sz="3600" b="1" dirty="0">
                <a:solidFill>
                  <a:srgbClr val="C00000"/>
                </a:solidFill>
                <a:effectLst/>
              </a:rPr>
              <a:t>SEO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排名</a:t>
            </a:r>
            <a:r>
              <a:rPr lang="zh-TW" altLang="en-US" sz="3600" b="1" dirty="0">
                <a:effectLst/>
              </a:rPr>
              <a:t>，促進網路</a:t>
            </a:r>
            <a:r>
              <a:rPr lang="zh-CN" altLang="en-US" sz="3600" b="1" dirty="0">
                <a:solidFill>
                  <a:srgbClr val="C00000"/>
                </a:solidFill>
                <a:effectLst/>
              </a:rPr>
              <a:t>流量與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行銷</a:t>
            </a:r>
            <a:endParaRPr lang="en-US" altLang="zh-TW" sz="36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課程目標：</a:t>
            </a:r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響應性網頁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1734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effectLst/>
              </a:rPr>
              <a:t>6</a:t>
            </a:r>
            <a:r>
              <a:rPr lang="en-US" altLang="zh-TW" sz="3600" b="1" dirty="0">
                <a:effectLst/>
              </a:rPr>
              <a:t>.</a:t>
            </a:r>
            <a:r>
              <a:rPr lang="zh-TW" altLang="en-US" sz="3600" b="1" dirty="0">
                <a:effectLst/>
              </a:rPr>
              <a:t>學習</a:t>
            </a:r>
            <a:r>
              <a:rPr lang="zh-CN" altLang="en-US" sz="3600" b="1" dirty="0">
                <a:effectLst/>
              </a:rPr>
              <a:t>各種</a:t>
            </a:r>
            <a:r>
              <a:rPr lang="zh-TW" altLang="en-US" sz="3600" b="1" dirty="0">
                <a:solidFill>
                  <a:srgbClr val="C00000"/>
                </a:solidFill>
                <a:effectLst/>
              </a:rPr>
              <a:t>架站</a:t>
            </a:r>
            <a:r>
              <a:rPr lang="zh-CN" altLang="en-US" sz="3600" b="1" dirty="0">
                <a:effectLst/>
              </a:rPr>
              <a:t>相關技術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2</a:t>
            </a:r>
            <a:r>
              <a:rPr lang="zh-CN" altLang="en-US" sz="3200" b="1" dirty="0">
                <a:effectLst/>
              </a:rPr>
              <a:t>種常用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架站工具</a:t>
            </a:r>
            <a:endParaRPr lang="en-US" altLang="zh-CN" sz="3200" b="1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學習申請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網站空間</a:t>
            </a:r>
            <a:r>
              <a:rPr lang="zh-CN" altLang="en-US" sz="3200" b="1" dirty="0">
                <a:effectLst/>
              </a:rPr>
              <a:t>（免費，付費）</a:t>
            </a:r>
            <a:endParaRPr lang="en-US" altLang="zh-CN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學習</a:t>
            </a:r>
            <a:r>
              <a:rPr lang="zh-CN" altLang="en-US" sz="3200" b="1" dirty="0">
                <a:effectLst/>
              </a:rPr>
              <a:t>申請</a:t>
            </a:r>
            <a:r>
              <a:rPr lang="en-US" altLang="zh-TW" sz="3200" b="1" dirty="0">
                <a:solidFill>
                  <a:srgbClr val="C00000"/>
                </a:solidFill>
                <a:effectLst/>
              </a:rPr>
              <a:t>DN</a:t>
            </a:r>
            <a:r>
              <a:rPr lang="zh-CN" altLang="en-US" sz="3200" b="1" dirty="0">
                <a:solidFill>
                  <a:srgbClr val="C00000"/>
                </a:solidFill>
                <a:effectLst/>
              </a:rPr>
              <a:t>域名</a:t>
            </a:r>
            <a:r>
              <a:rPr lang="zh-CN" altLang="en-US" sz="3200" b="1" dirty="0">
                <a:effectLst/>
              </a:rPr>
              <a:t>（免費，付費）</a:t>
            </a:r>
            <a:endParaRPr lang="en-US" altLang="zh-CN" sz="3200" b="1" dirty="0">
              <a:effectLst/>
            </a:endParaRPr>
          </a:p>
          <a:p>
            <a:pPr lvl="1"/>
            <a:endParaRPr lang="en-US" altLang="zh-CN" sz="3200" b="1" dirty="0">
              <a:solidFill>
                <a:srgbClr val="C00000"/>
              </a:solidFill>
              <a:effectLst/>
            </a:endParaRPr>
          </a:p>
          <a:p>
            <a:pPr lvl="1"/>
            <a:r>
              <a:rPr lang="zh-TW" altLang="en-US" sz="3200" b="1" dirty="0">
                <a:effectLst/>
                <a:highlight>
                  <a:srgbClr val="FFFF00"/>
                </a:highlight>
              </a:rPr>
              <a:t>未來應用</a:t>
            </a:r>
            <a:r>
              <a:rPr lang="zh-TW" altLang="en-US" sz="3200" b="1" dirty="0">
                <a:effectLst/>
              </a:rPr>
              <a:t>：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網站流量分析</a:t>
            </a:r>
            <a:r>
              <a:rPr lang="zh-TW" altLang="en-US" sz="3200" b="1" dirty="0">
                <a:effectLst/>
              </a:rPr>
              <a:t>，必須要在</a:t>
            </a:r>
            <a:r>
              <a:rPr lang="zh-TW" altLang="en-US" sz="3200" b="1" dirty="0">
                <a:solidFill>
                  <a:srgbClr val="C00000"/>
                </a:solidFill>
                <a:effectLst/>
              </a:rPr>
              <a:t>架設的網站</a:t>
            </a:r>
            <a:r>
              <a:rPr lang="zh-TW" altLang="en-US" sz="3200" b="1" dirty="0">
                <a:effectLst/>
              </a:rPr>
              <a:t>上測試</a:t>
            </a:r>
            <a:endParaRPr lang="en-US" altLang="zh-TW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課程目標：如何架站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256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學習目前商用網站的共同結構：前端網頁＋後端網頁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前端網頁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的技術：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後端網頁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資料庫網頁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的技術：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PHP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使用資料庫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語法＋結合後端網頁技術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自訂的</a:t>
            </a:r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ERP</a:t>
            </a:r>
            <a:r>
              <a:rPr lang="zh-TW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en-US" altLang="zh-TW" sz="32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課程目標：後端網頁設計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257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8712968" cy="3456384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經營管理系</a:t>
            </a:r>
            <a:endParaRPr lang="en-US" altLang="zh-CN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en-US" sz="6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學網頁設計，有什麼用？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48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556792"/>
            <a:ext cx="8807896" cy="5004792"/>
          </a:xfrm>
        </p:spPr>
        <p:txBody>
          <a:bodyPr>
            <a:noAutofit/>
          </a:bodyPr>
          <a:lstStyle/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學習網頁的結構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</a:p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endParaRPr lang="en-US" altLang="zh-CN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初階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網頁模板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進階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網頁設計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目前網頁設計主流：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響應性網頁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RWD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(bootstrap)</a:t>
            </a:r>
          </a:p>
          <a:p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各種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架站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相關技術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網站空間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DN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域名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後端網頁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資料庫網頁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的技術：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PHP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＋</a:t>
            </a:r>
            <a:r>
              <a:rPr lang="en-US" altLang="zh-TW" b="1" dirty="0" err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mySQL</a:t>
            </a:r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自訂的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ERP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使用資料庫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SQL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語法＋結合後端網頁技術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總結：課程目標綱要</a:t>
            </a:r>
            <a:endParaRPr lang="zh-TW" altLang="zh-TW" sz="5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37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776864" cy="2088232"/>
          </a:xfrm>
        </p:spPr>
        <p:txBody>
          <a:bodyPr vert="horz" rtlCol="0" anchor="b" anchorCtr="0">
            <a:normAutofit/>
          </a:bodyPr>
          <a:lstStyle/>
          <a:p>
            <a:r>
              <a:rPr lang="zh-CN" altLang="en-US" sz="7200" b="1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教科書，評分方式</a:t>
            </a:r>
            <a:endParaRPr lang="zh-TW" altLang="en-US" sz="7200" b="1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207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A58D250-C1FB-4A5B-BD1C-2FCA52471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1600200"/>
            <a:ext cx="9252520" cy="5257800"/>
          </a:xfrm>
        </p:spPr>
        <p:txBody>
          <a:bodyPr>
            <a:normAutofit fontScale="92500"/>
          </a:bodyPr>
          <a:lstStyle/>
          <a:p>
            <a:r>
              <a:rPr lang="zh-TW" altLang="en-US" sz="3200" b="1" dirty="0"/>
              <a:t>（</a:t>
            </a:r>
            <a:r>
              <a:rPr lang="en-US" altLang="zh-CN" sz="3200" b="1" dirty="0"/>
              <a:t>1</a:t>
            </a:r>
            <a:r>
              <a:rPr lang="zh-TW" altLang="en-US" sz="3200" b="1" dirty="0"/>
              <a:t>）</a:t>
            </a:r>
            <a:r>
              <a:rPr lang="zh-CN" altLang="en-US" sz="3200" b="1" dirty="0"/>
              <a:t>教材</a:t>
            </a:r>
            <a:r>
              <a:rPr lang="zh-TW" altLang="en-US" sz="3200" b="1" dirty="0"/>
              <a:t>：</a:t>
            </a:r>
            <a:endParaRPr lang="en-US" altLang="zh-TW" sz="3200" b="1" dirty="0"/>
          </a:p>
          <a:p>
            <a:pPr lvl="1"/>
            <a:r>
              <a:rPr lang="zh-CN" altLang="en-US" b="1" dirty="0"/>
              <a:t>老師的教學網站</a:t>
            </a:r>
            <a:endParaRPr lang="en-US" altLang="zh-CN" b="1" dirty="0"/>
          </a:p>
          <a:p>
            <a:pPr lvl="1"/>
            <a:r>
              <a:rPr lang="en-US" altLang="zh-TW" b="1" dirty="0">
                <a:hlinkClick r:id="rId2"/>
              </a:rPr>
              <a:t>https://acupun.site/lecture/cmedia/</a:t>
            </a:r>
            <a:endParaRPr lang="en-US" altLang="zh-TW" b="1" dirty="0"/>
          </a:p>
          <a:p>
            <a:pPr lvl="1"/>
            <a:endParaRPr lang="en-US" altLang="zh-TW" b="1" dirty="0"/>
          </a:p>
          <a:p>
            <a:r>
              <a:rPr lang="zh-CN" altLang="en-US" sz="3200" b="1" dirty="0"/>
              <a:t>（</a:t>
            </a:r>
            <a:r>
              <a:rPr lang="en-US" altLang="zh-CN" sz="3200" b="1" dirty="0"/>
              <a:t>2</a:t>
            </a:r>
            <a:r>
              <a:rPr lang="zh-CN" altLang="en-US" sz="3200" b="1" dirty="0"/>
              <a:t>）其它參考教材：</a:t>
            </a:r>
            <a:endParaRPr lang="en-US" altLang="zh-CN" sz="3200" b="1" dirty="0"/>
          </a:p>
          <a:p>
            <a:pPr lvl="1"/>
            <a:r>
              <a:rPr lang="en-US" altLang="zh-TW" sz="2800" b="1" dirty="0"/>
              <a:t>Html w3school:</a:t>
            </a:r>
            <a:r>
              <a:rPr lang="en-US" altLang="zh-TW" sz="2800" b="1" dirty="0">
                <a:hlinkClick r:id="rId3"/>
              </a:rPr>
              <a:t>https://www.w3schools.com/js/</a:t>
            </a:r>
            <a:endParaRPr lang="en-US" altLang="zh-TW" sz="2800" b="1" dirty="0"/>
          </a:p>
          <a:p>
            <a:pPr lvl="1"/>
            <a:r>
              <a:rPr lang="en-US" altLang="zh-TW" sz="2800" b="1" dirty="0" err="1"/>
              <a:t>javascript</a:t>
            </a:r>
            <a:r>
              <a:rPr lang="en-US" altLang="zh-TW" sz="2800" b="1" dirty="0"/>
              <a:t> :</a:t>
            </a:r>
            <a:r>
              <a:rPr lang="en-US" altLang="zh-TW" sz="2800" b="1" dirty="0">
                <a:hlinkClick r:id="rId4"/>
              </a:rPr>
              <a:t>https://www.w3schools.com/html/default.asp</a:t>
            </a:r>
            <a:endParaRPr lang="en-US" altLang="zh-TW" sz="2800" b="1" dirty="0"/>
          </a:p>
          <a:p>
            <a:pPr lvl="1"/>
            <a:r>
              <a:rPr lang="en-US" altLang="zh-CN" sz="2800" b="1" dirty="0"/>
              <a:t>Bootstrap: </a:t>
            </a:r>
            <a:r>
              <a:rPr lang="en-US" altLang="zh-CN" sz="2800" b="1" dirty="0">
                <a:hlinkClick r:id="rId5"/>
              </a:rPr>
              <a:t>https://getbootstrap.com/</a:t>
            </a:r>
            <a:endParaRPr lang="en-US" altLang="zh-CN" sz="2800" b="1" dirty="0"/>
          </a:p>
          <a:p>
            <a:pPr lvl="1"/>
            <a:r>
              <a:rPr lang="en-US" altLang="zh-CN" sz="2800" b="1" dirty="0" err="1"/>
              <a:t>Php+mysQL</a:t>
            </a:r>
            <a:r>
              <a:rPr lang="en-US" altLang="zh-CN" sz="2800" b="1" dirty="0"/>
              <a:t>: </a:t>
            </a:r>
            <a:r>
              <a:rPr lang="en-US" altLang="zh-CN" sz="2800" b="1" dirty="0">
                <a:hlinkClick r:id="rId6"/>
              </a:rPr>
              <a:t>https://www.w3schools.com/php/default.asp</a:t>
            </a:r>
            <a:endParaRPr lang="en-US" altLang="zh-CN" sz="2800" b="1" dirty="0"/>
          </a:p>
          <a:p>
            <a:pPr marL="457200" lvl="1" indent="0">
              <a:buNone/>
            </a:pPr>
            <a:endParaRPr lang="en-US" altLang="zh-CN" sz="2800" b="1" dirty="0"/>
          </a:p>
          <a:p>
            <a:pPr lvl="1"/>
            <a:endParaRPr lang="en-US" altLang="zh-TW" sz="2800" b="1" dirty="0"/>
          </a:p>
          <a:p>
            <a:pPr lvl="1"/>
            <a:endParaRPr lang="en-US" altLang="zh-TW" sz="2800" b="1" dirty="0"/>
          </a:p>
          <a:p>
            <a:pPr lvl="1"/>
            <a:endParaRPr lang="en-US" altLang="zh-TW" sz="3200" b="1" dirty="0"/>
          </a:p>
          <a:p>
            <a:pPr lvl="1"/>
            <a:endParaRPr lang="zh-TW" altLang="en-US" sz="3600" b="1" dirty="0"/>
          </a:p>
          <a:p>
            <a:pPr lvl="1"/>
            <a:endParaRPr lang="en-US" altLang="zh-TW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7B0C77A1-4805-41EE-A19C-53B5F1AA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教科書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9671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本學期的評分方式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5257800"/>
          </a:xfrm>
        </p:spPr>
        <p:txBody>
          <a:bodyPr>
            <a:normAutofit/>
          </a:bodyPr>
          <a:lstStyle/>
          <a:p>
            <a:r>
              <a:rPr lang="en-US" altLang="zh-CN" sz="3200" b="1" dirty="0"/>
              <a:t>1.</a:t>
            </a:r>
            <a:r>
              <a:rPr lang="zh-CN" altLang="en-US" sz="3200" b="1" dirty="0"/>
              <a:t>上課分數：</a:t>
            </a:r>
            <a:r>
              <a:rPr lang="en-US" altLang="zh-CN" sz="3200" b="1" dirty="0">
                <a:solidFill>
                  <a:srgbClr val="C00000"/>
                </a:solidFill>
              </a:rPr>
              <a:t>20%</a:t>
            </a:r>
          </a:p>
          <a:p>
            <a:pPr lvl="1"/>
            <a:r>
              <a:rPr lang="zh-CN" altLang="en-US" sz="2800" b="1" dirty="0"/>
              <a:t>上課來跟著老師做範例就有加分（使用</a:t>
            </a:r>
            <a:r>
              <a:rPr lang="en-US" altLang="zh-CN" sz="2800" b="1" dirty="0" err="1">
                <a:highlight>
                  <a:srgbClr val="FFFF00"/>
                </a:highlight>
              </a:rPr>
              <a:t>Zuvio</a:t>
            </a:r>
            <a:r>
              <a:rPr lang="zh-CN" altLang="en-US" sz="2800" b="1" dirty="0"/>
              <a:t>來加分）</a:t>
            </a:r>
            <a:endParaRPr lang="en-US" altLang="zh-CN" sz="2800" b="1" dirty="0"/>
          </a:p>
          <a:p>
            <a:r>
              <a:rPr lang="en-US" altLang="zh-CN" sz="3200" b="1" dirty="0"/>
              <a:t>2.</a:t>
            </a:r>
            <a:r>
              <a:rPr lang="zh-CN" altLang="en-US" sz="3200" b="1" dirty="0"/>
              <a:t>作業分數</a:t>
            </a:r>
            <a:r>
              <a:rPr lang="en-US" altLang="zh-CN" sz="3200" b="1" dirty="0">
                <a:solidFill>
                  <a:srgbClr val="C00000"/>
                </a:solidFill>
              </a:rPr>
              <a:t>30%</a:t>
            </a:r>
          </a:p>
          <a:p>
            <a:pPr lvl="1"/>
            <a:r>
              <a:rPr lang="zh-CN" altLang="en-US" sz="2800" b="1" dirty="0"/>
              <a:t>做練習範例：作業（使用</a:t>
            </a:r>
            <a:r>
              <a:rPr lang="en-US" altLang="zh-CN" sz="2800" b="1" dirty="0" err="1">
                <a:highlight>
                  <a:srgbClr val="FFFF00"/>
                </a:highlight>
              </a:rPr>
              <a:t>Zuvio</a:t>
            </a:r>
            <a:r>
              <a:rPr lang="zh-CN" altLang="en-US" sz="2800" b="1" dirty="0"/>
              <a:t>來上傳作業）</a:t>
            </a:r>
            <a:endParaRPr lang="en-US" altLang="zh-CN" sz="2800" b="1" dirty="0"/>
          </a:p>
          <a:p>
            <a:r>
              <a:rPr lang="en-US" altLang="zh-CN" sz="3200" b="1" dirty="0"/>
              <a:t>3.</a:t>
            </a:r>
            <a:r>
              <a:rPr lang="zh-CN" altLang="en-US" sz="3200" b="1" dirty="0"/>
              <a:t>期中作業分數（</a:t>
            </a:r>
            <a:r>
              <a:rPr lang="en-US" altLang="zh-CN" sz="3200" b="1" dirty="0" err="1">
                <a:highlight>
                  <a:srgbClr val="FFFF00"/>
                </a:highlight>
              </a:rPr>
              <a:t>Zuvio</a:t>
            </a:r>
            <a:r>
              <a:rPr lang="zh-CN" altLang="en-US" sz="3200" b="1" dirty="0"/>
              <a:t>上傳）</a:t>
            </a:r>
            <a:r>
              <a:rPr lang="en-US" altLang="zh-CN" sz="3200" b="1" dirty="0">
                <a:solidFill>
                  <a:srgbClr val="C00000"/>
                </a:solidFill>
              </a:rPr>
              <a:t>25%</a:t>
            </a:r>
            <a:endParaRPr lang="en-US" altLang="zh-CN" sz="3200" b="1" dirty="0"/>
          </a:p>
          <a:p>
            <a:r>
              <a:rPr lang="en-US" altLang="zh-TW" sz="3200" b="1" dirty="0"/>
              <a:t>4.</a:t>
            </a:r>
            <a:r>
              <a:rPr lang="zh-CN" altLang="en-US" sz="3200" b="1" dirty="0"/>
              <a:t>期末作業分數（</a:t>
            </a:r>
            <a:r>
              <a:rPr lang="en-US" altLang="zh-CN" sz="3200" b="1" dirty="0" err="1">
                <a:highlight>
                  <a:srgbClr val="FFFF00"/>
                </a:highlight>
              </a:rPr>
              <a:t>Zuvio</a:t>
            </a:r>
            <a:r>
              <a:rPr lang="zh-CN" altLang="en-US" sz="3200" b="1" dirty="0"/>
              <a:t>上傳）</a:t>
            </a:r>
            <a:r>
              <a:rPr lang="en-US" altLang="zh-CN" sz="3200" b="1" dirty="0">
                <a:solidFill>
                  <a:srgbClr val="C00000"/>
                </a:solidFill>
              </a:rPr>
              <a:t>25%</a:t>
            </a:r>
          </a:p>
          <a:p>
            <a:pPr lvl="1"/>
            <a:r>
              <a:rPr lang="zh-CN" altLang="en-US" sz="2800" b="1" dirty="0"/>
              <a:t>考作業練習過的範例，或課本指定範例</a:t>
            </a:r>
            <a:endParaRPr lang="en-US" altLang="zh-CN" sz="2800" b="1" dirty="0"/>
          </a:p>
          <a:p>
            <a:pPr lvl="1"/>
            <a:endParaRPr lang="en-US" altLang="zh-CN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40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2952328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經營管理系所規劃的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資訊相關課程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96385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6A1DD0C-FB1D-4160-B13A-4049011A4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5007344"/>
              </p:ext>
            </p:extLst>
          </p:nvPr>
        </p:nvGraphicFramePr>
        <p:xfrm>
          <a:off x="13356" y="983216"/>
          <a:ext cx="9130644" cy="5874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8147">
                  <a:extLst>
                    <a:ext uri="{9D8B030D-6E8A-4147-A177-3AD203B41FA5}">
                      <a16:colId xmlns:a16="http://schemas.microsoft.com/office/drawing/2014/main" val="2422959583"/>
                    </a:ext>
                  </a:extLst>
                </a:gridCol>
                <a:gridCol w="4278949">
                  <a:extLst>
                    <a:ext uri="{9D8B030D-6E8A-4147-A177-3AD203B41FA5}">
                      <a16:colId xmlns:a16="http://schemas.microsoft.com/office/drawing/2014/main" val="1576783905"/>
                    </a:ext>
                  </a:extLst>
                </a:gridCol>
                <a:gridCol w="3043548">
                  <a:extLst>
                    <a:ext uri="{9D8B030D-6E8A-4147-A177-3AD203B41FA5}">
                      <a16:colId xmlns:a16="http://schemas.microsoft.com/office/drawing/2014/main" val="2530145649"/>
                    </a:ext>
                  </a:extLst>
                </a:gridCol>
              </a:tblGrid>
              <a:tr h="597777"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45850"/>
                  </a:ext>
                </a:extLst>
              </a:tr>
              <a:tr h="7209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前後端網頁設計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244086"/>
                  </a:ext>
                </a:extLst>
              </a:tr>
              <a:tr h="7209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程式設計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入門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5222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資料庫系統與應用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資料庫，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語法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81333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經營管理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原：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pandas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大數據分析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7328"/>
                  </a:ext>
                </a:extLst>
              </a:tr>
              <a:tr h="10055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三上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人工智慧跨域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之應用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機器學習，</a:t>
                      </a:r>
                      <a:endParaRPr lang="en-US" altLang="zh-TW" sz="2800" b="1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深度學習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02134"/>
                  </a:ext>
                </a:extLst>
              </a:tr>
              <a:tr h="8184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三下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商用多媒體設計</a:t>
                      </a: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視覺化與商業智能</a:t>
                      </a:r>
                      <a:r>
                        <a:rPr lang="en-US" altLang="zh-CN" sz="1800" b="1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powerBI</a:t>
                      </a:r>
                      <a:r>
                        <a:rPr lang="en-US" altLang="zh-CN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 tableau</a:t>
                      </a:r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CN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python</a:t>
                      </a:r>
                      <a:r>
                        <a:rPr lang="zh-CN" altLang="en-US" sz="1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統計</a:t>
                      </a:r>
                      <a:endParaRPr lang="en-US" altLang="zh-CN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9062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6F663B3D-B6A5-452C-BFEA-830EA3A5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516" y="-24045"/>
            <a:ext cx="8712968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經管系大學部資料分析</a:t>
            </a:r>
            <a:r>
              <a:rPr lang="en-US" altLang="zh-CN" b="1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資訊相關課程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34521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86A1DD0C-FB1D-4160-B13A-4049011A491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2194" y="1484784"/>
          <a:ext cx="8921806" cy="5339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3516">
                  <a:extLst>
                    <a:ext uri="{9D8B030D-6E8A-4147-A177-3AD203B41FA5}">
                      <a16:colId xmlns:a16="http://schemas.microsoft.com/office/drawing/2014/main" val="1576783905"/>
                    </a:ext>
                  </a:extLst>
                </a:gridCol>
                <a:gridCol w="3708290">
                  <a:extLst>
                    <a:ext uri="{9D8B030D-6E8A-4147-A177-3AD203B41FA5}">
                      <a16:colId xmlns:a16="http://schemas.microsoft.com/office/drawing/2014/main" val="2530145649"/>
                    </a:ext>
                  </a:extLst>
                </a:gridCol>
              </a:tblGrid>
              <a:tr h="62878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技術與能力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alt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45850"/>
                  </a:ext>
                </a:extLst>
              </a:tr>
              <a:tr h="62878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程式設計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Python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735222"/>
                  </a:ext>
                </a:extLst>
              </a:tr>
              <a:tr h="781772">
                <a:tc>
                  <a:txBody>
                    <a:bodyPr/>
                    <a:lstStyle/>
                    <a:p>
                      <a:pPr lvl="1" algn="l"/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程式語法</a:t>
                      </a:r>
                      <a:endParaRPr lang="en-US" altLang="zh-CN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SQL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語法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981333"/>
                  </a:ext>
                </a:extLst>
              </a:tr>
              <a:tr h="781772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基礎數據分析技巧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Pandas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模組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777328"/>
                  </a:ext>
                </a:extLst>
              </a:tr>
              <a:tr h="114660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使用人工智慧在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『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商情預測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數據預測</a:t>
                      </a:r>
                      <a:r>
                        <a:rPr lang="en-US" altLang="zh-CN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』</a:t>
                      </a: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的能力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sklearn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keras</a:t>
                      </a:r>
                      <a:endParaRPr lang="en-US" altLang="zh-CN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模組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502134"/>
                  </a:ext>
                </a:extLst>
              </a:tr>
              <a:tr h="776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資料視覺化</a:t>
                      </a:r>
                      <a:endParaRPr lang="zh-TW" altLang="en-US" sz="2800" b="1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pandas/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matplolib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2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seabor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BI</a:t>
                      </a:r>
                      <a:r>
                        <a:rPr lang="zh-CN" alt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tableau</a:t>
                      </a:r>
                      <a:endParaRPr lang="zh-TW" alt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89062"/>
                  </a:ext>
                </a:extLst>
              </a:tr>
            </a:tbl>
          </a:graphicData>
        </a:graphic>
      </p:graphicFrame>
      <p:sp>
        <p:nvSpPr>
          <p:cNvPr id="3" name="標題 2">
            <a:extLst>
              <a:ext uri="{FF2B5EF4-FFF2-40B4-BE49-F238E27FC236}">
                <a16:creationId xmlns:a16="http://schemas.microsoft.com/office/drawing/2014/main" id="{6F663B3D-B6A5-452C-BFEA-830EA3A5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4" y="116632"/>
            <a:ext cx="8712968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系上大學部資訊課程，重點聚焦在</a:t>
            </a:r>
            <a:b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培育</a:t>
            </a:r>
            <a:r>
              <a:rPr lang="en-US" altLang="zh-CN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個領域的能力：</a:t>
            </a:r>
            <a:r>
              <a:rPr lang="zh-CN" altLang="en-US" sz="4400" b="1" dirty="0"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商業數據分析</a:t>
            </a:r>
            <a:endParaRPr lang="en-US" altLang="zh-CN" sz="4400" b="1" dirty="0"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795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E1BC5A2-5075-4E91-9595-FBDFDBEE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8435280" cy="5105401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effectLst/>
              </a:rPr>
              <a:t>案例：畢業生工作</a:t>
            </a:r>
            <a:r>
              <a:rPr lang="en-US" altLang="zh-CN" sz="4400" b="1" dirty="0">
                <a:effectLst/>
              </a:rPr>
              <a:t>5</a:t>
            </a:r>
            <a:r>
              <a:rPr lang="zh-CN" altLang="en-US" sz="4400" b="1" dirty="0">
                <a:effectLst/>
              </a:rPr>
              <a:t>年，月入</a:t>
            </a:r>
            <a:r>
              <a:rPr lang="en-US" altLang="zh-CN" sz="4400" b="1" dirty="0">
                <a:effectLst/>
              </a:rPr>
              <a:t>10</a:t>
            </a:r>
            <a:r>
              <a:rPr lang="zh-CN" altLang="en-US" sz="4400" b="1" dirty="0">
                <a:effectLst/>
              </a:rPr>
              <a:t>萬</a:t>
            </a:r>
            <a:endParaRPr lang="en-US" altLang="zh-CN" sz="4400" b="1" dirty="0">
              <a:effectLst/>
            </a:endParaRPr>
          </a:p>
          <a:p>
            <a:pPr lvl="1"/>
            <a:r>
              <a:rPr lang="en-US" altLang="zh-TW" b="1" u="sng" dirty="0">
                <a:effectLst/>
                <a:hlinkClick r:id="rId2"/>
              </a:rPr>
              <a:t>https://tw.news.yahoo.com/%E6%96%87%E7%B5%84%E7%95%A2%E6%A5%AD%E4%BA%94%E5%B9%B4%E8%96%AA%E6%B0%B4%E6%BC%B2-%E5%80%8D-%E5%8E%9Fpo%E6%9B%9D-%E5%85%A9%E5%A4%A7%E9%97%9C%E9%8D%B5-050502249.html</a:t>
            </a:r>
            <a:endParaRPr lang="en-US" altLang="zh-TW" b="1" u="sng" dirty="0">
              <a:effectLst/>
            </a:endParaRPr>
          </a:p>
          <a:p>
            <a:pPr marL="0" indent="0">
              <a:buNone/>
            </a:pPr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2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en-US" altLang="zh-TW" sz="3600" b="1" u="sng" dirty="0">
              <a:effectLst/>
            </a:endParaRPr>
          </a:p>
          <a:p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經營管理系</a:t>
            </a:r>
            <a:b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學網頁設計，有什麼用？</a:t>
            </a:r>
            <a:endParaRPr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6B109F8-5D7C-47E1-AA20-8AFAF7AC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FEA2B6F-0BC6-404C-9312-68447FA97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F3A3D43-EF6B-4F95-AA24-C04D95C9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0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99670F97-1435-495F-8B62-ECA3FAA2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5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endParaRPr kumimoji="0" lang="en-US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06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9072A4B-1B70-4D6D-B5A3-EEE56A421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25144"/>
          </a:xfrm>
        </p:spPr>
        <p:txBody>
          <a:bodyPr>
            <a:normAutofit/>
          </a:bodyPr>
          <a:lstStyle/>
          <a:p>
            <a:r>
              <a:rPr lang="en-US" altLang="zh-CN" sz="3600" b="1" dirty="0"/>
              <a:t>1. 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GA</a:t>
            </a:r>
            <a:r>
              <a:rPr lang="zh-CN" altLang="en-US" sz="3600" b="1" dirty="0"/>
              <a:t>：網站流量監控工具</a:t>
            </a:r>
            <a:endParaRPr lang="en-US" altLang="zh-CN" sz="3600" b="1" dirty="0"/>
          </a:p>
          <a:p>
            <a:pPr lvl="1"/>
            <a:r>
              <a:rPr lang="zh-CN" altLang="en-US" sz="3200" b="1" dirty="0"/>
              <a:t>是</a:t>
            </a:r>
            <a:r>
              <a:rPr lang="en-US" altLang="zh-CN" sz="3200" b="1" dirty="0"/>
              <a:t>Google</a:t>
            </a:r>
            <a:r>
              <a:rPr lang="zh-CN" altLang="en-US" sz="3200" b="1" dirty="0"/>
              <a:t>的一套工具，有證照</a:t>
            </a:r>
            <a:endParaRPr lang="en-US" altLang="zh-CN" sz="3200" b="1" dirty="0"/>
          </a:p>
          <a:p>
            <a:r>
              <a:rPr lang="en-US" altLang="zh-CN" sz="3600" b="1" dirty="0"/>
              <a:t>2. 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網站</a:t>
            </a:r>
            <a:r>
              <a:rPr lang="zh-TW" alt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廣告投放</a:t>
            </a:r>
            <a:r>
              <a:rPr lang="zh-CN" altLang="en-US" sz="3600" b="1" dirty="0"/>
              <a:t>（</a:t>
            </a:r>
            <a:r>
              <a:rPr lang="en-US" altLang="zh-CN" sz="3600" b="1" dirty="0"/>
              <a:t>Google</a:t>
            </a:r>
            <a:r>
              <a:rPr lang="zh-CN" altLang="en-US" sz="3600" b="1" dirty="0"/>
              <a:t>廣告，臉書，</a:t>
            </a:r>
            <a:r>
              <a:rPr lang="en-US" altLang="zh-CN" sz="3600" b="1" dirty="0" err="1"/>
              <a:t>youtube</a:t>
            </a:r>
            <a:r>
              <a:rPr lang="zh-CN" altLang="en-US" sz="3600" b="1" dirty="0"/>
              <a:t>）</a:t>
            </a:r>
            <a:endParaRPr lang="en-US" altLang="zh-CN" sz="3600" b="1" dirty="0"/>
          </a:p>
          <a:p>
            <a:r>
              <a:rPr lang="en-US" altLang="zh-CN" sz="3600" b="1" dirty="0"/>
              <a:t>3.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社群經營</a:t>
            </a:r>
            <a:r>
              <a:rPr lang="zh-CN" altLang="en-US" sz="3600" b="1" dirty="0"/>
              <a:t>：</a:t>
            </a:r>
            <a:endParaRPr lang="en-US" altLang="zh-TW" sz="3600" b="1" dirty="0"/>
          </a:p>
          <a:p>
            <a:r>
              <a:rPr lang="en-US" altLang="zh-CN" sz="3600" b="1" dirty="0"/>
              <a:t>4.</a:t>
            </a:r>
            <a:r>
              <a:rPr lang="en-US" altLang="zh-TW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SEO</a:t>
            </a:r>
            <a:r>
              <a:rPr lang="zh-CN" altLang="en-US" sz="3600" b="1" dirty="0"/>
              <a:t>：</a:t>
            </a:r>
            <a:r>
              <a:rPr lang="zh-TW" altLang="en-US" sz="3600" b="1" dirty="0">
                <a:solidFill>
                  <a:srgbClr val="C00000"/>
                </a:solidFill>
              </a:rPr>
              <a:t>搜尋引擎優化</a:t>
            </a:r>
            <a:endParaRPr lang="en-US" altLang="zh-TW" sz="3600" b="1" dirty="0">
              <a:solidFill>
                <a:srgbClr val="C00000"/>
              </a:solidFill>
            </a:endParaRPr>
          </a:p>
          <a:p>
            <a:pPr lvl="1"/>
            <a:r>
              <a:rPr lang="zh-TW" altLang="en-US" sz="3600" b="1" dirty="0"/>
              <a:t>執行</a:t>
            </a:r>
            <a:r>
              <a:rPr lang="en-US" altLang="zh-TW" sz="3600" b="1" dirty="0"/>
              <a:t>SEO</a:t>
            </a:r>
            <a:r>
              <a:rPr lang="zh-TW" altLang="en-US" sz="3600" b="1" dirty="0"/>
              <a:t>是為了</a:t>
            </a:r>
            <a:r>
              <a:rPr lang="zh-TW" altLang="en-US" sz="3600" b="1" dirty="0">
                <a:solidFill>
                  <a:srgbClr val="C00000"/>
                </a:solidFill>
              </a:rPr>
              <a:t>讓網站的搜尋排名變好</a:t>
            </a:r>
            <a:endParaRPr lang="en-US" altLang="zh-CN" sz="3600" b="1" dirty="0">
              <a:solidFill>
                <a:srgbClr val="C00000"/>
              </a:solidFill>
            </a:endParaRPr>
          </a:p>
          <a:p>
            <a:endParaRPr lang="zh-TW" altLang="en-US" sz="3600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AF4008E-B1C3-4156-8126-7D967CA2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經營管理系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學網頁設計，有什麼用？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289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556" y="1340768"/>
            <a:ext cx="7592888" cy="2850232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本學期的課程內容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14199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2816"/>
            <a:ext cx="8686800" cy="4788768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網站架設與前後端網頁設計</a:t>
            </a:r>
            <a:endParaRPr lang="en-US" altLang="zh-CN" sz="36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內容包括：</a:t>
            </a:r>
            <a:endParaRPr lang="en-US" altLang="zh-CN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網站架設，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前端網頁設計</a:t>
            </a:r>
            <a:r>
              <a:rPr lang="en-US" altLang="zh-CN" sz="32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後端網頁設計</a:t>
            </a:r>
            <a:r>
              <a:rPr lang="en-US" altLang="zh-CN" sz="32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php+mySQL</a:t>
            </a:r>
            <a:r>
              <a:rPr lang="zh-CN" altLang="en-US" sz="32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</a:t>
            </a:r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這是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學期的課程</a:t>
            </a:r>
            <a:endParaRPr lang="en-US" altLang="zh-CN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32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課程內容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9032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4860776"/>
          </a:xfrm>
        </p:spPr>
        <p:txBody>
          <a:bodyPr>
            <a:noAutofit/>
          </a:bodyPr>
          <a:lstStyle/>
          <a:p>
            <a:r>
              <a:rPr lang="zh-CN" altLang="en-US" sz="3600" b="1" dirty="0">
                <a:effectLst/>
              </a:rPr>
              <a:t>這是</a:t>
            </a:r>
            <a:r>
              <a:rPr lang="en-US" altLang="zh-CN" sz="3600" b="1" dirty="0">
                <a:effectLst/>
              </a:rPr>
              <a:t>2</a:t>
            </a:r>
            <a:r>
              <a:rPr lang="zh-CN" altLang="en-US" sz="3600" b="1" dirty="0">
                <a:effectLst/>
              </a:rPr>
              <a:t>～</a:t>
            </a:r>
            <a:r>
              <a:rPr lang="en-US" altLang="zh-CN" sz="3600" b="1" dirty="0">
                <a:effectLst/>
              </a:rPr>
              <a:t>3</a:t>
            </a:r>
            <a:r>
              <a:rPr lang="zh-CN" altLang="en-US" sz="3600" b="1" dirty="0">
                <a:effectLst/>
              </a:rPr>
              <a:t>學期的課程</a:t>
            </a:r>
            <a:endParaRPr lang="en-US" altLang="zh-CN" sz="36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前端網頁：</a:t>
            </a:r>
            <a:r>
              <a:rPr lang="en-US" altLang="zh-CN" sz="3200" b="1" dirty="0" err="1">
                <a:effectLst/>
              </a:rPr>
              <a:t>html+javascript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後端網頁：</a:t>
            </a:r>
            <a:r>
              <a:rPr lang="en-US" altLang="zh-CN" sz="3200" b="1" dirty="0" err="1">
                <a:effectLst/>
              </a:rPr>
              <a:t>php+mySQL</a:t>
            </a:r>
            <a:endParaRPr lang="en-US" altLang="zh-CN" sz="3200" b="1" dirty="0">
              <a:effectLst/>
            </a:endParaRPr>
          </a:p>
          <a:p>
            <a:pPr lvl="1"/>
            <a:r>
              <a:rPr lang="zh-TW" altLang="en-US" sz="3200" b="1" dirty="0">
                <a:effectLst/>
              </a:rPr>
              <a:t>進階網頁設計：響應性網頁</a:t>
            </a:r>
            <a:r>
              <a:rPr lang="en-US" altLang="zh-TW" sz="3200" b="1" dirty="0">
                <a:effectLst/>
              </a:rPr>
              <a:t>RWD(bootstrap)</a:t>
            </a:r>
          </a:p>
          <a:p>
            <a:pPr lvl="1"/>
            <a:r>
              <a:rPr lang="zh-CN" altLang="en-US" sz="3200" b="1" dirty="0">
                <a:effectLst/>
              </a:rPr>
              <a:t>網站實務：</a:t>
            </a:r>
            <a:endParaRPr lang="en-US" altLang="zh-CN" sz="3200" b="1" dirty="0">
              <a:effectLst/>
            </a:endParaRPr>
          </a:p>
          <a:p>
            <a:pPr lvl="2"/>
            <a:r>
              <a:rPr lang="zh-TW" altLang="en-US" sz="2800" b="1" dirty="0">
                <a:effectLst/>
              </a:rPr>
              <a:t>申請網站空間</a:t>
            </a:r>
          </a:p>
          <a:p>
            <a:pPr lvl="2"/>
            <a:r>
              <a:rPr lang="zh-TW" altLang="en-US" sz="2800" b="1" dirty="0">
                <a:effectLst/>
              </a:rPr>
              <a:t>架設網站的方法</a:t>
            </a:r>
          </a:p>
          <a:p>
            <a:pPr lvl="2"/>
            <a:r>
              <a:rPr lang="zh-TW" altLang="en-US" sz="2800" b="1" dirty="0">
                <a:effectLst/>
              </a:rPr>
              <a:t>申請網域名稱</a:t>
            </a:r>
            <a:r>
              <a:rPr lang="en-US" altLang="zh-TW" sz="2800" b="1" dirty="0">
                <a:effectLst/>
              </a:rPr>
              <a:t>(</a:t>
            </a:r>
            <a:r>
              <a:rPr lang="zh-TW" altLang="en-US" sz="2800" b="1" dirty="0">
                <a:effectLst/>
              </a:rPr>
              <a:t>域名</a:t>
            </a:r>
            <a:r>
              <a:rPr lang="en-US" altLang="zh-TW" sz="2800" b="1" dirty="0">
                <a:effectLst/>
              </a:rPr>
              <a:t>)</a:t>
            </a:r>
            <a:r>
              <a:rPr lang="zh-TW" altLang="en-US" sz="2800" b="1" dirty="0">
                <a:effectLst/>
              </a:rPr>
              <a:t>，</a:t>
            </a:r>
            <a:r>
              <a:rPr lang="en-US" altLang="zh-TW" sz="2800" b="1" dirty="0">
                <a:effectLst/>
              </a:rPr>
              <a:t>DN, Domain Name</a:t>
            </a:r>
            <a:endParaRPr lang="en-US" altLang="zh-CN" sz="2800" b="1" dirty="0">
              <a:effectLst/>
            </a:endParaRPr>
          </a:p>
          <a:p>
            <a:pPr lvl="1"/>
            <a:endParaRPr lang="en-US" altLang="zh-TW" sz="32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今年商用多媒體設計</a:t>
            </a:r>
            <a:b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課程內容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305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42B6F7D-B2E5-4750-97E7-85CC0770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5" y="1628800"/>
            <a:ext cx="4572000" cy="5013176"/>
          </a:xfrm>
        </p:spPr>
        <p:txBody>
          <a:bodyPr>
            <a:noAutofit/>
          </a:bodyPr>
          <a:lstStyle/>
          <a:p>
            <a:r>
              <a:rPr lang="zh-TW" altLang="en-US" b="1" dirty="0">
                <a:effectLst/>
              </a:rPr>
              <a:t>商業資訊系統的三層架構：</a:t>
            </a:r>
            <a:endParaRPr lang="en-US" altLang="zh-TW" b="1" dirty="0">
              <a:effectLst/>
            </a:endParaRPr>
          </a:p>
          <a:p>
            <a:r>
              <a:rPr lang="en-US" altLang="zh-TW" b="1" dirty="0">
                <a:effectLst/>
              </a:rPr>
              <a:t>A.</a:t>
            </a:r>
            <a:r>
              <a:rPr lang="zh-TW" altLang="en-US" b="1" dirty="0">
                <a:effectLst/>
                <a:highlight>
                  <a:srgbClr val="FFFF00"/>
                </a:highlight>
              </a:rPr>
              <a:t>客戶端</a:t>
            </a:r>
            <a:r>
              <a:rPr lang="en-US" altLang="zh-TW" b="1" dirty="0">
                <a:effectLst/>
              </a:rPr>
              <a:t>app</a:t>
            </a:r>
            <a:r>
              <a:rPr lang="zh-TW" altLang="en-US" b="1" dirty="0">
                <a:effectLst/>
              </a:rPr>
              <a:t>（</a:t>
            </a:r>
            <a:r>
              <a:rPr lang="en-US" altLang="zh-TW" b="1" dirty="0">
                <a:solidFill>
                  <a:srgbClr val="C00000"/>
                </a:solidFill>
                <a:effectLst/>
              </a:rPr>
              <a:t>client</a:t>
            </a:r>
            <a:r>
              <a:rPr lang="zh-TW" altLang="en-US" b="1" dirty="0">
                <a:solidFill>
                  <a:srgbClr val="C00000"/>
                </a:solidFill>
                <a:effectLst/>
              </a:rPr>
              <a:t>，前端</a:t>
            </a:r>
            <a:r>
              <a:rPr lang="zh-TW" altLang="en-US" b="1" dirty="0">
                <a:effectLst/>
              </a:rPr>
              <a:t>）：</a:t>
            </a:r>
            <a:endParaRPr lang="en-US" altLang="zh-TW" b="1" dirty="0">
              <a:effectLst/>
            </a:endParaRPr>
          </a:p>
          <a:p>
            <a:pPr lvl="1"/>
            <a:r>
              <a:rPr lang="en-US" altLang="zh-TW" b="1" dirty="0">
                <a:effectLst/>
              </a:rPr>
              <a:t>html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 err="1">
                <a:effectLst/>
              </a:rPr>
              <a:t>javascript</a:t>
            </a:r>
            <a:endParaRPr lang="en-US" altLang="zh-TW" b="1" dirty="0">
              <a:effectLst/>
            </a:endParaRPr>
          </a:p>
          <a:p>
            <a:r>
              <a:rPr lang="en-US" altLang="zh-TW" b="1" dirty="0">
                <a:effectLst/>
              </a:rPr>
              <a:t>B.</a:t>
            </a:r>
            <a:r>
              <a:rPr lang="zh-TW" altLang="en-US" b="1" dirty="0">
                <a:effectLst/>
                <a:highlight>
                  <a:srgbClr val="FFFF00"/>
                </a:highlight>
              </a:rPr>
              <a:t>伺服器端</a:t>
            </a:r>
            <a:r>
              <a:rPr lang="zh-TW" altLang="en-US" b="1" dirty="0">
                <a:effectLst/>
              </a:rPr>
              <a:t>網頁（</a:t>
            </a:r>
            <a:r>
              <a:rPr lang="en-US" altLang="zh-TW" b="1" dirty="0">
                <a:solidFill>
                  <a:srgbClr val="C00000"/>
                </a:solidFill>
                <a:effectLst/>
              </a:rPr>
              <a:t>server</a:t>
            </a:r>
            <a:r>
              <a:rPr lang="zh-TW" altLang="en-US" b="1" dirty="0">
                <a:solidFill>
                  <a:srgbClr val="C00000"/>
                </a:solidFill>
                <a:effectLst/>
              </a:rPr>
              <a:t>，後端</a:t>
            </a:r>
            <a:r>
              <a:rPr lang="zh-TW" altLang="en-US" b="1" dirty="0">
                <a:effectLst/>
              </a:rPr>
              <a:t>）：</a:t>
            </a:r>
            <a:endParaRPr lang="en-US" altLang="zh-TW" b="1" dirty="0">
              <a:effectLst/>
            </a:endParaRPr>
          </a:p>
          <a:p>
            <a:pPr lvl="1"/>
            <a:r>
              <a:rPr lang="en-US" altLang="zh-TW" b="1" dirty="0">
                <a:effectLst/>
              </a:rPr>
              <a:t>php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asp.net</a:t>
            </a:r>
            <a:r>
              <a:rPr lang="zh-TW" altLang="en-US" b="1" dirty="0">
                <a:effectLst/>
              </a:rPr>
              <a:t>，</a:t>
            </a:r>
            <a:r>
              <a:rPr lang="en-US" altLang="zh-CN" b="1" dirty="0" err="1">
                <a:effectLst/>
              </a:rPr>
              <a:t>jsp</a:t>
            </a:r>
            <a:endParaRPr lang="en-US" altLang="zh-CN" b="1" dirty="0">
              <a:effectLst/>
            </a:endParaRPr>
          </a:p>
          <a:p>
            <a:r>
              <a:rPr lang="en-US" altLang="zh-TW" b="1" dirty="0">
                <a:effectLst/>
              </a:rPr>
              <a:t>C.</a:t>
            </a:r>
            <a:r>
              <a:rPr lang="zh-TW" altLang="en-US" b="1" dirty="0">
                <a:effectLst/>
                <a:highlight>
                  <a:srgbClr val="FFFF00"/>
                </a:highlight>
              </a:rPr>
              <a:t>資料庫</a:t>
            </a:r>
            <a:r>
              <a:rPr lang="zh-TW" altLang="en-US" b="1" dirty="0">
                <a:effectLst/>
              </a:rPr>
              <a:t>（</a:t>
            </a:r>
            <a:r>
              <a:rPr lang="en-US" altLang="zh-TW" b="1" dirty="0">
                <a:effectLst/>
              </a:rPr>
              <a:t>database</a:t>
            </a:r>
            <a:r>
              <a:rPr lang="zh-TW" altLang="en-US" b="1" dirty="0">
                <a:effectLst/>
              </a:rPr>
              <a:t>）：</a:t>
            </a:r>
            <a:endParaRPr lang="en-US" altLang="zh-TW" b="1" dirty="0">
              <a:effectLst/>
            </a:endParaRPr>
          </a:p>
          <a:p>
            <a:pPr lvl="1"/>
            <a:r>
              <a:rPr lang="en-US" altLang="zh-TW" b="1" dirty="0" err="1">
                <a:effectLst/>
              </a:rPr>
              <a:t>mySQL</a:t>
            </a:r>
            <a:r>
              <a:rPr lang="zh-TW" altLang="en-US" b="1" dirty="0">
                <a:effectLst/>
              </a:rPr>
              <a:t>，</a:t>
            </a:r>
            <a:r>
              <a:rPr lang="en-US" altLang="zh-TW" b="1" dirty="0">
                <a:effectLst/>
              </a:rPr>
              <a:t>SQL server</a:t>
            </a:r>
            <a:br>
              <a:rPr lang="en-US" altLang="zh-TW" sz="3200" b="1" dirty="0"/>
            </a:br>
            <a:endParaRPr lang="en-US" altLang="zh-TW" sz="2800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5F039D5-DDD1-4C24-9CBA-93DEDAE2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4045"/>
            <a:ext cx="82296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什麼是前端，後端網頁</a:t>
            </a: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6" name="Picture 8" descr="https://acupun.site/lecture/php/image/client-sever-mysql.jpg">
            <a:extLst>
              <a:ext uri="{FF2B5EF4-FFF2-40B4-BE49-F238E27FC236}">
                <a16:creationId xmlns:a16="http://schemas.microsoft.com/office/drawing/2014/main" id="{8EB8587B-E27F-4C10-B621-B764A275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063" y="2132856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21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B96D94E-93AF-4499-A077-7700FDD5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496944" cy="2736304"/>
          </a:xfrm>
        </p:spPr>
        <p:txBody>
          <a:bodyPr vert="horz" rtlCol="0">
            <a:normAutofit fontScale="92500"/>
          </a:bodyPr>
          <a:lstStyle/>
          <a:p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課程目標：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en-US" altLang="zh-CN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這門課要學什麼技能：</a:t>
            </a:r>
            <a:r>
              <a:rPr lang="en-US" altLang="zh-CN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6454971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1354</Words>
  <Application>Microsoft Office PowerPoint</Application>
  <PresentationFormat>如螢幕大小 (4:3)</PresentationFormat>
  <Paragraphs>185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4" baseType="lpstr">
      <vt:lpstr>Segoe Condensed</vt:lpstr>
      <vt:lpstr>微軟正黑體</vt:lpstr>
      <vt:lpstr>標楷體</vt:lpstr>
      <vt:lpstr>Arial</vt:lpstr>
      <vt:lpstr>Bookman Old Style</vt:lpstr>
      <vt:lpstr>Calibri</vt:lpstr>
      <vt:lpstr>Times New Roman</vt:lpstr>
      <vt:lpstr>EdBackToSchl(2)</vt:lpstr>
      <vt:lpstr>台北科技大學，經管系，陳擎文 </vt:lpstr>
      <vt:lpstr>PowerPoint 簡報</vt:lpstr>
      <vt:lpstr>經營管理系 學網頁設計，有什麼用？</vt:lpstr>
      <vt:lpstr>經營管理系 學網頁設計，有什麼用？</vt:lpstr>
      <vt:lpstr>PowerPoint 簡報</vt:lpstr>
      <vt:lpstr>課程內容</vt:lpstr>
      <vt:lpstr>今年商用多媒體設計 課程內容</vt:lpstr>
      <vt:lpstr>什麼是前端，後端網頁</vt:lpstr>
      <vt:lpstr>PowerPoint 簡報</vt:lpstr>
      <vt:lpstr>課程目標</vt:lpstr>
      <vt:lpstr>課程目標： 2.學習html：</vt:lpstr>
      <vt:lpstr>網頁html的TDK有助於搜尋引擎的SEO排名，促進網路行銷</vt:lpstr>
      <vt:lpstr>查看html網頁語法</vt:lpstr>
      <vt:lpstr>自然排名與點擊率的關係</vt:lpstr>
      <vt:lpstr>自然排名與點擊率的關係 排名越前面，點擊率自然就越高</vt:lpstr>
      <vt:lpstr>課程目標：學習javascript</vt:lpstr>
      <vt:lpstr>課程目標：響應性網頁</vt:lpstr>
      <vt:lpstr>課程目標：如何架站</vt:lpstr>
      <vt:lpstr>課程目標：後端網頁設計</vt:lpstr>
      <vt:lpstr>總結：課程目標綱要</vt:lpstr>
      <vt:lpstr>PowerPoint 簡報</vt:lpstr>
      <vt:lpstr>教科書</vt:lpstr>
      <vt:lpstr>本學期的評分方式</vt:lpstr>
      <vt:lpstr>PowerPoint 簡報</vt:lpstr>
      <vt:lpstr>經管系大學部資料分析/資訊相關課程</vt:lpstr>
      <vt:lpstr>系上大學部資訊課程，重點聚焦在 培育1個領域的能力：商業數據分析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2023-09-13T17:35:30Z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