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07" r:id="rId3"/>
    <p:sldId id="329" r:id="rId4"/>
    <p:sldId id="308" r:id="rId5"/>
    <p:sldId id="309" r:id="rId6"/>
    <p:sldId id="320" r:id="rId7"/>
    <p:sldId id="325" r:id="rId8"/>
    <p:sldId id="323" r:id="rId9"/>
    <p:sldId id="327" r:id="rId10"/>
    <p:sldId id="328" r:id="rId11"/>
    <p:sldId id="326" r:id="rId12"/>
    <p:sldId id="310" r:id="rId13"/>
    <p:sldId id="314" r:id="rId14"/>
    <p:sldId id="287" r:id="rId15"/>
    <p:sldId id="312" r:id="rId16"/>
  </p:sldIdLst>
  <p:sldSz cx="9144000" cy="6858000" type="screen4x3"/>
  <p:notesSz cx="6858000" cy="9144000"/>
  <p:defaultTextStyle>
    <a:lvl1pPr marL="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44" autoAdjust="0"/>
    <p:restoredTop sz="94010" autoAdjust="0"/>
  </p:normalViewPr>
  <p:slideViewPr>
    <p:cSldViewPr>
      <p:cViewPr varScale="1">
        <p:scale>
          <a:sx n="67" d="100"/>
          <a:sy n="67" d="100"/>
        </p:scale>
        <p:origin x="-2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59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  <a:extLst/>
          </a:lstStyle>
          <a:p>
            <a:endParaRPr lang="zh-TW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  <a:extLst/>
          </a:lstStyle>
          <a:p>
            <a:fld id="{54D4857D-62A5-486B-9129-468003D7E020}" type="datetimeFigureOut">
              <a:rPr lang="en-US" altLang="zh-TW" smtClean="0"/>
              <a:pPr/>
              <a:t>9/19/2017</a:t>
            </a:fld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  <a:extLst/>
          </a:lstStyle>
          <a:p>
            <a:endParaRPr lang="zh-TW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  <a:extLst/>
          </a:lstStyle>
          <a:p>
            <a:fld id="{2EBE4566-6F3A-4CC1-BD6C-9C510D05F126}" type="slidenum">
              <a:rPr lang="zh-TW" smtClean="0"/>
              <a:pPr/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  <a:extLst/>
          </a:lstStyle>
          <a:p>
            <a:endParaRPr lang="zh-TW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  <a:extLst/>
          </a:lstStyle>
          <a:p>
            <a:fld id="{2D2EF2CE-B28C-4ED4-8FD0-48BB3F48846A}" type="datetimeFigureOut">
              <a:rPr/>
              <a:pPr/>
              <a:t>2006/6/30</a:t>
            </a:fld>
            <a:endParaRPr lang="zh-TW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zh-TW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  <a:extLst/>
          </a:lstStyle>
          <a:p>
            <a:endParaRPr lang="zh-TW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  <a:extLst/>
          </a:lstStyle>
          <a:p>
            <a:fld id="{61807874-5299-41B2-A37A-6AA3547857F4}" type="slidenum">
              <a:rPr/>
              <a:pPr/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zh-TW" smtClean="0"/>
              <a:pPr/>
              <a:t>1</a:t>
            </a:fld>
            <a:endParaRPr 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10</a:t>
            </a:fld>
            <a:endParaRPr 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11</a:t>
            </a:fld>
            <a:endParaRPr 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12</a:t>
            </a:fld>
            <a:endParaRPr 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13</a:t>
            </a:fld>
            <a:endParaRPr 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14</a:t>
            </a:fld>
            <a:endParaRPr 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15</a:t>
            </a:fld>
            <a:endParaRPr 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2</a:t>
            </a:fld>
            <a:endParaRPr 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3</a:t>
            </a:fld>
            <a:endParaRPr 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4</a:t>
            </a:fld>
            <a:endParaRPr 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5</a:t>
            </a:fld>
            <a:endParaRPr 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6</a:t>
            </a:fld>
            <a:endParaRPr 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7</a:t>
            </a:fld>
            <a:endParaRPr 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8</a:t>
            </a:fld>
            <a:endParaRPr 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altLang="zh-TW" smtClean="0"/>
              <a:pPr/>
              <a:t>9</a:t>
            </a:fld>
            <a:endParaRPr 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1" lang="zh-TW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zh-TW" altLang="en-US" smtClean="0"/>
              <a:t>按一下以編輯母片副標題樣式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1" lang="zh-TW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1" lang="zh-TW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1" lang="zh-TW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1" lang="zh-TW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1" lang="en-US" altLang="zh-TW" sz="1100"/>
              <a:pPr algn="r"/>
              <a:t>9/19/2017</a:t>
            </a:fld>
            <a:endParaRPr kumimoji="1" lang="zh-TW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1" lang="zh-TW" sz="1200"/>
              <a:pPr/>
              <a:t>‹#›</a:t>
            </a:fld>
            <a:endParaRPr kumimoji="1" lang="zh-TW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1" lang="zh-TW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1" lang="zh-TW" sz="7200" b="1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1" lang="zh-TW"/>
              <a:t>顯示標題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1" lang="en-US" altLang="zh-TW" sz="1100"/>
              <a:pPr algn="r"/>
              <a:t>9/19/2017</a:t>
            </a:fld>
            <a:endParaRPr kumimoji="1" lang="zh-TW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1" lang="zh-TW" sz="1200"/>
              <a:pPr/>
              <a:t>‹#›</a:t>
            </a:fld>
            <a:endParaRPr kumimoji="1" lang="zh-TW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1" lang="zh-TW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小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1" lang="en-US" altLang="zh-TW" sz="1100"/>
              <a:pPr algn="r"/>
              <a:t>9/19/2017</a:t>
            </a:fld>
            <a:endParaRPr kumimoji="1" lang="zh-TW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1" lang="zh-TW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1" lang="zh-TW" sz="1200"/>
              <a:pPr/>
              <a:t>‹#›</a:t>
            </a:fld>
            <a:endParaRPr kumimoji="1" lang="zh-TW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1" lang="zh-TW" sz="4800" b="1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1" lang="zh-TW"/>
              <a:t>按一下以新增小節的標題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簡單的問題與答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1" lang="zh-TW"/>
            </a:lvl1pPr>
            <a:extLst/>
          </a:lstStyle>
          <a:p>
            <a:fld id="{1BEBB2CB-903D-46EF-8227-E770ED8FF514}" type="datetimeFigureOut">
              <a:rPr/>
              <a:pPr/>
              <a:t>2006/6/30</a:t>
            </a:fld>
            <a:endParaRPr kumimoji="1" lang="zh-TW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1" lang="zh-TW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1" lang="zh-TW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1" lang="zh-TW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1" lang="zh-TW"/>
              <a:t>按一下以新增問題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1" lang="zh-TW" sz="4800" b="1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1" lang="zh-TW"/>
              <a:t>按一下以新增答案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詳細的問題與答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1" lang="zh-TW"/>
            </a:lvl1pPr>
            <a:extLst/>
          </a:lstStyle>
          <a:p>
            <a:fld id="{1BEBB2CB-903D-46EF-8227-E770ED8FF514}" type="datetimeFigureOut">
              <a:rPr/>
              <a:pPr/>
              <a:t>2006/6/30</a:t>
            </a:fld>
            <a:endParaRPr kumimoji="1" lang="zh-TW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1" lang="zh-TW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1" lang="zh-TW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1" lang="zh-TW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1" lang="zh-TW"/>
              <a:t>按一下以新增問題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1" lang="zh-TW" sz="4800" b="1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1" lang="zh-TW"/>
              <a:t>按一下以新增答案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1" lang="zh-TW" baseline="0"/>
            </a:lvl1pPr>
            <a:extLst/>
          </a:lstStyle>
          <a:p>
            <a:pPr lvl="0"/>
            <a:r>
              <a:rPr kumimoji="1" lang="zh-TW"/>
              <a:t>按一下以新增答案的詳細資料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 (答案: 是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1" lang="zh-TW"/>
            </a:lvl1pPr>
            <a:extLst/>
          </a:lstStyle>
          <a:p>
            <a:fld id="{1BEBB2CB-903D-46EF-8227-E770ED8FF514}" type="datetimeFigureOut">
              <a:rPr/>
              <a:pPr/>
              <a:t>2006/6/30</a:t>
            </a:fld>
            <a:endParaRPr kumimoji="1" lang="zh-TW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1" lang="zh-TW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1" lang="zh-TW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1" lang="zh-TW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1" lang="zh-TW" dirty="0"/>
              <a:t>按一下以新增問題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endParaRPr kumimoji="1" lang="zh-TW" sz="7200" dirty="0">
              <a:solidFill>
                <a:schemeClr val="tx1">
                  <a:alpha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 (答案: 否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1" lang="zh-TW"/>
            </a:lvl1pPr>
            <a:extLst/>
          </a:lstStyle>
          <a:p>
            <a:fld id="{1BEBB2CB-903D-46EF-8227-E770ED8FF514}" type="datetimeFigureOut">
              <a:rPr/>
              <a:pPr/>
              <a:t>2006/6/30</a:t>
            </a:fld>
            <a:endParaRPr kumimoji="1" lang="zh-TW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1" lang="zh-TW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1" lang="zh-TW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1" lang="zh-TW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1" lang="zh-TW"/>
              <a:t>按一下以新增問題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1" lang="zh-TW" sz="7200">
                <a:solidFill>
                  <a:schemeClr val="tx1">
                    <a:alpha val="40000"/>
                  </a:schemeClr>
                </a:solidFill>
              </a:rPr>
              <a:t>對</a:t>
            </a:r>
            <a:r>
              <a:rPr kumimoji="1" lang="zh-TW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1" lang="zh-TW" sz="7200">
                <a:solidFill>
                  <a:schemeClr val="tx1">
                    <a:alpha val="40000"/>
                  </a:schemeClr>
                </a:solidFill>
              </a:rPr>
              <a:t>或錯?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1" lang="zh-TW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對或 </a:t>
            </a:r>
            <a:r>
              <a:rPr kumimoji="1" lang="zh-TW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錯</a:t>
            </a:r>
            <a:r>
              <a:rPr kumimoji="1" lang="zh-TW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1" 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連連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1" lang="zh-TW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1" lang="zh-TW"/>
            </a:lvl1pPr>
            <a:lvl2pPr eaLnBrk="1" latinLnBrk="0" hangingPunct="1">
              <a:buFontTx/>
              <a:buChar char="•"/>
              <a:defRPr kumimoji="1" lang="zh-TW"/>
            </a:lvl2pPr>
            <a:lvl3pPr eaLnBrk="1" latinLnBrk="0" hangingPunct="1">
              <a:buFontTx/>
              <a:buChar char="•"/>
              <a:defRPr kumimoji="1" lang="zh-TW"/>
            </a:lvl3pPr>
            <a:lvl4pPr eaLnBrk="1" latinLnBrk="0" hangingPunct="1">
              <a:buFontTx/>
              <a:buChar char="•"/>
              <a:defRPr kumimoji="1" lang="zh-TW"/>
            </a:lvl4pPr>
            <a:lvl5pPr eaLnBrk="1" latinLnBrk="0" hangingPunct="1">
              <a:buFontTx/>
              <a:buChar char="•"/>
              <a:defRPr kumimoji="1" lang="zh-TW"/>
            </a:lvl5pPr>
            <a:extLst/>
          </a:lstStyle>
          <a:p>
            <a:pPr lvl="0"/>
            <a:r>
              <a:rPr kumimoji="1" lang="zh-TW"/>
              <a:t>按一下以新增項目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1" lang="zh-TW"/>
            </a:lvl1pPr>
            <a:lvl2pPr eaLnBrk="1" latinLnBrk="0" hangingPunct="1">
              <a:buFontTx/>
              <a:buChar char="•"/>
              <a:defRPr kumimoji="1" lang="zh-TW"/>
            </a:lvl2pPr>
            <a:lvl3pPr eaLnBrk="1" latinLnBrk="0" hangingPunct="1">
              <a:buFontTx/>
              <a:buChar char="•"/>
              <a:defRPr kumimoji="1" lang="zh-TW"/>
            </a:lvl3pPr>
            <a:lvl4pPr eaLnBrk="1" latinLnBrk="0" hangingPunct="1">
              <a:buFontTx/>
              <a:buChar char="•"/>
              <a:defRPr kumimoji="1" lang="zh-TW"/>
            </a:lvl4pPr>
            <a:lvl5pPr eaLnBrk="1" latinLnBrk="0" hangingPunct="1">
              <a:buFontTx/>
              <a:buChar char="•"/>
              <a:defRPr kumimoji="1" lang="zh-TW"/>
            </a:lvl5pPr>
            <a:extLst/>
          </a:lstStyle>
          <a:p>
            <a:pPr lvl="0"/>
            <a:r>
              <a:rPr kumimoji="1" lang="zh-TW"/>
              <a:t>按一下以新增項目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1" lang="zh-TW"/>
            </a:lvl1pPr>
            <a:lvl2pPr eaLnBrk="1" latinLnBrk="0" hangingPunct="1">
              <a:buFontTx/>
              <a:buChar char="•"/>
              <a:defRPr kumimoji="1" lang="zh-TW"/>
            </a:lvl2pPr>
            <a:lvl3pPr eaLnBrk="1" latinLnBrk="0" hangingPunct="1">
              <a:buFontTx/>
              <a:buChar char="•"/>
              <a:defRPr kumimoji="1" lang="zh-TW"/>
            </a:lvl3pPr>
            <a:lvl4pPr eaLnBrk="1" latinLnBrk="0" hangingPunct="1">
              <a:buFontTx/>
              <a:buChar char="•"/>
              <a:defRPr kumimoji="1" lang="zh-TW"/>
            </a:lvl4pPr>
            <a:lvl5pPr eaLnBrk="1" latinLnBrk="0" hangingPunct="1">
              <a:buFontTx/>
              <a:buChar char="•"/>
              <a:defRPr kumimoji="1" lang="zh-TW"/>
            </a:lvl5pPr>
            <a:extLst/>
          </a:lstStyle>
          <a:p>
            <a:pPr lvl="0"/>
            <a:r>
              <a:rPr kumimoji="1" lang="zh-TW"/>
              <a:t>按一下以新增項目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1" lang="zh-TW"/>
            </a:lvl1pPr>
            <a:lvl2pPr eaLnBrk="1" latinLnBrk="0" hangingPunct="1">
              <a:buFontTx/>
              <a:buChar char="•"/>
              <a:defRPr kumimoji="1" lang="zh-TW"/>
            </a:lvl2pPr>
            <a:lvl3pPr eaLnBrk="1" latinLnBrk="0" hangingPunct="1">
              <a:buFontTx/>
              <a:buChar char="•"/>
              <a:defRPr kumimoji="1" lang="zh-TW"/>
            </a:lvl3pPr>
            <a:lvl4pPr eaLnBrk="1" latinLnBrk="0" hangingPunct="1">
              <a:buFontTx/>
              <a:buChar char="•"/>
              <a:defRPr kumimoji="1" lang="zh-TW"/>
            </a:lvl4pPr>
            <a:lvl5pPr eaLnBrk="1" latinLnBrk="0" hangingPunct="1">
              <a:buFontTx/>
              <a:buChar char="•"/>
              <a:defRPr kumimoji="1" lang="zh-TW"/>
            </a:lvl5pPr>
            <a:extLst/>
          </a:lstStyle>
          <a:p>
            <a:pPr lvl="0"/>
            <a:r>
              <a:rPr kumimoji="1" lang="zh-TW"/>
              <a:t>按一下以新增項目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1" lang="zh-TW"/>
            </a:lvl1pPr>
            <a:lvl2pPr eaLnBrk="1" latinLnBrk="0" hangingPunct="1">
              <a:buFontTx/>
              <a:buChar char="•"/>
              <a:defRPr kumimoji="1" lang="zh-TW"/>
            </a:lvl2pPr>
            <a:lvl3pPr eaLnBrk="1" latinLnBrk="0" hangingPunct="1">
              <a:buFontTx/>
              <a:buChar char="•"/>
              <a:defRPr kumimoji="1" lang="zh-TW"/>
            </a:lvl3pPr>
            <a:lvl4pPr eaLnBrk="1" latinLnBrk="0" hangingPunct="1">
              <a:buFontTx/>
              <a:buChar char="•"/>
              <a:defRPr kumimoji="1" lang="zh-TW"/>
            </a:lvl4pPr>
            <a:lvl5pPr eaLnBrk="1" latinLnBrk="0" hangingPunct="1">
              <a:buFontTx/>
              <a:buChar char="•"/>
              <a:defRPr kumimoji="1" lang="zh-TW"/>
            </a:lvl5pPr>
            <a:extLst/>
          </a:lstStyle>
          <a:p>
            <a:pPr lvl="0"/>
            <a:r>
              <a:rPr kumimoji="1" lang="zh-TW"/>
              <a:t>按一下以新增項目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1" lang="zh-TW"/>
            </a:lvl1pPr>
            <a:extLst/>
          </a:lstStyle>
          <a:p>
            <a:fld id="{1BEBB2CB-903D-46EF-8227-E770ED8FF514}" type="datetimeFigureOut">
              <a:rPr/>
              <a:pPr/>
              <a:t>2006/6/30</a:t>
            </a:fld>
            <a:endParaRPr kumimoji="1" lang="zh-TW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1" lang="zh-TW"/>
            </a:lvl1pPr>
            <a:lvl2pPr eaLnBrk="1" latinLnBrk="0" hangingPunct="1">
              <a:buFontTx/>
              <a:buChar char="•"/>
              <a:defRPr kumimoji="1" lang="zh-TW"/>
            </a:lvl2pPr>
            <a:lvl3pPr eaLnBrk="1" latinLnBrk="0" hangingPunct="1">
              <a:buFontTx/>
              <a:buChar char="•"/>
              <a:defRPr kumimoji="1" lang="zh-TW"/>
            </a:lvl3pPr>
            <a:lvl4pPr eaLnBrk="1" latinLnBrk="0" hangingPunct="1">
              <a:buFontTx/>
              <a:buChar char="•"/>
              <a:defRPr kumimoji="1" lang="zh-TW"/>
            </a:lvl4pPr>
            <a:lvl5pPr eaLnBrk="1" latinLnBrk="0" hangingPunct="1">
              <a:buFontTx/>
              <a:buChar char="•"/>
              <a:defRPr kumimoji="1" lang="zh-TW"/>
            </a:lvl5pPr>
            <a:extLst/>
          </a:lstStyle>
          <a:p>
            <a:pPr lvl="0"/>
            <a:r>
              <a:rPr kumimoji="1" lang="zh-TW"/>
              <a:t>按一下以新增相符項目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1" lang="zh-TW"/>
            </a:lvl1pPr>
            <a:lvl2pPr eaLnBrk="1" latinLnBrk="0" hangingPunct="1">
              <a:buFontTx/>
              <a:buChar char="•"/>
              <a:defRPr kumimoji="1" lang="zh-TW"/>
            </a:lvl2pPr>
            <a:lvl3pPr eaLnBrk="1" latinLnBrk="0" hangingPunct="1">
              <a:buFontTx/>
              <a:buChar char="•"/>
              <a:defRPr kumimoji="1" lang="zh-TW"/>
            </a:lvl3pPr>
            <a:lvl4pPr eaLnBrk="1" latinLnBrk="0" hangingPunct="1">
              <a:buFontTx/>
              <a:buChar char="•"/>
              <a:defRPr kumimoji="1" lang="zh-TW"/>
            </a:lvl4pPr>
            <a:lvl5pPr eaLnBrk="1" latinLnBrk="0" hangingPunct="1">
              <a:buFontTx/>
              <a:buChar char="•"/>
              <a:defRPr kumimoji="1" lang="zh-TW"/>
            </a:lvl5pPr>
            <a:extLst/>
          </a:lstStyle>
          <a:p>
            <a:pPr lvl="0"/>
            <a:r>
              <a:rPr kumimoji="1" lang="zh-TW"/>
              <a:t>按一下以新增相符項目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1" lang="zh-TW"/>
            </a:lvl1pPr>
            <a:lvl2pPr eaLnBrk="1" latinLnBrk="0" hangingPunct="1">
              <a:buFontTx/>
              <a:buChar char="•"/>
              <a:defRPr kumimoji="1" lang="zh-TW"/>
            </a:lvl2pPr>
            <a:lvl3pPr eaLnBrk="1" latinLnBrk="0" hangingPunct="1">
              <a:buFontTx/>
              <a:buChar char="•"/>
              <a:defRPr kumimoji="1" lang="zh-TW"/>
            </a:lvl3pPr>
            <a:lvl4pPr eaLnBrk="1" latinLnBrk="0" hangingPunct="1">
              <a:buFontTx/>
              <a:buChar char="•"/>
              <a:defRPr kumimoji="1" lang="zh-TW"/>
            </a:lvl4pPr>
            <a:lvl5pPr eaLnBrk="1" latinLnBrk="0" hangingPunct="1">
              <a:buFontTx/>
              <a:buChar char="•"/>
              <a:defRPr kumimoji="1" lang="zh-TW"/>
            </a:lvl5pPr>
            <a:extLst/>
          </a:lstStyle>
          <a:p>
            <a:pPr lvl="0"/>
            <a:r>
              <a:rPr kumimoji="1" lang="zh-TW"/>
              <a:t>按一下以新增相符項目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1" lang="zh-TW"/>
            </a:lvl1pPr>
            <a:lvl2pPr eaLnBrk="1" latinLnBrk="0" hangingPunct="1">
              <a:buFontTx/>
              <a:buChar char="•"/>
              <a:defRPr kumimoji="1" lang="zh-TW"/>
            </a:lvl2pPr>
            <a:lvl3pPr eaLnBrk="1" latinLnBrk="0" hangingPunct="1">
              <a:buFontTx/>
              <a:buChar char="•"/>
              <a:defRPr kumimoji="1" lang="zh-TW"/>
            </a:lvl3pPr>
            <a:lvl4pPr eaLnBrk="1" latinLnBrk="0" hangingPunct="1">
              <a:buFontTx/>
              <a:buChar char="•"/>
              <a:defRPr kumimoji="1" lang="zh-TW"/>
            </a:lvl4pPr>
            <a:lvl5pPr eaLnBrk="1" latinLnBrk="0" hangingPunct="1">
              <a:buFontTx/>
              <a:buChar char="•"/>
              <a:defRPr kumimoji="1" lang="zh-TW"/>
            </a:lvl5pPr>
            <a:extLst/>
          </a:lstStyle>
          <a:p>
            <a:pPr lvl="0"/>
            <a:r>
              <a:rPr kumimoji="1" lang="zh-TW"/>
              <a:t>按一下以新增相符項目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1" lang="zh-TW"/>
            </a:lvl1pPr>
            <a:lvl2pPr eaLnBrk="1" latinLnBrk="0" hangingPunct="1">
              <a:buFontTx/>
              <a:buChar char="•"/>
              <a:defRPr kumimoji="1" lang="zh-TW"/>
            </a:lvl2pPr>
            <a:lvl3pPr eaLnBrk="1" latinLnBrk="0" hangingPunct="1">
              <a:buFontTx/>
              <a:buChar char="•"/>
              <a:defRPr kumimoji="1" lang="zh-TW"/>
            </a:lvl3pPr>
            <a:lvl4pPr eaLnBrk="1" latinLnBrk="0" hangingPunct="1">
              <a:buFontTx/>
              <a:buChar char="•"/>
              <a:defRPr kumimoji="1" lang="zh-TW"/>
            </a:lvl4pPr>
            <a:lvl5pPr eaLnBrk="1" latinLnBrk="0" hangingPunct="1">
              <a:buFontTx/>
              <a:buChar char="•"/>
              <a:defRPr kumimoji="1" lang="zh-TW"/>
            </a:lvl5pPr>
            <a:extLst/>
          </a:lstStyle>
          <a:p>
            <a:pPr lvl="0"/>
            <a:r>
              <a:rPr kumimoji="1" lang="zh-TW"/>
              <a:t>按一下以新增相符項目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1" lang="zh-TW" baseline="0"/>
            </a:lvl1pPr>
            <a:extLst/>
          </a:lstStyle>
          <a:p>
            <a:r>
              <a:rPr kumimoji="1" lang="zh-TW"/>
              <a:t>按一下以鍵入您的問題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1" lang="zh-TW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</p:cNvCxnSpPr>
          <p:nvPr/>
        </p:nvCxnSpPr>
        <p:spPr>
          <a:xfrm>
            <a:off x="3886200" y="3200400"/>
            <a:ext cx="901824" cy="94868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</p:cNvCxnSpPr>
          <p:nvPr/>
        </p:nvCxnSpPr>
        <p:spPr>
          <a:xfrm>
            <a:off x="3886200" y="4114800"/>
            <a:ext cx="829816" cy="3428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18" idx="1"/>
          </p:cNvCxnSpPr>
          <p:nvPr/>
        </p:nvCxnSpPr>
        <p:spPr>
          <a:xfrm flipV="1">
            <a:off x="3886200" y="41148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8" idx="1"/>
          </p:cNvCxnSpPr>
          <p:nvPr/>
        </p:nvCxnSpPr>
        <p:spPr>
          <a:xfrm flipV="1">
            <a:off x="3886200" y="41148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1" lang="zh-TW" altLang="en-US" smtClean="0"/>
              <a:t>按一下以編輯母片標題樣式</a:t>
            </a:r>
            <a:endParaRPr kumimoji="1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1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1" lang="zh-TW" altLang="en-US" smtClean="0"/>
              <a:t>第二層</a:t>
            </a:r>
          </a:p>
          <a:p>
            <a:pPr lvl="2" eaLnBrk="1" latinLnBrk="0" hangingPunct="1"/>
            <a:r>
              <a:rPr kumimoji="1" lang="zh-TW" altLang="en-US" smtClean="0"/>
              <a:t>第三層</a:t>
            </a:r>
          </a:p>
          <a:p>
            <a:pPr lvl="3" eaLnBrk="1" latinLnBrk="0" hangingPunct="1"/>
            <a:r>
              <a:rPr kumimoji="1" lang="zh-TW" altLang="en-US" smtClean="0"/>
              <a:t>第四層</a:t>
            </a:r>
          </a:p>
          <a:p>
            <a:pPr lvl="4" eaLnBrk="1" latinLnBrk="0" hangingPunct="1"/>
            <a:r>
              <a:rPr kumimoji="1" lang="zh-TW" altLang="en-US" smtClean="0"/>
              <a:t>第五層</a:t>
            </a:r>
            <a:endParaRPr kumimoji="1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1" lang="zh-TW" sz="1100"/>
            </a:lvl1pPr>
            <a:extLst/>
          </a:lstStyle>
          <a:p>
            <a:pPr algn="r"/>
            <a:fld id="{8F67D422-08A8-451B-9A67-21962FC4B660}" type="datetimeFigureOut">
              <a:rPr kumimoji="1" lang="en-US" altLang="zh-TW" sz="1100"/>
              <a:pPr algn="r"/>
              <a:t>9/19/2017</a:t>
            </a:fld>
            <a:endParaRPr kumimoji="1" lang="zh-TW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1" lang="zh-TW" sz="1200"/>
            </a:lvl1pPr>
            <a:extLst/>
          </a:lstStyle>
          <a:p>
            <a:endParaRPr kumimoji="1" lang="zh-TW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1" lang="zh-TW" sz="1200"/>
            </a:lvl1pPr>
            <a:extLst/>
          </a:lstStyle>
          <a:p>
            <a:fld id="{169B2101-2E9F-420A-91A3-890890D84497}" type="slidenum">
              <a:rPr kumimoji="1" lang="zh-TW" sz="1200"/>
              <a:pPr/>
              <a:t>‹#›</a:t>
            </a:fld>
            <a:endParaRPr kumimoji="1" lang="zh-TW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1" lang="zh-TW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1" 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1" lang="zh-TW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1" lang="zh-TW">
          <a:solidFill>
            <a:schemeClr val="tx2"/>
          </a:solidFill>
        </a:defRPr>
      </a:lvl2pPr>
      <a:lvl3pPr eaLnBrk="1" latinLnBrk="0" hangingPunct="1">
        <a:defRPr kumimoji="1" lang="zh-TW">
          <a:solidFill>
            <a:schemeClr val="tx2"/>
          </a:solidFill>
        </a:defRPr>
      </a:lvl3pPr>
      <a:lvl4pPr eaLnBrk="1" latinLnBrk="0" hangingPunct="1">
        <a:defRPr kumimoji="1" lang="zh-TW">
          <a:solidFill>
            <a:schemeClr val="tx2"/>
          </a:solidFill>
        </a:defRPr>
      </a:lvl4pPr>
      <a:lvl5pPr eaLnBrk="1" latinLnBrk="0" hangingPunct="1">
        <a:defRPr kumimoji="1" lang="zh-TW">
          <a:solidFill>
            <a:schemeClr val="tx2"/>
          </a:solidFill>
        </a:defRPr>
      </a:lvl5pPr>
      <a:lvl6pPr eaLnBrk="1" latinLnBrk="0" hangingPunct="1">
        <a:defRPr kumimoji="1" lang="zh-TW">
          <a:solidFill>
            <a:schemeClr val="tx2"/>
          </a:solidFill>
        </a:defRPr>
      </a:lvl6pPr>
      <a:lvl7pPr eaLnBrk="1" latinLnBrk="0" hangingPunct="1">
        <a:defRPr kumimoji="1" lang="zh-TW">
          <a:solidFill>
            <a:schemeClr val="tx2"/>
          </a:solidFill>
        </a:defRPr>
      </a:lvl7pPr>
      <a:lvl8pPr eaLnBrk="1" latinLnBrk="0" hangingPunct="1">
        <a:defRPr kumimoji="1" lang="zh-TW">
          <a:solidFill>
            <a:schemeClr val="tx2"/>
          </a:solidFill>
        </a:defRPr>
      </a:lvl8pPr>
      <a:lvl9pPr eaLnBrk="1" latinLnBrk="0" hangingPunct="1">
        <a:defRPr kumimoji="1" lang="zh-TW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1" lang="zh-TW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1" lang="zh-TW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1" lang="zh-TW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1" lang="zh-TW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1" lang="zh-TW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1" lang="zh-TW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1" lang="zh-TW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1" lang="zh-TW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1" lang="zh-TW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lang="zh-TW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lang="zh-TW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lang="zh-TW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lang="zh-TW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lang="zh-TW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lang="zh-TW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lang="zh-TW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lang="zh-TW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lang="zh-TW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zh-CN" altLang="en-US" sz="6800" dirty="0" smtClean="0"/>
              <a:t>多媒體概論</a:t>
            </a:r>
            <a:r>
              <a:rPr lang="zh-TW" altLang="en-US" sz="6800" dirty="0" smtClean="0"/>
              <a:t>簡介</a:t>
            </a:r>
            <a:endParaRPr lang="zh-TW" sz="6800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extLst/>
          </a:lstStyle>
          <a:p>
            <a:r>
              <a:rPr lang="zh-TW" altLang="en-US" dirty="0" smtClean="0"/>
              <a:t>台灣首府大學資訊與多媒體設計系</a:t>
            </a:r>
            <a:endParaRPr lang="en-US" altLang="zh-TW" dirty="0" smtClean="0"/>
          </a:p>
          <a:p>
            <a:r>
              <a:rPr lang="zh-TW" altLang="en-US" dirty="0" smtClean="0"/>
              <a:t>陳擎文老師</a:t>
            </a:r>
            <a:endParaRPr 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104528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上課速度的平衡與兩難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251520" y="1340768"/>
            <a:ext cx="8352928" cy="432048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extLst/>
          </a:lstStyle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每一屆每一門課，上課速度都會遇到兩難！</a:t>
            </a:r>
            <a:endParaRPr lang="en-US" altLang="zh-TW" sz="3000" b="1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大概會有</a:t>
            </a:r>
            <a:r>
              <a:rPr lang="en-US" altLang="zh-TW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40</a:t>
            </a: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％的同學，會覺得上課太快了跟不上</a:t>
            </a:r>
            <a:r>
              <a:rPr lang="zh-TW" altLang="en-US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（可能因為打字慢、或老師示範時沒有專心看、或老師教太快）</a:t>
            </a:r>
            <a:endParaRPr lang="en-US" altLang="zh-TW" sz="20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altLang="zh-TW" sz="20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但另外會有</a:t>
            </a:r>
            <a:r>
              <a:rPr lang="en-US" altLang="zh-TW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10</a:t>
            </a: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％的同學會覺得上課太慢了</a:t>
            </a:r>
            <a:r>
              <a:rPr lang="zh-TW" altLang="en-US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（可能因為以前學過了，或學的很有心得）</a:t>
            </a:r>
            <a:endParaRPr lang="en-US" altLang="zh-TW" sz="20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altLang="zh-TW" sz="20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這兩類同學都會同時存在，也都會抱怨（太慢或太快），並且有些人甚至會賭氣就不來了</a:t>
            </a:r>
            <a:endParaRPr lang="en-US" altLang="zh-TW" sz="3000" b="1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這個問題</a:t>
            </a:r>
            <a:r>
              <a:rPr lang="en-US" altLang="zh-TW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….</a:t>
            </a: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難解</a:t>
            </a:r>
            <a:endParaRPr lang="en-US" altLang="zh-TW" sz="30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但老師開發這個求助系統，來線上動態調整教學速度，大家可以隨時反應</a:t>
            </a:r>
            <a:endParaRPr lang="zh-TW" altLang="zh-TW" sz="3000" b="1" dirty="0" smtClean="0">
              <a:solidFill>
                <a:srgbClr val="FFC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5367739"/>
            <a:ext cx="6732240" cy="149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89661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善用上課輔助教學工具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上課即時貼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539552" y="2132856"/>
            <a:ext cx="7920880" cy="1656184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使用時機</a:t>
            </a:r>
            <a:endParaRPr lang="en-US" altLang="zh-TW" sz="3000" b="1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TW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(1)</a:t>
            </a: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老師若有重要訊息公布</a:t>
            </a:r>
            <a:endParaRPr lang="en-US" altLang="zh-TW" sz="26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TW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(2)</a:t>
            </a: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上課過程有一些程式碼會貼在這裡給同學參考（可複製貼上）</a:t>
            </a:r>
            <a:endParaRPr lang="en-US" altLang="zh-TW" sz="26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zh-TW" altLang="zh-TW" sz="3000" b="1" dirty="0" smtClean="0">
              <a:solidFill>
                <a:srgbClr val="FFC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17032"/>
            <a:ext cx="575825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5648325"/>
            <a:ext cx="46958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17653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網站上傳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467544" y="1484784"/>
            <a:ext cx="7992888" cy="2376264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zh-TW" sz="3000" b="1" dirty="0" smtClean="0"/>
              <a:t>平時</a:t>
            </a:r>
            <a:r>
              <a:rPr lang="zh-TW" altLang="en-US" sz="3000" b="1" dirty="0" smtClean="0"/>
              <a:t>練習範例</a:t>
            </a: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zh-TW" sz="3000" b="1" dirty="0" smtClean="0"/>
              <a:t>期中</a:t>
            </a:r>
            <a:r>
              <a:rPr lang="zh-TW" altLang="en-US" sz="3000" b="1" dirty="0" smtClean="0"/>
              <a:t>考</a:t>
            </a:r>
            <a:endParaRPr lang="en-US" altLang="zh-TW" sz="3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zh-TW" sz="3000" b="1" dirty="0" smtClean="0"/>
              <a:t>期末</a:t>
            </a:r>
            <a:r>
              <a:rPr lang="zh-TW" altLang="en-US" sz="3000" b="1" dirty="0" smtClean="0"/>
              <a:t>考</a:t>
            </a: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zh-TW" sz="3000" b="1" dirty="0" smtClean="0"/>
              <a:t>作業</a:t>
            </a:r>
            <a:r>
              <a:rPr lang="zh-TW" altLang="en-US" sz="3000" b="1" dirty="0" smtClean="0"/>
              <a:t>一</a:t>
            </a:r>
            <a:endParaRPr lang="en-US" altLang="zh-TW" sz="3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zh-TW" sz="3000" b="1" dirty="0" smtClean="0"/>
              <a:t>作業</a:t>
            </a:r>
            <a:r>
              <a:rPr lang="zh-TW" altLang="en-US" sz="3000" b="1" dirty="0" smtClean="0"/>
              <a:t>二</a:t>
            </a:r>
            <a:endParaRPr lang="zh-TW" altLang="zh-TW" sz="3000" b="1" dirty="0" smtClean="0">
              <a:solidFill>
                <a:srgbClr val="FFC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3933056"/>
            <a:ext cx="896736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23528" y="0"/>
            <a:ext cx="8519864" cy="117653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作業一範例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1475656" y="1124744"/>
            <a:ext cx="6660232" cy="2376264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zh-TW" altLang="zh-TW" sz="3000" b="1" dirty="0" smtClean="0">
              <a:solidFill>
                <a:srgbClr val="FFC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340768"/>
            <a:ext cx="862991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本學期課程整體設計藍圖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539552" y="1628800"/>
            <a:ext cx="7704856" cy="4896544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>
              <a:buFont typeface="Wingdings" pitchFamily="2" charset="2"/>
              <a:buChar char="Ø"/>
            </a:pPr>
            <a:r>
              <a:rPr lang="zh-TW" altLang="en-US" sz="3000" dirty="0" smtClean="0"/>
              <a:t>目標</a:t>
            </a:r>
            <a:r>
              <a:rPr lang="en-US" altLang="zh-TW" sz="3000" dirty="0" smtClean="0"/>
              <a:t>1</a:t>
            </a:r>
            <a:r>
              <a:rPr lang="zh-TW" altLang="en-US" sz="3000" dirty="0" smtClean="0"/>
              <a:t>：</a:t>
            </a:r>
            <a:r>
              <a:rPr lang="en-US" altLang="zh-TW" sz="3000" dirty="0" smtClean="0"/>
              <a:t/>
            </a:r>
            <a:br>
              <a:rPr lang="en-US" altLang="zh-TW" sz="3000" dirty="0" smtClean="0"/>
            </a:br>
            <a:r>
              <a:rPr lang="zh-TW" altLang="en-US" sz="3000" dirty="0" smtClean="0"/>
              <a:t>大家都能</a:t>
            </a: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輕鬆快速</a:t>
            </a:r>
            <a:r>
              <a:rPr lang="zh-TW" altLang="en-US" sz="3000" dirty="0" smtClean="0"/>
              <a:t>做出各種好看、有質感</a:t>
            </a:r>
            <a:r>
              <a:rPr lang="zh-TW" altLang="en-US" sz="3000" dirty="0" smtClean="0"/>
              <a:t>的</a:t>
            </a:r>
            <a:r>
              <a:rPr lang="zh-CN" altLang="en-US" sz="3000" dirty="0" smtClean="0"/>
              <a:t>內容</a:t>
            </a:r>
            <a:endParaRPr lang="en-US" altLang="zh-TW" sz="3000" dirty="0" smtClean="0"/>
          </a:p>
          <a:p>
            <a:pPr>
              <a:buFont typeface="Wingdings" pitchFamily="2" charset="2"/>
              <a:buChar char="Ø"/>
            </a:pPr>
            <a:endParaRPr lang="en-US" altLang="zh-TW" sz="30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3000" dirty="0" smtClean="0"/>
              <a:t>目標</a:t>
            </a:r>
            <a:r>
              <a:rPr lang="en-US" altLang="zh-TW" sz="3000" dirty="0" smtClean="0"/>
              <a:t>2</a:t>
            </a:r>
            <a:r>
              <a:rPr lang="zh-TW" altLang="en-US" sz="3000" dirty="0" smtClean="0"/>
              <a:t>：</a:t>
            </a:r>
            <a:r>
              <a:rPr lang="en-US" altLang="zh-TW" sz="3000" dirty="0" smtClean="0"/>
              <a:t/>
            </a:r>
            <a:br>
              <a:rPr lang="en-US" altLang="zh-TW" sz="3000" dirty="0" smtClean="0"/>
            </a:br>
            <a:r>
              <a:rPr lang="zh-TW" altLang="en-US" sz="3000" dirty="0" smtClean="0"/>
              <a:t>為未來鋪路，將來</a:t>
            </a:r>
            <a:r>
              <a:rPr lang="zh-TW" altLang="en-US" sz="3000" dirty="0" smtClean="0"/>
              <a:t>能夠</a:t>
            </a:r>
            <a:r>
              <a:rPr lang="zh-CN" altLang="en-US" sz="3000" dirty="0" smtClean="0"/>
              <a:t>應用到各種多媒體領域</a:t>
            </a:r>
            <a:endParaRPr kumimoji="0" lang="zh-TW" sz="30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7920880" cy="1008112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zh-TW" altLang="en-US" sz="4300" b="1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latin typeface="Trebuchet MS"/>
              </a:rPr>
              <a:t>系上與網頁設計</a:t>
            </a:r>
            <a:r>
              <a:rPr lang="zh-TW" altLang="en-US" sz="4300" b="1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</a:rPr>
              <a:t>有關</a:t>
            </a:r>
            <a:r>
              <a:rPr lang="zh-TW" altLang="en-US" sz="4300" b="1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latin typeface="Trebuchet MS"/>
              </a:rPr>
              <a:t>的課程規劃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sz="quarter" idx="13"/>
          </p:nvPr>
        </p:nvSpPr>
        <p:spPr>
          <a:xfrm>
            <a:off x="914400" y="2971800"/>
            <a:ext cx="2971800" cy="457200"/>
          </a:xfrm>
        </p:spPr>
        <p:txBody>
          <a:bodyPr>
            <a:noAutofit/>
          </a:bodyPr>
          <a:lstStyle>
            <a:extLst/>
          </a:lstStyle>
          <a:p>
            <a:r>
              <a:rPr lang="en-US" altLang="zh-TW" dirty="0" smtClean="0"/>
              <a:t>VB</a:t>
            </a:r>
            <a:r>
              <a:rPr lang="zh-TW" altLang="en-US" dirty="0" smtClean="0"/>
              <a:t>程式設計</a:t>
            </a:r>
            <a:r>
              <a:rPr lang="zh-TW" altLang="en-US" b="1" dirty="0" smtClean="0">
                <a:solidFill>
                  <a:srgbClr val="FFFF00"/>
                </a:solidFill>
              </a:rPr>
              <a:t>：一下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(VB.NET)</a:t>
            </a:r>
            <a:endParaRPr lang="zh-TW" altLang="zh-TW" dirty="0"/>
          </a:p>
        </p:txBody>
      </p:sp>
      <p:sp>
        <p:nvSpPr>
          <p:cNvPr id="4" name="Rectangle 4"/>
          <p:cNvSpPr>
            <a:spLocks noGrp="1"/>
          </p:cNvSpPr>
          <p:nvPr>
            <p:ph type="body" sz="quarter" idx="14"/>
          </p:nvPr>
        </p:nvSpPr>
        <p:spPr>
          <a:xfrm>
            <a:off x="914400" y="3861048"/>
            <a:ext cx="2971800" cy="457200"/>
          </a:xfrm>
        </p:spPr>
        <p:txBody>
          <a:bodyPr>
            <a:noAutofit/>
          </a:bodyPr>
          <a:lstStyle>
            <a:extLst/>
          </a:lstStyle>
          <a:p>
            <a:r>
              <a:rPr lang="zh-TW" altLang="en-US" sz="1800" b="1" dirty="0" smtClean="0"/>
              <a:t>互動網頁程式</a:t>
            </a:r>
            <a:r>
              <a:rPr lang="zh-TW" altLang="en-US" sz="1800" b="1" dirty="0" smtClean="0">
                <a:solidFill>
                  <a:srgbClr val="FFFF00"/>
                </a:solidFill>
              </a:rPr>
              <a:t>：二上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ASP.NET</a:t>
            </a:r>
            <a:endParaRPr lang="zh-TW" sz="1800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15"/>
          </p:nvPr>
        </p:nvSpPr>
        <p:spPr>
          <a:xfrm>
            <a:off x="914400" y="2060848"/>
            <a:ext cx="2971800" cy="457200"/>
          </a:xfrm>
        </p:spPr>
        <p:txBody>
          <a:bodyPr>
            <a:noAutofit/>
          </a:bodyPr>
          <a:lstStyle>
            <a:extLst/>
          </a:lstStyle>
          <a:p>
            <a:r>
              <a:rPr lang="zh-TW" altLang="en-US" dirty="0" smtClean="0"/>
              <a:t>網頁設計</a:t>
            </a:r>
            <a:r>
              <a:rPr lang="zh-TW" altLang="en-US" b="1" dirty="0" smtClean="0">
                <a:solidFill>
                  <a:srgbClr val="FFFF00"/>
                </a:solidFill>
              </a:rPr>
              <a:t>：一上</a:t>
            </a:r>
            <a:r>
              <a:rPr lang="en-US" altLang="zh-TW" b="1" dirty="0" smtClean="0">
                <a:solidFill>
                  <a:srgbClr val="FFFF00"/>
                </a:solidFill>
              </a:rPr>
              <a:t/>
            </a:r>
            <a:br>
              <a:rPr lang="en-US" altLang="zh-TW" b="1" dirty="0" smtClean="0">
                <a:solidFill>
                  <a:srgbClr val="FFFF00"/>
                </a:solidFill>
              </a:rPr>
            </a:br>
            <a:r>
              <a:rPr lang="en-US" altLang="zh-TW" dirty="0" smtClean="0"/>
              <a:t>(Dreamweaver)</a:t>
            </a:r>
            <a:endParaRPr lang="zh-TW" dirty="0"/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6"/>
          </p:nvPr>
        </p:nvSpPr>
        <p:spPr>
          <a:xfrm>
            <a:off x="914400" y="4800600"/>
            <a:ext cx="3009528" cy="500608"/>
          </a:xfrm>
        </p:spPr>
        <p:txBody>
          <a:bodyPr>
            <a:noAutofit/>
          </a:bodyPr>
          <a:lstStyle>
            <a:extLst/>
          </a:lstStyle>
          <a:p>
            <a:r>
              <a:rPr lang="zh-TW" altLang="en-US" sz="1800" dirty="0" smtClean="0"/>
              <a:t>資料庫系統</a:t>
            </a:r>
            <a:r>
              <a:rPr lang="zh-TW" altLang="en-US" sz="1800" b="1" dirty="0" smtClean="0">
                <a:solidFill>
                  <a:srgbClr val="FFFF00"/>
                </a:solidFill>
              </a:rPr>
              <a:t>：二下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>(Access, SQL server)</a:t>
            </a:r>
            <a:endParaRPr lang="zh-TW" sz="1800" dirty="0"/>
          </a:p>
        </p:txBody>
      </p:sp>
      <p:sp>
        <p:nvSpPr>
          <p:cNvPr id="7" name="Rectangle 7"/>
          <p:cNvSpPr>
            <a:spLocks noGrp="1"/>
          </p:cNvSpPr>
          <p:nvPr>
            <p:ph type="body" sz="quarter" idx="17"/>
          </p:nvPr>
        </p:nvSpPr>
        <p:spPr/>
        <p:txBody>
          <a:bodyPr>
            <a:noAutofit/>
          </a:bodyPr>
          <a:lstStyle>
            <a:extLst/>
          </a:lstStyle>
          <a:p>
            <a:r>
              <a:rPr lang="zh-TW" altLang="en-US" sz="1800" dirty="0" smtClean="0"/>
              <a:t>視窗程式設計</a:t>
            </a:r>
            <a:r>
              <a:rPr lang="zh-TW" altLang="en-US" sz="1800" b="1" dirty="0" smtClean="0">
                <a:solidFill>
                  <a:srgbClr val="FFFF00"/>
                </a:solidFill>
              </a:rPr>
              <a:t>：三下</a:t>
            </a:r>
            <a:r>
              <a:rPr lang="en-US" altLang="zh-TW" sz="1600" dirty="0" smtClean="0"/>
              <a:t>AOD.NET</a:t>
            </a:r>
            <a:r>
              <a:rPr lang="zh-TW" altLang="en-US" sz="1600" dirty="0" smtClean="0"/>
              <a:t>資料庫程式設計</a:t>
            </a:r>
            <a:endParaRPr lang="zh-TW" altLang="zh-TW" sz="1600" dirty="0">
              <a:solidFill>
                <a:schemeClr val="tx1"/>
              </a:solidFill>
            </a:endParaRPr>
          </a:p>
        </p:txBody>
      </p:sp>
      <p:sp>
        <p:nvSpPr>
          <p:cNvPr id="10" name="Rectangle 10"/>
          <p:cNvSpPr>
            <a:spLocks noGrp="1"/>
          </p:cNvSpPr>
          <p:nvPr>
            <p:ph type="body" sz="quarter" idx="20"/>
          </p:nvPr>
        </p:nvSpPr>
        <p:spPr/>
        <p:txBody>
          <a:bodyPr/>
          <a:lstStyle>
            <a:extLst/>
          </a:lstStyle>
          <a:p>
            <a:r>
              <a:rPr lang="zh-TW" altLang="en-US" b="1" dirty="0" smtClean="0">
                <a:ln w="0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</a:rPr>
              <a:t>系上網頁設計系列規劃</a:t>
            </a:r>
            <a:endParaRPr lang="zh-TW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17653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本學期的授課綱要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467544" y="1268760"/>
            <a:ext cx="7992888" cy="511256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extLst/>
          </a:lstStyle>
          <a:p>
            <a:r>
              <a:rPr lang="en-US" altLang="zh-TW" sz="2400" dirty="0" smtClean="0"/>
              <a:t>01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多媒體概論</a:t>
            </a:r>
          </a:p>
          <a:p>
            <a:endParaRPr lang="zh-TW" altLang="en-US" sz="2400" dirty="0" smtClean="0"/>
          </a:p>
          <a:p>
            <a:r>
              <a:rPr lang="en-US" altLang="zh-TW" sz="2800" b="1" dirty="0" smtClean="0">
                <a:solidFill>
                  <a:srgbClr val="FFC000"/>
                </a:solidFill>
              </a:rPr>
              <a:t>### </a:t>
            </a:r>
            <a:r>
              <a:rPr lang="zh-TW" altLang="en-US" sz="2800" b="1" dirty="0" smtClean="0">
                <a:solidFill>
                  <a:srgbClr val="FFC000"/>
                </a:solidFill>
              </a:rPr>
              <a:t>文字媒體設計概論 </a:t>
            </a:r>
            <a:r>
              <a:rPr lang="en-US" altLang="zh-TW" sz="2800" b="1" dirty="0" smtClean="0">
                <a:solidFill>
                  <a:srgbClr val="FFC000"/>
                </a:solidFill>
              </a:rPr>
              <a:t>###</a:t>
            </a:r>
          </a:p>
          <a:p>
            <a:r>
              <a:rPr lang="en-US" altLang="zh-TW" sz="2400" dirty="0" smtClean="0"/>
              <a:t>03.</a:t>
            </a:r>
            <a:r>
              <a:rPr lang="zh-TW" altLang="en-US" sz="2400" dirty="0" smtClean="0"/>
              <a:t>文字媒體設計實務：</a:t>
            </a:r>
            <a:r>
              <a:rPr lang="en-US" altLang="zh-TW" sz="2400" dirty="0" smtClean="0"/>
              <a:t>Word,</a:t>
            </a:r>
          </a:p>
          <a:p>
            <a:r>
              <a:rPr lang="en-US" altLang="zh-TW" sz="2400" dirty="0" smtClean="0"/>
              <a:t>04.</a:t>
            </a:r>
            <a:r>
              <a:rPr lang="zh-TW" altLang="en-US" sz="2400" dirty="0" smtClean="0"/>
              <a:t>平面出版設計實務：</a:t>
            </a:r>
            <a:r>
              <a:rPr lang="en-US" altLang="zh-TW" sz="2400" dirty="0" err="1" smtClean="0"/>
              <a:t>InDesign</a:t>
            </a:r>
            <a:r>
              <a:rPr lang="en-US" altLang="zh-TW" sz="2400" dirty="0" smtClean="0"/>
              <a:t> </a:t>
            </a:r>
          </a:p>
          <a:p>
            <a:r>
              <a:rPr lang="en-US" altLang="zh-TW" sz="2400" dirty="0" smtClean="0"/>
              <a:t>05.</a:t>
            </a:r>
            <a:r>
              <a:rPr lang="zh-TW" altLang="en-US" sz="2400" dirty="0" smtClean="0"/>
              <a:t>跨平台文件應用實務：</a:t>
            </a:r>
            <a:r>
              <a:rPr lang="en-US" altLang="zh-TW" sz="2400" dirty="0" smtClean="0"/>
              <a:t>Acrobat PDF </a:t>
            </a:r>
          </a:p>
          <a:p>
            <a:endParaRPr lang="en-US" altLang="zh-TW" sz="2400" dirty="0" smtClean="0"/>
          </a:p>
          <a:p>
            <a:r>
              <a:rPr lang="en-US" altLang="zh-TW" sz="2800" b="1" dirty="0" smtClean="0">
                <a:solidFill>
                  <a:srgbClr val="FFC000"/>
                </a:solidFill>
              </a:rPr>
              <a:t>### </a:t>
            </a:r>
            <a:r>
              <a:rPr lang="zh-TW" altLang="en-US" sz="2800" b="1" dirty="0" smtClean="0">
                <a:solidFill>
                  <a:srgbClr val="FFC000"/>
                </a:solidFill>
              </a:rPr>
              <a:t>影像媒體設計概論 </a:t>
            </a:r>
            <a:r>
              <a:rPr lang="en-US" altLang="zh-TW" sz="2800" b="1" dirty="0" smtClean="0">
                <a:solidFill>
                  <a:srgbClr val="FFC000"/>
                </a:solidFill>
              </a:rPr>
              <a:t>###</a:t>
            </a:r>
          </a:p>
          <a:p>
            <a:r>
              <a:rPr lang="en-US" altLang="zh-TW" sz="2400" dirty="0" smtClean="0"/>
              <a:t>07.</a:t>
            </a:r>
            <a:r>
              <a:rPr lang="zh-TW" altLang="en-US" sz="2400" dirty="0" smtClean="0"/>
              <a:t>數位相片編修實務：</a:t>
            </a:r>
            <a:r>
              <a:rPr lang="en-US" altLang="zh-TW" sz="2400" dirty="0" smtClean="0"/>
              <a:t>Photoshop </a:t>
            </a:r>
          </a:p>
          <a:p>
            <a:r>
              <a:rPr lang="en-US" altLang="zh-TW" sz="2400" dirty="0" smtClean="0"/>
              <a:t>08.</a:t>
            </a:r>
            <a:r>
              <a:rPr lang="zh-TW" altLang="en-US" sz="2400" dirty="0" smtClean="0"/>
              <a:t>向量圖影像設計：</a:t>
            </a:r>
            <a:r>
              <a:rPr lang="en-US" altLang="zh-TW" sz="2400" dirty="0" smtClean="0"/>
              <a:t>illustrator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Firework</a:t>
            </a:r>
          </a:p>
          <a:p>
            <a:endParaRPr lang="en-US" altLang="zh-TW" sz="3100" b="1" dirty="0" smtClean="0">
              <a:solidFill>
                <a:srgbClr val="FFC000"/>
              </a:solidFill>
            </a:endParaRPr>
          </a:p>
          <a:p>
            <a:r>
              <a:rPr lang="en-US" altLang="zh-TW" sz="3100" b="1" dirty="0" smtClean="0">
                <a:solidFill>
                  <a:srgbClr val="FFC000"/>
                </a:solidFill>
              </a:rPr>
              <a:t>### </a:t>
            </a:r>
            <a:r>
              <a:rPr lang="zh-TW" altLang="en-US" sz="3100" b="1" dirty="0" smtClean="0">
                <a:solidFill>
                  <a:srgbClr val="FFC000"/>
                </a:solidFill>
              </a:rPr>
              <a:t>音訊媒體設計概論 </a:t>
            </a:r>
            <a:r>
              <a:rPr lang="en-US" altLang="zh-TW" sz="3100" b="1" dirty="0" smtClean="0">
                <a:solidFill>
                  <a:srgbClr val="FFC000"/>
                </a:solidFill>
              </a:rPr>
              <a:t>###</a:t>
            </a:r>
          </a:p>
          <a:p>
            <a:r>
              <a:rPr lang="en-US" altLang="zh-TW" sz="2400" dirty="0" smtClean="0"/>
              <a:t>10.</a:t>
            </a:r>
            <a:r>
              <a:rPr lang="zh-TW" altLang="en-US" sz="2400" dirty="0" smtClean="0"/>
              <a:t>音訊編輯實務：</a:t>
            </a:r>
            <a:r>
              <a:rPr lang="en-US" altLang="zh-TW" sz="2400" dirty="0" smtClean="0"/>
              <a:t>Audition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After Effects</a:t>
            </a:r>
            <a:r>
              <a:rPr lang="zh-TW" altLang="en-US" sz="2400" dirty="0" smtClean="0"/>
              <a:t>，</a:t>
            </a:r>
            <a:r>
              <a:rPr lang="en-US" altLang="zh-TW" sz="2400" dirty="0" err="1" smtClean="0"/>
              <a:t>mixcraft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3100" b="1" dirty="0" smtClean="0">
                <a:solidFill>
                  <a:srgbClr val="FFC000"/>
                </a:solidFill>
              </a:rPr>
              <a:t>### </a:t>
            </a:r>
            <a:r>
              <a:rPr lang="zh-TW" altLang="en-US" sz="3100" b="1" dirty="0" smtClean="0">
                <a:solidFill>
                  <a:srgbClr val="FFC000"/>
                </a:solidFill>
              </a:rPr>
              <a:t>視訊媒體設計概論 </a:t>
            </a:r>
            <a:r>
              <a:rPr lang="en-US" altLang="zh-TW" sz="3100" b="1" dirty="0" smtClean="0">
                <a:solidFill>
                  <a:srgbClr val="FFC000"/>
                </a:solidFill>
              </a:rPr>
              <a:t>###</a:t>
            </a:r>
          </a:p>
          <a:p>
            <a:r>
              <a:rPr lang="en-US" altLang="zh-TW" sz="2400" dirty="0" smtClean="0"/>
              <a:t>12.</a:t>
            </a:r>
            <a:r>
              <a:rPr lang="zh-TW" altLang="en-US" sz="2400" dirty="0" smtClean="0"/>
              <a:t>多媒體影片剪輯：</a:t>
            </a:r>
            <a:r>
              <a:rPr lang="en-US" altLang="zh-TW" sz="2400" dirty="0" smtClean="0"/>
              <a:t>Premiere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Movie Maker </a:t>
            </a:r>
          </a:p>
          <a:p>
            <a:r>
              <a:rPr lang="en-US" altLang="zh-TW" sz="2400" dirty="0" smtClean="0"/>
              <a:t>13.</a:t>
            </a:r>
            <a:r>
              <a:rPr lang="zh-TW" altLang="en-US" sz="2400" dirty="0" smtClean="0"/>
              <a:t>多媒體腳本實務：會聲會影 </a:t>
            </a:r>
          </a:p>
          <a:p>
            <a:pPr lvl="1">
              <a:buFont typeface="Wingdings" pitchFamily="2" charset="2"/>
              <a:buChar char="Ø"/>
            </a:pPr>
            <a:endParaRPr lang="en-US" altLang="zh-TW" sz="2400" i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altLang="zh-TW" sz="2400" dirty="0" smtClean="0"/>
          </a:p>
          <a:p>
            <a:pPr>
              <a:buFont typeface="Wingdings" pitchFamily="2" charset="2"/>
              <a:buChar char="Ø"/>
            </a:pPr>
            <a:endParaRPr kumimoji="0" lang="zh-TW" sz="24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17653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本學期的授課綱要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467544" y="1268760"/>
            <a:ext cx="7992888" cy="511256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extLst/>
          </a:lstStyle>
          <a:p>
            <a:r>
              <a:rPr lang="en-US" altLang="zh-TW" sz="2800" b="1" dirty="0" smtClean="0">
                <a:solidFill>
                  <a:srgbClr val="FFC000"/>
                </a:solidFill>
              </a:rPr>
              <a:t>### </a:t>
            </a:r>
            <a:r>
              <a:rPr lang="zh-TW" altLang="en-US" sz="2800" b="1" dirty="0" smtClean="0">
                <a:solidFill>
                  <a:srgbClr val="FFC000"/>
                </a:solidFill>
              </a:rPr>
              <a:t>媒體專案設計 </a:t>
            </a:r>
            <a:r>
              <a:rPr lang="en-US" altLang="zh-TW" sz="2800" b="1" dirty="0" smtClean="0">
                <a:solidFill>
                  <a:srgbClr val="FFC000"/>
                </a:solidFill>
              </a:rPr>
              <a:t>###</a:t>
            </a:r>
          </a:p>
          <a:p>
            <a:r>
              <a:rPr lang="en-US" altLang="zh-TW" sz="2400" dirty="0" smtClean="0"/>
              <a:t>15.</a:t>
            </a:r>
            <a:r>
              <a:rPr lang="zh-TW" altLang="en-US" sz="2400" dirty="0" smtClean="0"/>
              <a:t>多媒體網頁設計：</a:t>
            </a:r>
            <a:r>
              <a:rPr lang="en-US" altLang="zh-TW" sz="2400" dirty="0" smtClean="0"/>
              <a:t>Dreamweaver(html)</a:t>
            </a:r>
          </a:p>
          <a:p>
            <a:r>
              <a:rPr lang="en-US" altLang="zh-TW" sz="2400" dirty="0" smtClean="0"/>
              <a:t>16.</a:t>
            </a:r>
            <a:r>
              <a:rPr lang="zh-TW" altLang="en-US" sz="2400" dirty="0" smtClean="0"/>
              <a:t>數位學習內容設計：</a:t>
            </a:r>
            <a:r>
              <a:rPr lang="en-US" altLang="zh-TW" sz="2400" dirty="0" smtClean="0"/>
              <a:t>Captivate </a:t>
            </a:r>
          </a:p>
          <a:p>
            <a:r>
              <a:rPr lang="en-US" altLang="zh-TW" sz="2400" dirty="0" smtClean="0"/>
              <a:t>17.</a:t>
            </a:r>
            <a:r>
              <a:rPr lang="zh-TW" altLang="en-US" sz="2400" dirty="0" smtClean="0"/>
              <a:t>多媒體光碟製作與燒錄</a:t>
            </a:r>
          </a:p>
          <a:p>
            <a:endParaRPr lang="zh-TW" altLang="en-US" sz="2800" b="1" dirty="0" smtClean="0">
              <a:solidFill>
                <a:srgbClr val="FFC000"/>
              </a:solidFill>
            </a:endParaRPr>
          </a:p>
          <a:p>
            <a:r>
              <a:rPr lang="en-US" altLang="zh-TW" sz="2800" b="1" dirty="0" smtClean="0">
                <a:solidFill>
                  <a:srgbClr val="FFC000"/>
                </a:solidFill>
              </a:rPr>
              <a:t>### </a:t>
            </a:r>
            <a:r>
              <a:rPr lang="zh-TW" altLang="en-US" sz="2800" b="1" dirty="0" smtClean="0">
                <a:solidFill>
                  <a:srgbClr val="FFC000"/>
                </a:solidFill>
              </a:rPr>
              <a:t>動畫媒體 </a:t>
            </a:r>
            <a:r>
              <a:rPr lang="en-US" altLang="zh-TW" sz="2800" b="1" dirty="0" smtClean="0">
                <a:solidFill>
                  <a:srgbClr val="FFC000"/>
                </a:solidFill>
              </a:rPr>
              <a:t>###</a:t>
            </a:r>
          </a:p>
          <a:p>
            <a:r>
              <a:rPr lang="en-US" altLang="zh-TW" sz="2400" dirty="0" smtClean="0"/>
              <a:t>18.2D</a:t>
            </a:r>
            <a:r>
              <a:rPr lang="zh-TW" altLang="en-US" sz="2400" dirty="0" smtClean="0"/>
              <a:t>動畫設計實務：</a:t>
            </a:r>
            <a:r>
              <a:rPr lang="en-US" altLang="zh-TW" sz="2400" dirty="0" smtClean="0"/>
              <a:t>Flash</a:t>
            </a:r>
            <a:r>
              <a:rPr lang="zh-TW" altLang="en-US" sz="2400" dirty="0" smtClean="0"/>
              <a:t>，</a:t>
            </a:r>
            <a:r>
              <a:rPr lang="en-US" altLang="zh-TW" sz="2400" dirty="0" err="1" smtClean="0"/>
              <a:t>Namo</a:t>
            </a:r>
            <a:r>
              <a:rPr lang="en-US" altLang="zh-TW" sz="2400" dirty="0" smtClean="0"/>
              <a:t> </a:t>
            </a:r>
            <a:r>
              <a:rPr lang="en-US" altLang="zh-TW" sz="2400" dirty="0" err="1" smtClean="0"/>
              <a:t>FreeMotion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GIF Animator</a:t>
            </a:r>
            <a:r>
              <a:rPr lang="zh-TW" altLang="en-US" sz="2400" dirty="0" smtClean="0"/>
              <a:t>，</a:t>
            </a:r>
            <a:r>
              <a:rPr lang="en-US" altLang="zh-TW" sz="2400" dirty="0" err="1" smtClean="0"/>
              <a:t>GIFMaker</a:t>
            </a:r>
            <a:endParaRPr lang="en-US" altLang="zh-TW" sz="2400" dirty="0" smtClean="0"/>
          </a:p>
          <a:p>
            <a:r>
              <a:rPr lang="en-US" altLang="zh-TW" sz="2400" dirty="0" smtClean="0"/>
              <a:t>19.3D</a:t>
            </a:r>
            <a:r>
              <a:rPr lang="zh-TW" altLang="en-US" sz="2400" dirty="0" smtClean="0"/>
              <a:t>動畫設計：</a:t>
            </a:r>
            <a:r>
              <a:rPr lang="en-US" altLang="zh-TW" sz="2400" dirty="0" smtClean="0"/>
              <a:t>3ds Max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Maya</a:t>
            </a:r>
            <a:r>
              <a:rPr lang="zh-TW" altLang="en-US" sz="2400" dirty="0" smtClean="0"/>
              <a:t>，</a:t>
            </a:r>
            <a:r>
              <a:rPr lang="en-US" altLang="zh-TW" sz="2400" dirty="0" err="1" smtClean="0"/>
              <a:t>ProE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3100" b="1" dirty="0" smtClean="0">
                <a:solidFill>
                  <a:srgbClr val="FFC000"/>
                </a:solidFill>
              </a:rPr>
              <a:t>### </a:t>
            </a:r>
            <a:r>
              <a:rPr lang="zh-TW" altLang="en-US" sz="3100" b="1" dirty="0" smtClean="0">
                <a:solidFill>
                  <a:srgbClr val="FFC000"/>
                </a:solidFill>
              </a:rPr>
              <a:t>互動</a:t>
            </a:r>
            <a:r>
              <a:rPr lang="zh-CN" altLang="en-US" sz="3100" b="1" dirty="0" smtClean="0">
                <a:solidFill>
                  <a:srgbClr val="FFC000"/>
                </a:solidFill>
              </a:rPr>
              <a:t>多</a:t>
            </a:r>
            <a:r>
              <a:rPr lang="zh-TW" altLang="en-US" sz="3100" b="1" dirty="0" smtClean="0">
                <a:solidFill>
                  <a:srgbClr val="FFC000"/>
                </a:solidFill>
              </a:rPr>
              <a:t>媒體 </a:t>
            </a:r>
            <a:r>
              <a:rPr lang="en-US" altLang="zh-TW" sz="3100" b="1" dirty="0" smtClean="0">
                <a:solidFill>
                  <a:srgbClr val="FFC000"/>
                </a:solidFill>
              </a:rPr>
              <a:t>###</a:t>
            </a:r>
          </a:p>
          <a:p>
            <a:r>
              <a:rPr lang="en-US" altLang="zh-TW" sz="2400" dirty="0" smtClean="0"/>
              <a:t>20.</a:t>
            </a:r>
            <a:r>
              <a:rPr lang="zh-TW" altLang="en-US" sz="2400" dirty="0" smtClean="0"/>
              <a:t>互動多媒體設計：程式設計</a:t>
            </a:r>
            <a:r>
              <a:rPr lang="zh-TW" altLang="en-US" sz="2400" dirty="0" smtClean="0"/>
              <a:t>，</a:t>
            </a:r>
            <a:r>
              <a:rPr lang="zh-TW" altLang="en-US" sz="2400" dirty="0" smtClean="0"/>
              <a:t>互動網頁設計</a:t>
            </a:r>
            <a:r>
              <a:rPr lang="en-US" altLang="zh-TW" sz="2400" dirty="0" smtClean="0"/>
              <a:t>(PHP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Asp.net)</a:t>
            </a:r>
            <a:endParaRPr lang="en-US" altLang="zh-TW" sz="2400" dirty="0" smtClean="0"/>
          </a:p>
          <a:p>
            <a:r>
              <a:rPr lang="en-US" altLang="zh-CN" sz="2400" dirty="0" smtClean="0"/>
              <a:t>21.</a:t>
            </a:r>
            <a:r>
              <a:rPr lang="zh-TW" altLang="en-US" sz="2400" dirty="0" smtClean="0"/>
              <a:t>手機</a:t>
            </a:r>
            <a:r>
              <a:rPr lang="en-US" altLang="zh-TW" sz="2400" dirty="0" smtClean="0"/>
              <a:t>APP</a:t>
            </a:r>
            <a:r>
              <a:rPr lang="zh-TW" altLang="en-US" sz="2400" dirty="0" smtClean="0"/>
              <a:t>設計，遊戲設計</a:t>
            </a:r>
            <a:r>
              <a:rPr lang="en-US" altLang="zh-TW" sz="2400" dirty="0" smtClean="0"/>
              <a:t>(Unity)</a:t>
            </a:r>
            <a:r>
              <a:rPr lang="zh-TW" altLang="en-US" sz="2400" dirty="0" smtClean="0"/>
              <a:t>，</a:t>
            </a:r>
            <a:endParaRPr lang="en-US" altLang="zh-TW" sz="2400" i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altLang="zh-TW" sz="2400" dirty="0" smtClean="0"/>
          </a:p>
          <a:p>
            <a:pPr>
              <a:buFont typeface="Wingdings" pitchFamily="2" charset="2"/>
              <a:buChar char="Ø"/>
            </a:pPr>
            <a:endParaRPr kumimoji="0" lang="zh-TW" sz="24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17653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本學期的使用書籍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467544" y="1484784"/>
            <a:ext cx="7992888" cy="4104456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>
                <a:solidFill>
                  <a:srgbClr val="FFC000"/>
                </a:solidFill>
              </a:rPr>
              <a:t>教課書：</a:t>
            </a:r>
            <a:r>
              <a:rPr lang="zh-TW" altLang="zh-TW" sz="3000" dirty="0" smtClean="0"/>
              <a:t>使用自</a:t>
            </a:r>
            <a:r>
              <a:rPr lang="zh-TW" altLang="en-US" sz="3000" dirty="0" smtClean="0"/>
              <a:t>製</a:t>
            </a:r>
            <a:r>
              <a:rPr lang="zh-TW" altLang="zh-TW" sz="3000" dirty="0" smtClean="0"/>
              <a:t>講義教材</a:t>
            </a:r>
            <a:endParaRPr lang="en-US" altLang="zh-TW" sz="3000" dirty="0" smtClean="0"/>
          </a:p>
          <a:p>
            <a:r>
              <a:rPr lang="en-US" altLang="zh-TW" sz="2400" dirty="0" smtClean="0"/>
              <a:t>            </a:t>
            </a:r>
            <a:endParaRPr lang="zh-TW" altLang="zh-TW" sz="2400" dirty="0" smtClean="0"/>
          </a:p>
          <a:p>
            <a:pPr lvl="1">
              <a:buFont typeface="Wingdings" pitchFamily="2" charset="2"/>
              <a:buChar char="Ø"/>
            </a:pPr>
            <a:endParaRPr lang="en-US" altLang="zh-TW" sz="2400" i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altLang="zh-TW" sz="24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3000" b="1" dirty="0" smtClean="0">
                <a:solidFill>
                  <a:srgbClr val="FFC000"/>
                </a:solidFill>
              </a:rPr>
              <a:t>參考書籍：</a:t>
            </a:r>
            <a:endParaRPr lang="en-US" altLang="zh-TW" sz="3000" b="1" dirty="0" smtClean="0">
              <a:solidFill>
                <a:srgbClr val="FFC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zh-TW" altLang="en-US" sz="2600" dirty="0" smtClean="0"/>
              <a:t>多媒體概論與實務應用，梁采汝，上奇</a:t>
            </a:r>
            <a:r>
              <a:rPr lang="zh-TW" altLang="en-US" sz="2600" dirty="0" smtClean="0"/>
              <a:t>資訊</a:t>
            </a:r>
            <a:endParaRPr lang="en-US" altLang="zh-TW" sz="2600" dirty="0" smtClean="0"/>
          </a:p>
          <a:p>
            <a:pPr lvl="1">
              <a:buFont typeface="Wingdings" pitchFamily="2" charset="2"/>
              <a:buChar char="Ø"/>
            </a:pPr>
            <a:r>
              <a:rPr lang="zh-TW" altLang="en-US" sz="2600" dirty="0" smtClean="0"/>
              <a:t>多媒體</a:t>
            </a:r>
            <a:r>
              <a:rPr lang="zh-TW" altLang="en-US" sz="2600" dirty="0" smtClean="0"/>
              <a:t>概論：數位世代的影音、動畫、架站與新媒體</a:t>
            </a:r>
            <a:r>
              <a:rPr lang="en-US" altLang="zh-TW" sz="2600" dirty="0" smtClean="0"/>
              <a:t>,</a:t>
            </a:r>
            <a:r>
              <a:rPr lang="zh-TW" altLang="en-US" sz="2600" dirty="0" smtClean="0"/>
              <a:t>吳燦銘鄭苑鳳</a:t>
            </a:r>
            <a:r>
              <a:rPr lang="en-US" altLang="zh-TW" sz="2600" dirty="0" smtClean="0"/>
              <a:t>,</a:t>
            </a:r>
            <a:r>
              <a:rPr lang="zh-TW" altLang="en-US" sz="2600" dirty="0" smtClean="0"/>
              <a:t>博碩</a:t>
            </a:r>
            <a:endParaRPr lang="en-US" altLang="zh-TW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17653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本學期的</a:t>
            </a:r>
            <a:r>
              <a:rPr lang="zh-TW" altLang="zh-TW" dirty="0" smtClean="0"/>
              <a:t>成績考核方式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467544" y="1484784"/>
            <a:ext cx="7992888" cy="4104456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zh-TW" sz="3000" b="1" dirty="0" smtClean="0"/>
              <a:t>平時成績</a:t>
            </a:r>
            <a:r>
              <a:rPr lang="zh-TW" altLang="en-US" sz="3000" b="1" dirty="0" smtClean="0"/>
              <a:t>（上課練習加分）</a:t>
            </a:r>
            <a:r>
              <a:rPr lang="zh-TW" altLang="zh-TW" sz="3000" b="1" dirty="0" smtClean="0"/>
              <a:t>： </a:t>
            </a:r>
            <a:r>
              <a:rPr lang="en-US" altLang="zh-TW" sz="3000" b="1" dirty="0" smtClean="0">
                <a:solidFill>
                  <a:srgbClr val="FFC000"/>
                </a:solidFill>
              </a:rPr>
              <a:t>50  </a:t>
            </a:r>
            <a:r>
              <a:rPr lang="zh-TW" altLang="zh-TW" sz="3000" b="1" dirty="0" smtClean="0">
                <a:solidFill>
                  <a:srgbClr val="FFC000"/>
                </a:solidFill>
              </a:rPr>
              <a:t>％ </a:t>
            </a: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zh-TW" sz="3000" b="1" dirty="0" smtClean="0"/>
              <a:t>期中</a:t>
            </a:r>
            <a:r>
              <a:rPr lang="zh-TW" altLang="en-US" sz="3000" b="1" dirty="0" smtClean="0"/>
              <a:t>考</a:t>
            </a:r>
            <a:r>
              <a:rPr lang="zh-TW" altLang="zh-TW" sz="3000" b="1" dirty="0" smtClean="0"/>
              <a:t>成績： </a:t>
            </a:r>
            <a:r>
              <a:rPr lang="en-US" altLang="zh-CN" sz="3000" b="1" dirty="0" smtClean="0">
                <a:solidFill>
                  <a:srgbClr val="FFC000"/>
                </a:solidFill>
              </a:rPr>
              <a:t>20</a:t>
            </a:r>
            <a:r>
              <a:rPr lang="en-US" altLang="zh-TW" sz="3000" b="1" dirty="0" smtClean="0">
                <a:solidFill>
                  <a:srgbClr val="FFC000"/>
                </a:solidFill>
              </a:rPr>
              <a:t>  </a:t>
            </a:r>
            <a:r>
              <a:rPr lang="zh-TW" altLang="zh-TW" sz="3000" b="1" dirty="0" smtClean="0">
                <a:solidFill>
                  <a:srgbClr val="FFC000"/>
                </a:solidFill>
              </a:rPr>
              <a:t>％</a:t>
            </a: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zh-TW" sz="3000" b="1" dirty="0" smtClean="0"/>
              <a:t>期末</a:t>
            </a:r>
            <a:r>
              <a:rPr lang="zh-TW" altLang="en-US" sz="3000" b="1" dirty="0" smtClean="0"/>
              <a:t>考</a:t>
            </a:r>
            <a:r>
              <a:rPr lang="zh-TW" altLang="zh-TW" sz="3000" b="1" dirty="0" smtClean="0"/>
              <a:t>成績： </a:t>
            </a:r>
            <a:r>
              <a:rPr lang="en-US" altLang="zh-CN" sz="3000" b="1" dirty="0" smtClean="0">
                <a:solidFill>
                  <a:srgbClr val="FFC000"/>
                </a:solidFill>
              </a:rPr>
              <a:t>20</a:t>
            </a:r>
            <a:r>
              <a:rPr lang="en-US" altLang="zh-TW" sz="3000" b="1" dirty="0" smtClean="0">
                <a:solidFill>
                  <a:srgbClr val="FFC000"/>
                </a:solidFill>
              </a:rPr>
              <a:t>  </a:t>
            </a:r>
            <a:r>
              <a:rPr lang="zh-TW" altLang="zh-TW" sz="3000" b="1" dirty="0" smtClean="0">
                <a:solidFill>
                  <a:srgbClr val="FFC000"/>
                </a:solidFill>
              </a:rPr>
              <a:t>％</a:t>
            </a: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zh-TW" sz="3000" b="1" dirty="0" smtClean="0"/>
              <a:t>作業</a:t>
            </a:r>
            <a:r>
              <a:rPr lang="zh-TW" altLang="en-US" sz="3000" b="1" dirty="0" smtClean="0"/>
              <a:t>一</a:t>
            </a:r>
            <a:r>
              <a:rPr lang="zh-TW" altLang="zh-TW" sz="3000" b="1" dirty="0" smtClean="0"/>
              <a:t>成績： </a:t>
            </a:r>
            <a:r>
              <a:rPr lang="en-US" altLang="zh-TW" sz="3000" b="1" dirty="0" smtClean="0">
                <a:solidFill>
                  <a:srgbClr val="FFC000"/>
                </a:solidFill>
              </a:rPr>
              <a:t>10  </a:t>
            </a:r>
            <a:r>
              <a:rPr lang="zh-TW" altLang="zh-TW" sz="3000" b="1" dirty="0" smtClean="0">
                <a:solidFill>
                  <a:srgbClr val="FFC000"/>
                </a:solidFill>
              </a:rPr>
              <a:t>％</a:t>
            </a: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zh-TW" altLang="zh-TW" sz="3000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17653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善用上課輔助教學工具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467544" y="1484784"/>
            <a:ext cx="4608512" cy="316835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上課即時貼</a:t>
            </a:r>
            <a:endParaRPr lang="en-US" altLang="zh-TW" sz="3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zh-TW" altLang="en-US" sz="3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加分系統</a:t>
            </a:r>
            <a:endParaRPr lang="en-US" altLang="zh-TW" sz="3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zh-TW" altLang="en-US" sz="3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求助系統</a:t>
            </a:r>
            <a:endParaRPr lang="en-US" altLang="zh-TW" sz="3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上傳成果網站</a:t>
            </a:r>
            <a:endParaRPr lang="zh-TW" altLang="zh-TW" sz="3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zh-TW" altLang="zh-TW" sz="3000" b="1" dirty="0" smtClean="0">
              <a:solidFill>
                <a:srgbClr val="FFC00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636912"/>
            <a:ext cx="5544616" cy="2283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89661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善用上課輔助教學工具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加分系統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539552" y="1916832"/>
            <a:ext cx="7848872" cy="252028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extLst/>
          </a:lstStyle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上課做範例，每一個段落會先行加分</a:t>
            </a:r>
            <a:endParaRPr lang="en-US" altLang="zh-TW" sz="3000" b="1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加分前，老師會先設定所加分數量，與啟動加分，然後才可加分</a:t>
            </a:r>
            <a:endParaRPr lang="en-US" altLang="zh-TW" sz="26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這個平時加分成績佔總成績</a:t>
            </a:r>
            <a:r>
              <a:rPr lang="en-US" altLang="zh-TW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50</a:t>
            </a: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％</a:t>
            </a:r>
            <a:endParaRPr lang="en-US" altLang="zh-TW" sz="26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下圖中，最高分</a:t>
            </a:r>
            <a:r>
              <a:rPr lang="en-US" altLang="zh-TW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2989</a:t>
            </a: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者，平時成績為</a:t>
            </a:r>
            <a:r>
              <a:rPr lang="en-US" altLang="zh-TW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100</a:t>
            </a: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分</a:t>
            </a:r>
            <a:endParaRPr lang="en-US" altLang="zh-TW" sz="26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最低分</a:t>
            </a:r>
            <a:r>
              <a:rPr lang="en-US" altLang="zh-TW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83</a:t>
            </a: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者，平時成績為</a:t>
            </a:r>
            <a:r>
              <a:rPr lang="en-US" altLang="zh-TW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50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其它人，依照比例去折算屬於</a:t>
            </a:r>
            <a:r>
              <a:rPr lang="en-US" altLang="zh-TW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50</a:t>
            </a: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～</a:t>
            </a:r>
            <a:r>
              <a:rPr lang="en-US" altLang="zh-TW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100</a:t>
            </a:r>
            <a:r>
              <a:rPr lang="zh-TW" alt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之間的數字</a:t>
            </a:r>
            <a:endParaRPr lang="en-US" altLang="zh-TW" sz="26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zh-TW" altLang="zh-TW" sz="3000" b="1" dirty="0" smtClean="0">
              <a:solidFill>
                <a:srgbClr val="FFC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437112"/>
            <a:ext cx="37433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89661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善用上課輔助教學工具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求助系統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539552" y="2132856"/>
            <a:ext cx="7776864" cy="136815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上課做範例過程若遇到有問題</a:t>
            </a:r>
            <a:endParaRPr lang="en-US" altLang="zh-TW" sz="3000" b="1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舉手即可</a:t>
            </a:r>
            <a:endParaRPr lang="en-US" altLang="zh-TW" sz="30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到上課求助系統，請求幫忙</a:t>
            </a:r>
            <a:endParaRPr lang="en-US" altLang="zh-TW" sz="30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zh-TW" altLang="zh-TW" sz="3000" b="1" dirty="0" smtClean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429000"/>
            <a:ext cx="557048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0608" y="164232"/>
            <a:ext cx="8519864" cy="1896616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zh-TW" altLang="en-US" dirty="0" smtClean="0"/>
              <a:t>善用上課輔助教學工具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求助系統</a:t>
            </a:r>
            <a:endParaRPr lang="zh-TW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539552" y="2132856"/>
            <a:ext cx="7776864" cy="1944216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若覺得上課速度太快，跟不上</a:t>
            </a:r>
            <a:endParaRPr lang="en-US" altLang="zh-TW" sz="3000" b="1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可按按鈕</a:t>
            </a:r>
            <a:r>
              <a:rPr lang="en-US" altLang="zh-TW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『</a:t>
            </a: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請慢</a:t>
            </a:r>
            <a:r>
              <a:rPr lang="en-US" altLang="zh-TW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』</a:t>
            </a: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/>
              <a:t>若覺得上課速度太慢</a:t>
            </a:r>
            <a:endParaRPr lang="en-US" altLang="zh-TW" sz="3000" b="1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可按按鈕</a:t>
            </a:r>
            <a:r>
              <a:rPr lang="en-US" altLang="zh-TW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『</a:t>
            </a:r>
            <a:r>
              <a:rPr lang="zh-TW" alt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請快</a:t>
            </a:r>
            <a:r>
              <a:rPr lang="en-US" altLang="zh-TW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』</a:t>
            </a:r>
            <a:endParaRPr lang="en-US" altLang="zh-TW" sz="30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zh-TW" altLang="zh-TW" sz="3000" b="1" dirty="0" smtClean="0">
              <a:solidFill>
                <a:srgbClr val="FFC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49080"/>
            <a:ext cx="910827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718</Words>
  <Application>Microsoft Office PowerPoint</Application>
  <PresentationFormat>如螢幕大小 (4:3)</PresentationFormat>
  <Paragraphs>120</Paragraphs>
  <Slides>15</Slides>
  <Notes>15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QuizShow</vt:lpstr>
      <vt:lpstr>多媒體概論簡介</vt:lpstr>
      <vt:lpstr>本學期的授課綱要</vt:lpstr>
      <vt:lpstr>本學期的授課綱要</vt:lpstr>
      <vt:lpstr>本學期的使用書籍</vt:lpstr>
      <vt:lpstr>本學期的成績考核方式</vt:lpstr>
      <vt:lpstr>善用上課輔助教學工具</vt:lpstr>
      <vt:lpstr>善用上課輔助教學工具 加分系統</vt:lpstr>
      <vt:lpstr>善用上課輔助教學工具 求助系統</vt:lpstr>
      <vt:lpstr>善用上課輔助教學工具 求助系統</vt:lpstr>
      <vt:lpstr>上課速度的平衡與兩難</vt:lpstr>
      <vt:lpstr>善用上課輔助教學工具 上課即時貼</vt:lpstr>
      <vt:lpstr>網站上傳</vt:lpstr>
      <vt:lpstr>作業一範例</vt:lpstr>
      <vt:lpstr>本學期課程整體設計藍圖</vt:lpstr>
      <vt:lpstr>系上與網頁設計有關的課程規劃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2010-09-02T01:57:35Z</dcterms:created>
  <dcterms:modified xsi:type="dcterms:W3CDTF">2017-09-19T08:08:57Z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1028</vt:i4>
  </property>
  <property fmtid="{D5CDD505-2E9C-101B-9397-08002B2CF9AE}" pid="3" name="_Version">
    <vt:lpwstr>12.0.4518</vt:lpwstr>
  </property>
</Properties>
</file>