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566" r:id="rId4"/>
    <p:sldId id="970" r:id="rId5"/>
    <p:sldId id="984" r:id="rId6"/>
    <p:sldId id="991" r:id="rId7"/>
    <p:sldId id="986" r:id="rId8"/>
    <p:sldId id="985" r:id="rId9"/>
    <p:sldId id="987" r:id="rId10"/>
    <p:sldId id="993" r:id="rId11"/>
    <p:sldId id="995" r:id="rId12"/>
    <p:sldId id="994" r:id="rId13"/>
    <p:sldId id="996" r:id="rId14"/>
    <p:sldId id="997" r:id="rId15"/>
    <p:sldId id="998" r:id="rId16"/>
    <p:sldId id="999" r:id="rId17"/>
    <p:sldId id="1002" r:id="rId18"/>
    <p:sldId id="971" r:id="rId19"/>
    <p:sldId id="972" r:id="rId20"/>
    <p:sldId id="1003" r:id="rId21"/>
    <p:sldId id="929" r:id="rId22"/>
    <p:sldId id="578" r:id="rId23"/>
    <p:sldId id="579" r:id="rId24"/>
    <p:sldId id="968" r:id="rId25"/>
    <p:sldId id="965" r:id="rId26"/>
    <p:sldId id="846" r:id="rId27"/>
    <p:sldId id="847" r:id="rId28"/>
    <p:sldId id="945" r:id="rId29"/>
    <p:sldId id="966" r:id="rId30"/>
    <p:sldId id="946" r:id="rId31"/>
    <p:sldId id="967" r:id="rId32"/>
    <p:sldId id="947" r:id="rId33"/>
    <p:sldId id="547" r:id="rId34"/>
    <p:sldId id="512" r:id="rId35"/>
    <p:sldId id="982" r:id="rId36"/>
    <p:sldId id="844" r:id="rId37"/>
    <p:sldId id="541" r:id="rId38"/>
    <p:sldId id="340" r:id="rId39"/>
    <p:sldId id="1004" r:id="rId40"/>
    <p:sldId id="1005" r:id="rId41"/>
    <p:sldId id="530" r:id="rId4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1" d="100"/>
          <a:sy n="61" d="100"/>
        </p:scale>
        <p:origin x="94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2/21/2024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2024/2/21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tin1NkVeV6G0owFqjUML0UvR-EhJa_mc?usp=sharing" TargetMode="External"/><Relationship Id="rId2" Type="http://schemas.openxmlformats.org/officeDocument/2006/relationships/hyperlink" Target="https://colab.research.google.com/drive/1OA5RY5QL8lt0FlAxcGM3tfnhP0BKew8I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zh-tw/3/tutorial/index.html" TargetMode="External"/><Relationship Id="rId2" Type="http://schemas.openxmlformats.org/officeDocument/2006/relationships/hyperlink" Target="https://acupun.site/lecture/cmed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unoob.com/python3/python3-tutorial.html" TargetMode="External"/><Relationship Id="rId4" Type="http://schemas.openxmlformats.org/officeDocument/2006/relationships/hyperlink" Target="https://www.twcode01.com/python3/python3-tutorial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acupun.site/lecture/python/index.htm#collapseExample-7" TargetMode="External"/><Relationship Id="rId3" Type="http://schemas.openxmlformats.org/officeDocument/2006/relationships/hyperlink" Target="https://acupun.site/lecture/python/index.htm#collapseExample-2" TargetMode="External"/><Relationship Id="rId7" Type="http://schemas.openxmlformats.org/officeDocument/2006/relationships/hyperlink" Target="https://acupun.site/lecture/python/index.htm#collapseExample-6" TargetMode="External"/><Relationship Id="rId2" Type="http://schemas.openxmlformats.org/officeDocument/2006/relationships/hyperlink" Target="https://acupun.site/lecture/python/index.htm#collapseExampl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upun.site/lecture/python/index.htm#collapseExample-5" TargetMode="External"/><Relationship Id="rId5" Type="http://schemas.openxmlformats.org/officeDocument/2006/relationships/hyperlink" Target="https://acupun.site/lecture/python/index.htm#collapseExample-4" TargetMode="External"/><Relationship Id="rId4" Type="http://schemas.openxmlformats.org/officeDocument/2006/relationships/hyperlink" Target="https://acupun.site/lecture/python/index.htm#collapseExample-3" TargetMode="External"/><Relationship Id="rId9" Type="http://schemas.openxmlformats.org/officeDocument/2006/relationships/hyperlink" Target="https://acupun.site/lecture/python/index.htm#collapseExample-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acupun.site/lecture/python/index.htm#collapseExample-15" TargetMode="External"/><Relationship Id="rId3" Type="http://schemas.openxmlformats.org/officeDocument/2006/relationships/hyperlink" Target="https://acupun.site/lecture/python/index.htm#collapseExample-10" TargetMode="External"/><Relationship Id="rId7" Type="http://schemas.openxmlformats.org/officeDocument/2006/relationships/hyperlink" Target="https://acupun.site/lecture/python/index.htm#collapseExample-14" TargetMode="External"/><Relationship Id="rId2" Type="http://schemas.openxmlformats.org/officeDocument/2006/relationships/hyperlink" Target="https://acupun.site/lecture/python/index.htm#collapseExample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upun.site/lecture/python/index.htm#collapseExample-13" TargetMode="External"/><Relationship Id="rId5" Type="http://schemas.openxmlformats.org/officeDocument/2006/relationships/hyperlink" Target="https://acupun.site/lecture/python/index.htm#collapseExample-12" TargetMode="External"/><Relationship Id="rId4" Type="http://schemas.openxmlformats.org/officeDocument/2006/relationships/hyperlink" Target="https://acupun.site/lecture/python/index.htm#collapseExample-1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cupun.site/lecture/python/index.htm#collapseExample-22" TargetMode="External"/><Relationship Id="rId2" Type="http://schemas.openxmlformats.org/officeDocument/2006/relationships/hyperlink" Target="https://acupun.site/lecture/python/index.htm#collapseExample-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upun.site/lecture/python/index.htm#collapseExample-2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ython/index.htm#collapseExample-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39552" y="1570112"/>
            <a:ext cx="7921249" cy="2146920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設計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316416" cy="3600400"/>
          </a:xfrm>
        </p:spPr>
        <p:txBody>
          <a:bodyPr vert="horz" rtlCol="0">
            <a:normAutofit fontScale="62500" lnSpcReduction="20000"/>
          </a:bodyPr>
          <a:lstStyle/>
          <a:p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你們大學</a:t>
            </a:r>
            <a: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年中老師所教的技術</a:t>
            </a:r>
            <a:b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對應到目前全世界資訊技術工作職缺的排名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633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666F86-1833-4504-AD6E-7D85E9FC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2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基礎數據分析：</a:t>
            </a:r>
            <a:r>
              <a:rPr lang="en-US" altLang="zh-CN" sz="32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CN" altLang="en-US" sz="32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CN" sz="3200" b="1" u="sng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名是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：資料庫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</a:p>
          <a:p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基礎數據分析：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pandas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資料處理，大數據分析</a:t>
            </a:r>
            <a:endParaRPr lang="en-US" altLang="zh-CN" sz="32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(3).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進階數據分析：人工智慧在商情預測的應用</a:t>
            </a:r>
            <a:endParaRPr lang="en-US" altLang="zh-CN" sz="32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名是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</a:p>
          <a:p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(4).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商業多媒體設計：</a:t>
            </a:r>
            <a:endParaRPr lang="en-US" altLang="zh-CN" sz="32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是：前端網頁</a:t>
            </a:r>
            <a:r>
              <a:rPr lang="en-US" altLang="zh-CN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是：前端網頁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HTML/CSS</a:t>
            </a: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是：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Typescript</a:t>
            </a:r>
          </a:p>
          <a:p>
            <a:pPr lvl="2"/>
            <a:r>
              <a:rPr lang="en-US" altLang="zh-CN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的姐妹產品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是：後端網頁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  <a:endParaRPr lang="en-US" altLang="zh-CN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8F21BE-27C9-40C6-932D-55F98814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你們大學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年中老師所教技術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對應全球職場業界職缺需求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23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668344" cy="3600400"/>
          </a:xfrm>
        </p:spPr>
        <p:txBody>
          <a:bodyPr vert="horz" rtlCol="0">
            <a:normAutofit fontScale="70000" lnSpcReduction="20000"/>
          </a:bodyPr>
          <a:lstStyle/>
          <a:p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全球職場業界職缺需求的第</a:t>
            </a:r>
            <a: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5+8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名，你都有學到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37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668344" cy="3600400"/>
          </a:xfrm>
        </p:spPr>
        <p:txBody>
          <a:bodyPr vert="horz" rtlCol="0">
            <a:normAutofit fontScale="62500" lnSpcReduction="20000"/>
          </a:bodyPr>
          <a:lstStyle/>
          <a:p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而且很多課程期末都會帶你做</a:t>
            </a:r>
            <a:r>
              <a:rPr lang="en-US" altLang="zh-CN" sz="9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side project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可以放在履歷上用</a:t>
            </a:r>
            <a:endParaRPr lang="en-US" altLang="zh-CN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9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作品集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證明實力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63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666F86-1833-4504-AD6E-7D85E9FC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/>
          </a:bodyPr>
          <a:lstStyle/>
          <a:p>
            <a:r>
              <a:rPr lang="en-US" altLang="zh-CN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基礎數據分析：</a:t>
            </a:r>
            <a:r>
              <a:rPr lang="en-US" altLang="zh-CN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CN" altLang="en-US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CN" sz="32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基礎數據分析：</a:t>
            </a:r>
            <a:r>
              <a:rPr lang="en-US" altLang="zh-CN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pandas</a:t>
            </a:r>
            <a:r>
              <a:rPr lang="zh-CN" altLang="en-US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資料處理，大數據分析</a:t>
            </a:r>
            <a:endParaRPr lang="en-US" altLang="zh-CN" sz="32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(3).</a:t>
            </a:r>
            <a:r>
              <a:rPr lang="zh-CN" altLang="en-US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進階數據分析：人工智慧在商情預測的應用</a:t>
            </a:r>
            <a:endParaRPr lang="en-US" altLang="zh-CN" sz="32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(4).</a:t>
            </a:r>
            <a:r>
              <a:rPr lang="zh-CN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商業多媒體設計：</a:t>
            </a:r>
            <a:endParaRPr lang="en-US" altLang="zh-CN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此課程的作業，可以自己改成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project</a:t>
            </a:r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當作品集</a:t>
            </a:r>
            <a:endParaRPr lang="en-US" altLang="zh-CN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此課程會有很多網頁作業</a:t>
            </a:r>
            <a:endParaRPr lang="en-US" altLang="zh-CN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但是不會帶你做</a:t>
            </a:r>
            <a:r>
              <a:rPr lang="en-US" altLang="zh-CN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project</a:t>
            </a:r>
          </a:p>
          <a:p>
            <a:pPr lvl="1"/>
            <a:r>
              <a:rPr lang="zh-CN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要自己做，自己放在履歷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8F21BE-27C9-40C6-932D-55F98814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可以放在履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歷上用作品集證明實力的課程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98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4976" cy="4824536"/>
          </a:xfrm>
        </p:spPr>
        <p:txBody>
          <a:bodyPr vert="horz" rtlCol="0">
            <a:normAutofit fontScale="47500" lnSpcReduction="20000"/>
          </a:bodyPr>
          <a:lstStyle/>
          <a:p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你的履歷表上有業界最需要人才的第</a:t>
            </a:r>
            <a: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CN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5+8</a:t>
            </a:r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種技術，</a:t>
            </a:r>
            <a:endParaRPr lang="en-US" altLang="zh-CN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而且你又用作品集證明自己</a:t>
            </a:r>
            <a:endParaRPr lang="en-US" altLang="zh-CN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9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會增加你的競爭力，幫助你找到好工作</a:t>
            </a:r>
            <a:endParaRPr lang="zh-TW" altLang="en-US" sz="8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3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316416" cy="3600400"/>
          </a:xfrm>
        </p:spPr>
        <p:txBody>
          <a:bodyPr vert="horz" rtlCol="0">
            <a:normAutofit fontScale="85000" lnSpcReduction="10000"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要學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CN" sz="8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zh-TW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en-US" altLang="zh-CN" sz="8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的三個理由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01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316416" cy="3600400"/>
          </a:xfrm>
        </p:spPr>
        <p:txBody>
          <a:bodyPr vert="horz" rtlCol="0">
            <a:normAutofit fontScale="77500" lnSpcReduction="20000"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個理由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000" b="1" dirty="0"/>
              <a:t>python</a:t>
            </a:r>
            <a:r>
              <a:rPr lang="zh-CN" altLang="en-US" sz="8000" b="1" dirty="0"/>
              <a:t>是進入</a:t>
            </a:r>
            <a:r>
              <a:rPr lang="en-US" altLang="zh-CN" sz="8000" b="1" dirty="0"/>
              <a:t>AI</a:t>
            </a:r>
            <a:r>
              <a:rPr lang="zh-CN" altLang="en-US" sz="8000" b="1" dirty="0"/>
              <a:t>人工智慧程式分析的基礎語言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68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FCEBE15-2AF3-4E9A-894E-EFD6B26FC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05400"/>
          </a:xfrm>
        </p:spPr>
        <p:txBody>
          <a:bodyPr/>
          <a:lstStyle/>
          <a:p>
            <a:r>
              <a:rPr lang="zh-CN" altLang="en-US" b="1" dirty="0"/>
              <a:t>用</a:t>
            </a:r>
            <a:r>
              <a:rPr lang="en-US" altLang="zh-CN" b="1" dirty="0"/>
              <a:t>python</a:t>
            </a:r>
            <a:r>
              <a:rPr lang="zh-CN" altLang="en-US" b="1" dirty="0"/>
              <a:t>的</a:t>
            </a:r>
            <a:r>
              <a:rPr lang="zh-TW" altLang="en-US" b="1" dirty="0"/>
              <a:t>用</a:t>
            </a:r>
            <a:r>
              <a:rPr lang="en-US" altLang="zh-TW" b="1" dirty="0" err="1"/>
              <a:t>sklearn</a:t>
            </a:r>
            <a:r>
              <a:rPr lang="zh-TW" altLang="en-US" b="1" dirty="0"/>
              <a:t>模組，建立</a:t>
            </a:r>
            <a:r>
              <a:rPr lang="en-US" altLang="zh-TW" b="1" dirty="0"/>
              <a:t>『</a:t>
            </a:r>
            <a:r>
              <a:rPr lang="zh-TW" altLang="en-US" b="1" dirty="0"/>
              <a:t>隨機森林法</a:t>
            </a:r>
            <a:r>
              <a:rPr lang="en-US" altLang="zh-TW" b="1" dirty="0"/>
              <a:t>』</a:t>
            </a:r>
            <a:r>
              <a:rPr lang="zh-TW" altLang="en-US" b="1" dirty="0"/>
              <a:t>模型來預測</a:t>
            </a:r>
            <a:r>
              <a:rPr lang="en-US" altLang="zh-TW" b="1" dirty="0"/>
              <a:t>『</a:t>
            </a:r>
            <a:r>
              <a:rPr lang="zh-TW" altLang="en-US" b="1" dirty="0"/>
              <a:t>屬於鳶尾花朵的品種</a:t>
            </a:r>
            <a:r>
              <a:rPr lang="en-US" altLang="zh-TW" b="1" dirty="0"/>
              <a:t>』</a:t>
            </a:r>
          </a:p>
          <a:p>
            <a:pPr lvl="1"/>
            <a:r>
              <a:rPr lang="en-US" altLang="zh-TW" dirty="0">
                <a:hlinkClick r:id="rId2"/>
              </a:rPr>
              <a:t>https://colab.research.google.com/drive/1OA5RY5QL8lt0FlAxcGM3tfnhP0BKew8I?usp=sharing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b="1" dirty="0"/>
              <a:t>用</a:t>
            </a:r>
            <a:r>
              <a:rPr lang="en-US" altLang="zh-TW" b="1" dirty="0"/>
              <a:t>『</a:t>
            </a:r>
            <a:r>
              <a:rPr lang="zh-TW" altLang="en-US" b="1" dirty="0"/>
              <a:t>深度學習的</a:t>
            </a:r>
            <a:r>
              <a:rPr lang="en-US" altLang="zh-TW" b="1" dirty="0" err="1"/>
              <a:t>keras</a:t>
            </a:r>
            <a:r>
              <a:rPr lang="en-US" altLang="zh-TW" b="1" dirty="0"/>
              <a:t>』</a:t>
            </a:r>
            <a:r>
              <a:rPr lang="zh-TW" altLang="en-US" b="1" dirty="0"/>
              <a:t>模組，建立</a:t>
            </a:r>
            <a:r>
              <a:rPr lang="en-US" altLang="zh-TW" b="1" dirty="0"/>
              <a:t>『</a:t>
            </a:r>
            <a:r>
              <a:rPr lang="zh-TW" altLang="en-US" b="1" dirty="0"/>
              <a:t>類神經網路</a:t>
            </a:r>
            <a:r>
              <a:rPr lang="en-US" altLang="zh-TW" b="1" dirty="0"/>
              <a:t>』</a:t>
            </a:r>
            <a:r>
              <a:rPr lang="zh-TW" altLang="en-US" b="1" dirty="0"/>
              <a:t>，預測患者是否患有糖尿病</a:t>
            </a:r>
            <a:endParaRPr lang="en-US" altLang="zh-TW" b="1" dirty="0"/>
          </a:p>
          <a:p>
            <a:pPr lvl="1"/>
            <a:r>
              <a:rPr lang="en-US" altLang="zh-TW" dirty="0">
                <a:hlinkClick r:id="rId3"/>
              </a:rPr>
              <a:t>https://colab.research.google.com/drive/1tin1NkVeV6G0owFqjUML0UvR-EhJa_mc?usp=sharing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129AB10-945F-49A0-8E40-5AFE722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b="1" dirty="0"/>
              <a:t>Pandas</a:t>
            </a:r>
            <a:r>
              <a:rPr lang="zh-CN" altLang="en-US" b="1" dirty="0"/>
              <a:t>是進入</a:t>
            </a:r>
            <a:r>
              <a:rPr lang="en-US" altLang="zh-CN" b="1" dirty="0"/>
              <a:t>AI</a:t>
            </a:r>
            <a:r>
              <a:rPr lang="zh-CN" altLang="en-US" b="1" dirty="0"/>
              <a:t>人工智慧程式分析的基礎語言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22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316416" cy="3600400"/>
          </a:xfrm>
        </p:spPr>
        <p:txBody>
          <a:bodyPr vert="horz" rtlCol="0">
            <a:normAutofit fontScale="85000" lnSpcReduction="10000"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要學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CN" sz="8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zh-TW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en-US" altLang="zh-CN" sz="8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的三個理由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36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316416" cy="3600400"/>
          </a:xfrm>
        </p:spPr>
        <p:txBody>
          <a:bodyPr vert="horz" rtlCol="0">
            <a:normAutofit fontScale="85000" lnSpcReduction="10000"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要學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CN" sz="8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zh-TW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en-US" altLang="zh-CN" sz="8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的三個理由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88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316416" cy="3600400"/>
          </a:xfrm>
        </p:spPr>
        <p:txBody>
          <a:bodyPr vert="horz" rtlCol="0">
            <a:normAutofit fontScale="85000" lnSpcReduction="10000"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個理由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/>
              <a:t>才能夠活用</a:t>
            </a:r>
            <a:r>
              <a:rPr lang="en-US" altLang="zh-CN" sz="8000" b="1" dirty="0" err="1"/>
              <a:t>ChatGPT</a:t>
            </a:r>
            <a:r>
              <a:rPr lang="zh-CN" altLang="en-US" sz="8000" b="1" dirty="0"/>
              <a:t>的數據分析功能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94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5400" b="1" dirty="0" err="1">
                <a:effectLst/>
              </a:rPr>
              <a:t>ChatGPT</a:t>
            </a:r>
            <a:r>
              <a:rPr lang="zh-CN" altLang="en-US" sz="5400" b="1" dirty="0">
                <a:effectLst/>
              </a:rPr>
              <a:t>的三大功能</a:t>
            </a:r>
            <a:r>
              <a:rPr lang="zh-TW" altLang="en-US" sz="5400" b="1" dirty="0">
                <a:effectLst/>
              </a:rPr>
              <a:t>：</a:t>
            </a:r>
            <a:endParaRPr lang="en-US" altLang="zh-TW" sz="5400" b="1" dirty="0">
              <a:effectLst/>
            </a:endParaRPr>
          </a:p>
          <a:p>
            <a:r>
              <a:rPr lang="zh-CN" altLang="en-US" sz="4000" b="1" dirty="0">
                <a:effectLst/>
              </a:rPr>
              <a:t>功能</a:t>
            </a:r>
            <a:r>
              <a:rPr lang="en-US" altLang="zh-CN" sz="4000" b="1" dirty="0">
                <a:effectLst/>
              </a:rPr>
              <a:t>1</a:t>
            </a:r>
            <a:r>
              <a:rPr lang="zh-TW" altLang="en-US" sz="4000" b="1" dirty="0">
                <a:effectLst/>
              </a:rPr>
              <a:t>：</a:t>
            </a:r>
            <a:r>
              <a:rPr lang="zh-CN" altLang="en-US" sz="4000" b="1" dirty="0">
                <a:effectLst/>
              </a:rPr>
              <a:t>生成文本（對話，回答問題）</a:t>
            </a:r>
            <a:endParaRPr lang="en-US" altLang="zh-TW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r>
              <a:rPr lang="zh-CN" altLang="en-US" sz="4000" b="1" dirty="0">
                <a:effectLst/>
              </a:rPr>
              <a:t>功能</a:t>
            </a:r>
            <a:r>
              <a:rPr lang="en-US" altLang="zh-CN" sz="4000" b="1" dirty="0">
                <a:effectLst/>
              </a:rPr>
              <a:t>2</a:t>
            </a:r>
            <a:r>
              <a:rPr lang="zh-TW" altLang="en-US" sz="4000" b="1" dirty="0">
                <a:effectLst/>
              </a:rPr>
              <a:t>：</a:t>
            </a:r>
            <a:r>
              <a:rPr lang="zh-CN" altLang="en-US" sz="4000" b="1" dirty="0">
                <a:effectLst/>
              </a:rPr>
              <a:t>生成圖片</a:t>
            </a:r>
            <a:endParaRPr lang="en-US" altLang="zh-CN" sz="4000" b="1" dirty="0">
              <a:effectLst/>
            </a:endParaRPr>
          </a:p>
          <a:p>
            <a:r>
              <a:rPr lang="zh-CN" altLang="en-US" sz="4000" b="1" dirty="0">
                <a:effectLst/>
              </a:rPr>
              <a:t>功能</a:t>
            </a:r>
            <a:r>
              <a:rPr lang="en-US" altLang="zh-CN" sz="4000" b="1" dirty="0">
                <a:effectLst/>
              </a:rPr>
              <a:t>3</a:t>
            </a:r>
            <a:r>
              <a:rPr lang="zh-CN" altLang="en-US" sz="4000" b="1" dirty="0">
                <a:effectLst/>
              </a:rPr>
              <a:t>：</a:t>
            </a:r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數據分析（上傳</a:t>
            </a:r>
            <a:r>
              <a:rPr lang="en-US" altLang="zh-CN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excel</a:t>
            </a:r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數據，</a:t>
            </a:r>
            <a:r>
              <a:rPr lang="en-US" altLang="zh-CN" sz="4000" b="1" dirty="0" err="1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chatpgt</a:t>
            </a:r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可以幫你分析數據，自動畫圖視覺化，並給你</a:t>
            </a:r>
            <a:r>
              <a:rPr lang="en-US" altLang="zh-CN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python</a:t>
            </a:r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的程式碼）</a:t>
            </a:r>
            <a:endParaRPr lang="en-US" altLang="zh-CN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要學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pandas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個理由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en-US" altLang="zh-CN" sz="5400" b="1" dirty="0" err="1">
                <a:effectLst/>
              </a:rPr>
              <a:t>ChatGPT</a:t>
            </a:r>
            <a:r>
              <a:rPr lang="zh-CN" altLang="en-US" sz="5400" b="1" dirty="0">
                <a:effectLst/>
              </a:rPr>
              <a:t>幫你數據分析的</a:t>
            </a:r>
            <a:r>
              <a:rPr lang="zh-CN" altLang="en-US" sz="5400" b="1" dirty="0">
                <a:solidFill>
                  <a:srgbClr val="7030A0"/>
                </a:solidFill>
                <a:effectLst/>
              </a:rPr>
              <a:t>程式碼</a:t>
            </a:r>
            <a:r>
              <a:rPr lang="zh-TW" altLang="en-US" sz="5400" b="1" dirty="0">
                <a:effectLst/>
              </a:rPr>
              <a:t>：</a:t>
            </a:r>
            <a:endParaRPr lang="en-US" altLang="zh-TW" sz="5400" b="1" dirty="0">
              <a:effectLst/>
            </a:endParaRPr>
          </a:p>
          <a:p>
            <a:pPr lvl="1"/>
            <a:r>
              <a:rPr lang="zh-CN" altLang="en-US" sz="5000" b="1" dirty="0">
                <a:effectLst/>
              </a:rPr>
              <a:t>就是</a:t>
            </a:r>
            <a:r>
              <a:rPr lang="en-US" altLang="zh-CN" sz="9600" b="1" dirty="0">
                <a:solidFill>
                  <a:srgbClr val="7030A0"/>
                </a:solidFill>
                <a:effectLst/>
              </a:rPr>
              <a:t>python</a:t>
            </a:r>
            <a:endParaRPr lang="en-US" altLang="zh-TW" sz="9600" b="1" dirty="0">
              <a:solidFill>
                <a:srgbClr val="7030A0"/>
              </a:solidFill>
              <a:effectLst/>
            </a:endParaRPr>
          </a:p>
          <a:p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要學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pandas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個理由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4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7D364C8-A345-49DC-8E2F-5FCAC91C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8D5755-B98C-4A28-9D6A-53C8E525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C2C62F-5F61-43DF-8816-E8734D53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" y="-228020"/>
            <a:ext cx="7869560" cy="70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4D490ED-9193-4104-8656-CADE4582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959229"/>
          </a:xfrm>
        </p:spPr>
        <p:txBody>
          <a:bodyPr>
            <a:normAutofit/>
          </a:bodyPr>
          <a:lstStyle/>
          <a:p>
            <a:r>
              <a:rPr lang="zh-CN" altLang="en-US" dirty="0"/>
              <a:t>不同性別的銷售數量，銷售金額</a:t>
            </a:r>
            <a:endParaRPr lang="zh-TW" altLang="en-US" dirty="0"/>
          </a:p>
        </p:txBody>
      </p:sp>
      <p:pic>
        <p:nvPicPr>
          <p:cNvPr id="21506" name="Picture 2" descr="https://files.oaiusercontent.com/file-GCXfF1PnHy5TmPyUrSoWjC6d?se=2023-10-24T10%3A27%3A05Z&amp;sp=r&amp;sv=2021-08-06&amp;sr=b&amp;rscc=max-age%3D3599%2C%20immutable&amp;rscd=attachment%3B%20filename%3D2059eecb-0b3c-47f4-8fa3-79350bb3ee28&amp;sig=nCP5szoQAVtkqRLmhpd0SyrBb/1kVEGno3sniPg19gQ%3D">
            <a:extLst>
              <a:ext uri="{FF2B5EF4-FFF2-40B4-BE49-F238E27FC236}">
                <a16:creationId xmlns:a16="http://schemas.microsoft.com/office/drawing/2014/main" id="{3F0C5CAB-1C10-4C77-ABA3-75014C1B1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629"/>
            <a:ext cx="8928992" cy="55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900" dirty="0"/>
              <a:t>各個業務單位的總銷售金額</a:t>
            </a:r>
            <a:br>
              <a:rPr lang="en-US" altLang="zh-TW" sz="4900" dirty="0"/>
            </a:br>
            <a:r>
              <a:rPr lang="zh-TW" altLang="en-US" sz="4900" dirty="0"/>
              <a:t>和總銷售數量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6" name="Picture 4" descr="https://files.oaiusercontent.com/file-TYri7LtDm3B6pkXWArK0vhiD?se=2023-10-24T10%3A28%3A28Z&amp;sp=r&amp;sv=2021-08-06&amp;sr=b&amp;rscc=max-age%3D3599%2C%20immutable&amp;rscd=attachment%3B%20filename%3D72286061-d529-423b-abe1-bbe07c6ae182&amp;sig=W1PNLKK0b0pDboAsO1UvQ9D9uD2/4UTxjLQnTlIBtWI%3D">
            <a:extLst>
              <a:ext uri="{FF2B5EF4-FFF2-40B4-BE49-F238E27FC236}">
                <a16:creationId xmlns:a16="http://schemas.microsoft.com/office/drawing/2014/main" id="{B54D0FB7-8F6C-4BB7-A1A7-BD1F83AD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" y="16002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10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18" y="116632"/>
            <a:ext cx="9036496" cy="540296"/>
          </a:xfrm>
        </p:spPr>
        <p:txBody>
          <a:bodyPr>
            <a:normAutofit fontScale="90000"/>
          </a:bodyPr>
          <a:lstStyle/>
          <a:p>
            <a:r>
              <a:rPr lang="zh-TW" altLang="en-US" sz="4900" dirty="0"/>
              <a:t>比較不同性別，不同產品的比較圖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r>
              <a:rPr lang="zh-TW" altLang="en-US" sz="2600" dirty="0">
                <a:effectLst/>
                <a:highlight>
                  <a:srgbClr val="FFFF00"/>
                </a:highlight>
              </a:rPr>
              <a:t>左圖</a:t>
            </a:r>
            <a:r>
              <a:rPr lang="zh-TW" altLang="en-US" sz="2600" dirty="0">
                <a:effectLst/>
              </a:rPr>
              <a:t>：展示了按</a:t>
            </a:r>
            <a:r>
              <a:rPr lang="zh-TW" altLang="en-US" sz="2600" dirty="0">
                <a:solidFill>
                  <a:srgbClr val="C00000"/>
                </a:solidFill>
                <a:effectLst/>
              </a:rPr>
              <a:t>性別和產品</a:t>
            </a:r>
            <a:r>
              <a:rPr lang="zh-TW" altLang="en-US" sz="2600" dirty="0">
                <a:effectLst/>
              </a:rPr>
              <a:t>分類的</a:t>
            </a:r>
            <a:r>
              <a:rPr lang="zh-TW" altLang="en-US" sz="2600" dirty="0">
                <a:effectLst/>
                <a:highlight>
                  <a:srgbClr val="FFFF00"/>
                </a:highlight>
              </a:rPr>
              <a:t>銷售數量</a:t>
            </a:r>
            <a:r>
              <a:rPr lang="zh-TW" altLang="en-US" sz="2600" dirty="0">
                <a:effectLst/>
              </a:rPr>
              <a:t>。從圖中我們可以看到，在大多數產品類別中，男性和女性業務員的銷售數量相差不大。然而，在銷售手機和平板方面，男性業務員的表現似乎稍好一些。</a:t>
            </a:r>
          </a:p>
          <a:p>
            <a:r>
              <a:rPr lang="zh-TW" altLang="en-US" sz="2600" dirty="0">
                <a:effectLst/>
                <a:highlight>
                  <a:srgbClr val="FFFF00"/>
                </a:highlight>
              </a:rPr>
              <a:t>右圖</a:t>
            </a:r>
            <a:r>
              <a:rPr lang="zh-TW" altLang="en-US" sz="2600" dirty="0">
                <a:effectLst/>
              </a:rPr>
              <a:t>：展示了按</a:t>
            </a:r>
            <a:r>
              <a:rPr lang="zh-TW" altLang="en-US" sz="2600" dirty="0">
                <a:solidFill>
                  <a:srgbClr val="C00000"/>
                </a:solidFill>
                <a:effectLst/>
              </a:rPr>
              <a:t>性別和產品</a:t>
            </a:r>
            <a:r>
              <a:rPr lang="zh-TW" altLang="en-US" sz="2600" dirty="0">
                <a:effectLst/>
              </a:rPr>
              <a:t>分類的</a:t>
            </a:r>
            <a:r>
              <a:rPr lang="zh-TW" altLang="en-US" sz="2600" dirty="0">
                <a:effectLst/>
                <a:highlight>
                  <a:srgbClr val="FFFF00"/>
                </a:highlight>
              </a:rPr>
              <a:t>銷售金</a:t>
            </a:r>
            <a:r>
              <a:rPr lang="zh-TW" altLang="en-US" sz="2600" dirty="0">
                <a:effectLst/>
              </a:rPr>
              <a:t>額。這個圖表也顯示了類似的趨勢，男性業務員在銷售手機和平板方面的金額略高。</a:t>
            </a:r>
          </a:p>
          <a:p>
            <a:endParaRPr lang="zh-TW" altLang="en-US" dirty="0"/>
          </a:p>
        </p:txBody>
      </p:sp>
      <p:pic>
        <p:nvPicPr>
          <p:cNvPr id="10248" name="Picture 8" descr="https://files.oaiusercontent.com/file-IAOBhwoGPz97DcYHLYyJQhHT?se=2023-10-24T10%3A29%3A57Z&amp;sp=r&amp;sv=2021-08-06&amp;sr=b&amp;rscc=max-age%3D3599%2C%20immutable&amp;rscd=attachment%3B%20filename%3Da0a85895-b1f7-4eea-971e-f1408d0e367e&amp;sig=EqazOYhArh8Oegg3GOHWMmoo/wQa7nA4u4RC/fyDSjY%3D">
            <a:extLst>
              <a:ext uri="{FF2B5EF4-FFF2-40B4-BE49-F238E27FC236}">
                <a16:creationId xmlns:a16="http://schemas.microsoft.com/office/drawing/2014/main" id="{39F6389C-9229-4753-AE19-02D99E38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" y="675826"/>
            <a:ext cx="8874086" cy="37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87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比較不同業務單位，不同產品的比較圖</a:t>
            </a:r>
            <a:endParaRPr lang="zh-TW" altLang="en-US" dirty="0"/>
          </a:p>
        </p:txBody>
      </p:sp>
      <p:pic>
        <p:nvPicPr>
          <p:cNvPr id="11266" name="Picture 2" descr="https://files.oaiusercontent.com/file-cSzPZwYc60LqIsLEVZsFjKKU?se=2023-10-23T14%3A44%3A19Z&amp;sp=r&amp;sv=2021-08-06&amp;sr=b&amp;rscc=max-age%3D3599%2C%20immutable&amp;rscd=attachment%3B%20filename%3D71663b08-d6c6-4111-ab27-b5fdd8fb29d8&amp;sig=sA5xn7NwnNsF/E3Eh%2BzfCtC5MAWQPJ%2BnKa9stXX%2BNeE%3D">
            <a:extLst>
              <a:ext uri="{FF2B5EF4-FFF2-40B4-BE49-F238E27FC236}">
                <a16:creationId xmlns:a16="http://schemas.microsoft.com/office/drawing/2014/main" id="{BAFEBF0A-4A96-4E38-8545-0A9E9CC2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2" y="1399669"/>
            <a:ext cx="91440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99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比較不同業務單位，不同產品的比較圖</a:t>
            </a:r>
            <a:endParaRPr lang="zh-TW" altLang="en-US" dirty="0"/>
          </a:p>
        </p:txBody>
      </p:sp>
      <p:pic>
        <p:nvPicPr>
          <p:cNvPr id="24578" name="Picture 2" descr="https://files.oaiusercontent.com/file-g1WKCfbYhNQ2fZcITxJLH4FU?se=2023-10-24T10%3A32%3A07Z&amp;sp=r&amp;sv=2021-08-06&amp;sr=b&amp;rscc=max-age%3D3599%2C%20immutable&amp;rscd=attachment%3B%20filename%3Da61fa4fd-038e-4195-a4aa-77a39c50a474&amp;sig=/kveL1M3eZcir3XrZXswfzEuqx9eqhhM6jCX09IDcpk%3D">
            <a:extLst>
              <a:ext uri="{FF2B5EF4-FFF2-40B4-BE49-F238E27FC236}">
                <a16:creationId xmlns:a16="http://schemas.microsoft.com/office/drawing/2014/main" id="{EC96D790-1C9E-4908-83CA-16E4E19F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1" y="141174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5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比較不同業務員，不同產品的比較圖</a:t>
            </a:r>
          </a:p>
        </p:txBody>
      </p:sp>
      <p:pic>
        <p:nvPicPr>
          <p:cNvPr id="12290" name="Picture 2" descr="https://files.oaiusercontent.com/file-M80EIVoDlTyZD5v0gzvn39tK?se=2023-10-23T14%3A46%3A04Z&amp;sp=r&amp;sv=2021-08-06&amp;sr=b&amp;rscc=max-age%3D3599%2C%20immutable&amp;rscd=attachment%3B%20filename%3D36629a09-9400-44c9-a783-cf3be4462672&amp;sig=hTN51MYApsuJoGrEIiZjH2hlQJT3bBsonKtqGOTypog%3D">
            <a:extLst>
              <a:ext uri="{FF2B5EF4-FFF2-40B4-BE49-F238E27FC236}">
                <a16:creationId xmlns:a16="http://schemas.microsoft.com/office/drawing/2014/main" id="{AEE1D811-78E5-43F0-B5E5-08BF735C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629"/>
            <a:ext cx="9144000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5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3600400"/>
          </a:xfrm>
        </p:spPr>
        <p:txBody>
          <a:bodyPr vert="horz" rtlCol="0">
            <a:normAutofit fontScale="70000" lnSpcReduction="20000"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個理由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CN" sz="8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zh-TW" altLang="en-US" sz="8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en-US" altLang="zh-CN" sz="8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CN" altLang="en-US" sz="8000" b="1" dirty="0"/>
              <a:t>是目前求職市場</a:t>
            </a:r>
            <a:endParaRPr lang="en-US" altLang="zh-CN" sz="8000" b="1" dirty="0"/>
          </a:p>
          <a:p>
            <a:r>
              <a:rPr lang="zh-CN" altLang="en-US" sz="8000" b="1" dirty="0"/>
              <a:t>排行前三的程式語言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5023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比較不同業務員，不同產品的比較圖</a:t>
            </a:r>
          </a:p>
        </p:txBody>
      </p:sp>
      <p:pic>
        <p:nvPicPr>
          <p:cNvPr id="23554" name="Picture 2" descr="https://files.oaiusercontent.com/file-KzgOthU1FnbZMLWVayr55lye?se=2023-10-24T10%3A34%3A06Z&amp;sp=r&amp;sv=2021-08-06&amp;sr=b&amp;rscc=max-age%3D3599%2C%20immutable&amp;rscd=attachment%3B%20filename%3D1521dda4-ba8d-4a9f-9bc6-9666d7dbfa89&amp;sig=3wAwsSoOSXeXpWPXnQcEQ%2BXZFcnV4TERUInqH/10Ddo%3D">
            <a:extLst>
              <a:ext uri="{FF2B5EF4-FFF2-40B4-BE49-F238E27FC236}">
                <a16:creationId xmlns:a16="http://schemas.microsoft.com/office/drawing/2014/main" id="{9D5FE7AB-F738-4444-B4CF-947F89CE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76" y="16002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77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980265-D5DF-4785-A9DC-9DC1480F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6C64169-8C78-43E9-9911-D348943E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ffectLst/>
              </a:rPr>
              <a:t>比較，分析不同業務單位，不同性別的銷售金額</a:t>
            </a:r>
            <a:endParaRPr lang="zh-TW" altLang="en-US" sz="2400" dirty="0"/>
          </a:p>
        </p:txBody>
      </p:sp>
      <p:pic>
        <p:nvPicPr>
          <p:cNvPr id="13314" name="Picture 2" descr="https://files.oaiusercontent.com/file-clvvOmNl7bTZYh70IKkYEkAi?se=2023-10-23T14%3A51%3A06Z&amp;sp=r&amp;sv=2021-08-06&amp;sr=b&amp;rscc=max-age%3D3599%2C%20immutable&amp;rscd=attachment%3B%20filename%3D58f010fe-c015-495b-9c08-3c39d7cae168&amp;sig=Ozj%2Bb0X2VWFLtFufKcZCAEKQuOEKlxN9rOyV84dfyeQ%3D">
            <a:extLst>
              <a:ext uri="{FF2B5EF4-FFF2-40B4-BE49-F238E27FC236}">
                <a16:creationId xmlns:a16="http://schemas.microsoft.com/office/drawing/2014/main" id="{9345E019-54E7-4DEC-A91F-E97581EF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4" y="1376542"/>
            <a:ext cx="91440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21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776864" cy="2088232"/>
          </a:xfrm>
        </p:spPr>
        <p:txBody>
          <a:bodyPr vert="horz" rtlCol="0" anchor="b" anchorCtr="0">
            <a:normAutofit/>
          </a:bodyPr>
          <a:lstStyle/>
          <a:p>
            <a:r>
              <a:rPr lang="zh-CN" altLang="en-US" sz="7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教科書，評分方式</a:t>
            </a:r>
            <a:endParaRPr lang="zh-TW" altLang="en-US" sz="7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64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600200"/>
            <a:ext cx="9252520" cy="52578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b="1" dirty="0"/>
              <a:t>（</a:t>
            </a:r>
            <a:r>
              <a:rPr lang="en-US" altLang="zh-CN" sz="3200" b="1" dirty="0"/>
              <a:t>1</a:t>
            </a:r>
            <a:r>
              <a:rPr lang="zh-TW" altLang="en-US" sz="3200" b="1" dirty="0"/>
              <a:t>）</a:t>
            </a:r>
            <a:r>
              <a:rPr lang="zh-CN" altLang="en-US" sz="3200" b="1" dirty="0"/>
              <a:t>教材</a:t>
            </a:r>
            <a:r>
              <a:rPr lang="zh-TW" altLang="en-US" sz="3200" b="1" dirty="0"/>
              <a:t>：</a:t>
            </a:r>
            <a:endParaRPr lang="en-US" altLang="zh-TW" sz="3200" b="1" dirty="0"/>
          </a:p>
          <a:p>
            <a:pPr lvl="1"/>
            <a:r>
              <a:rPr lang="zh-CN" altLang="en-US" b="1" dirty="0"/>
              <a:t>老師的教學網站</a:t>
            </a:r>
            <a:endParaRPr lang="en-US" altLang="zh-CN" b="1" dirty="0"/>
          </a:p>
          <a:p>
            <a:pPr lvl="1"/>
            <a:r>
              <a:rPr lang="en-US" altLang="zh-TW" b="1" dirty="0">
                <a:hlinkClick r:id="rId2"/>
              </a:rPr>
              <a:t>https://acupun.site/lecture/python/</a:t>
            </a:r>
          </a:p>
          <a:p>
            <a:pPr lvl="1"/>
            <a:endParaRPr lang="en-US" altLang="zh-TW" b="1" dirty="0"/>
          </a:p>
          <a:p>
            <a:r>
              <a:rPr lang="zh-CN" altLang="en-US" sz="3200" b="1" dirty="0"/>
              <a:t>（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）其它參考教材：</a:t>
            </a:r>
            <a:endParaRPr lang="en-US" altLang="zh-CN" sz="3200" b="1" dirty="0"/>
          </a:p>
          <a:p>
            <a:pPr lvl="1"/>
            <a:r>
              <a:rPr lang="en-US" altLang="zh-CN" sz="2800" b="1" dirty="0"/>
              <a:t>Python</a:t>
            </a:r>
            <a:r>
              <a:rPr lang="zh-CN" altLang="en-US" sz="2800" b="1" dirty="0"/>
              <a:t>中文手冊：</a:t>
            </a:r>
            <a:r>
              <a:rPr lang="en-US" altLang="zh-CN" sz="2800" b="1" dirty="0">
                <a:hlinkClick r:id="rId3"/>
              </a:rPr>
              <a:t>https://docs.python.org/zh-tw/3/tutorial/index.html</a:t>
            </a:r>
            <a:endParaRPr lang="en-US" altLang="zh-CN" sz="2800" b="1" dirty="0"/>
          </a:p>
          <a:p>
            <a:pPr lvl="1"/>
            <a:r>
              <a:rPr lang="en-US" altLang="zh-CN" sz="2800" b="1" dirty="0"/>
              <a:t>Python</a:t>
            </a:r>
            <a:r>
              <a:rPr lang="zh-CN" altLang="en-US" sz="2800" b="1" dirty="0"/>
              <a:t>中文教學：</a:t>
            </a:r>
            <a:r>
              <a:rPr lang="en-US" altLang="zh-CN" sz="2800" b="1" dirty="0">
                <a:hlinkClick r:id="rId4"/>
              </a:rPr>
              <a:t>https://www.twcode01.com/python3/python3-tutorial.html</a:t>
            </a:r>
            <a:endParaRPr lang="en-US" altLang="zh-CN" sz="2800" b="1" dirty="0"/>
          </a:p>
          <a:p>
            <a:pPr lvl="1"/>
            <a:r>
              <a:rPr lang="en-US" altLang="zh-TW" sz="2800" b="1" dirty="0"/>
              <a:t>W3school</a:t>
            </a:r>
            <a:r>
              <a:rPr lang="zh-CN" altLang="en-US" sz="2800" b="1" dirty="0"/>
              <a:t>教學</a:t>
            </a:r>
            <a:r>
              <a:rPr lang="en-US" altLang="zh-TW" sz="2800" b="1" dirty="0"/>
              <a:t>:https://www.w3schools.com/python/</a:t>
            </a:r>
          </a:p>
          <a:p>
            <a:pPr lvl="1"/>
            <a:r>
              <a:rPr lang="en-US" altLang="zh-CN" sz="2800" b="1" dirty="0"/>
              <a:t>Python</a:t>
            </a:r>
            <a:r>
              <a:rPr lang="zh-CN" altLang="en-US" sz="2800" b="1" dirty="0"/>
              <a:t>中文教學：</a:t>
            </a:r>
            <a:r>
              <a:rPr lang="en-US" altLang="zh-CN" sz="2800" b="1" dirty="0">
                <a:hlinkClick r:id="rId5"/>
              </a:rPr>
              <a:t>https://www.runoob.com/python3/python3-tutorial.html</a:t>
            </a:r>
            <a:endParaRPr lang="en-US" altLang="zh-CN" sz="2800" b="1" dirty="0"/>
          </a:p>
          <a:p>
            <a:pPr lvl="1"/>
            <a:endParaRPr lang="en-US" altLang="zh-TW" sz="2800" b="1" dirty="0"/>
          </a:p>
          <a:p>
            <a:pPr lvl="1"/>
            <a:endParaRPr lang="en-US" altLang="zh-TW" sz="2800" b="1" dirty="0"/>
          </a:p>
          <a:p>
            <a:pPr marL="457200" lvl="1" indent="0">
              <a:buNone/>
            </a:pPr>
            <a:endParaRPr lang="en-US" altLang="zh-CN" sz="2800" b="1" dirty="0"/>
          </a:p>
          <a:p>
            <a:pPr lvl="1"/>
            <a:endParaRPr lang="en-US" altLang="zh-TW" sz="2800" b="1" dirty="0"/>
          </a:p>
          <a:p>
            <a:pPr lvl="1"/>
            <a:endParaRPr lang="en-US" altLang="zh-TW" sz="2800" b="1" dirty="0"/>
          </a:p>
          <a:p>
            <a:pPr lvl="1"/>
            <a:endParaRPr lang="en-US" altLang="zh-TW" sz="3200" b="1" dirty="0"/>
          </a:p>
          <a:p>
            <a:pPr lvl="1"/>
            <a:endParaRPr lang="zh-TW" altLang="en-US" sz="3600" b="1" dirty="0"/>
          </a:p>
          <a:p>
            <a:pPr lvl="1"/>
            <a:endParaRPr lang="en-US" altLang="zh-TW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592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本學期的評分方式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 lnSpcReduction="10000"/>
          </a:bodyPr>
          <a:lstStyle/>
          <a:p>
            <a:r>
              <a:rPr lang="en-US" altLang="zh-CN" sz="4400" b="1" dirty="0"/>
              <a:t>1.</a:t>
            </a:r>
            <a:r>
              <a:rPr lang="zh-CN" altLang="en-US" sz="4400" b="1" dirty="0"/>
              <a:t>上課分數：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  <a:p>
            <a:pPr lvl="1"/>
            <a:r>
              <a:rPr lang="zh-CN" altLang="en-US" sz="3600" b="1" dirty="0"/>
              <a:t>上課加分（使用</a:t>
            </a:r>
            <a:r>
              <a:rPr lang="en-US" altLang="zh-CN" sz="3600" b="1" dirty="0" err="1">
                <a:highlight>
                  <a:srgbClr val="FFFF00"/>
                </a:highlight>
              </a:rPr>
              <a:t>Zuvio</a:t>
            </a:r>
            <a:r>
              <a:rPr lang="zh-CN" altLang="en-US" sz="3600" b="1" dirty="0"/>
              <a:t>來加分）</a:t>
            </a:r>
            <a:endParaRPr lang="en-US" altLang="zh-CN" sz="3600" b="1" dirty="0"/>
          </a:p>
          <a:p>
            <a:pPr lvl="1"/>
            <a:r>
              <a:rPr lang="en-US" altLang="zh-CN" sz="3600" b="1" dirty="0"/>
              <a:t>A</a:t>
            </a:r>
            <a:r>
              <a:rPr lang="zh-CN" altLang="en-US" sz="3600" b="1" dirty="0"/>
              <a:t>上課加分</a:t>
            </a:r>
            <a:r>
              <a:rPr lang="en-US" altLang="zh-CN" sz="3600" b="1" dirty="0"/>
              <a:t>50</a:t>
            </a:r>
            <a:r>
              <a:rPr lang="zh-CN" altLang="en-US" sz="3600" b="1" dirty="0"/>
              <a:t>，</a:t>
            </a:r>
            <a:r>
              <a:rPr lang="en-US" altLang="zh-CN" sz="3600" b="1" dirty="0"/>
              <a:t>B</a:t>
            </a:r>
            <a:r>
              <a:rPr lang="zh-CN" altLang="en-US" sz="3600" b="1" dirty="0"/>
              <a:t>上課加分</a:t>
            </a:r>
            <a:r>
              <a:rPr lang="en-US" altLang="zh-CN" sz="3600" b="1" dirty="0"/>
              <a:t>30</a:t>
            </a:r>
          </a:p>
          <a:p>
            <a:pPr lvl="1"/>
            <a:r>
              <a:rPr lang="en-US" altLang="zh-CN" sz="3600" b="1" dirty="0"/>
              <a:t>A</a:t>
            </a:r>
            <a:r>
              <a:rPr lang="zh-CN" altLang="en-US" sz="3600" b="1" dirty="0"/>
              <a:t>平時分數</a:t>
            </a:r>
            <a:r>
              <a:rPr lang="en-US" altLang="zh-CN" sz="3600" b="1" dirty="0"/>
              <a:t>100</a:t>
            </a:r>
            <a:r>
              <a:rPr lang="zh-CN" altLang="en-US" sz="3600" b="1" dirty="0"/>
              <a:t>，</a:t>
            </a:r>
            <a:r>
              <a:rPr lang="en-US" altLang="zh-CN" sz="3600" b="1" dirty="0"/>
              <a:t>B</a:t>
            </a:r>
            <a:r>
              <a:rPr lang="zh-CN" altLang="en-US" sz="3600" b="1" dirty="0"/>
              <a:t>平時分數</a:t>
            </a:r>
            <a:r>
              <a:rPr lang="en-US" altLang="zh-CN" sz="3600" b="1" dirty="0"/>
              <a:t>60</a:t>
            </a:r>
          </a:p>
          <a:p>
            <a:r>
              <a:rPr lang="en-US" altLang="zh-CN" sz="4400" b="1" dirty="0"/>
              <a:t>2.</a:t>
            </a:r>
            <a:r>
              <a:rPr lang="zh-CN" altLang="en-US" sz="4400" b="1" dirty="0"/>
              <a:t>作業分數：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  <a:p>
            <a:r>
              <a:rPr lang="en-US" altLang="zh-CN" sz="4400" b="1" dirty="0"/>
              <a:t>3.</a:t>
            </a:r>
            <a:r>
              <a:rPr lang="zh-CN" altLang="en-US" sz="4400" b="1" dirty="0"/>
              <a:t>期中考分數：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  <a:p>
            <a:r>
              <a:rPr lang="en-US" altLang="zh-CN" sz="4400" b="1" dirty="0"/>
              <a:t>4</a:t>
            </a:r>
            <a:r>
              <a:rPr lang="en-US" altLang="zh-TW" sz="4400" b="1" dirty="0"/>
              <a:t>.</a:t>
            </a:r>
            <a:r>
              <a:rPr lang="zh-CN" altLang="en-US" sz="4400" b="1" dirty="0"/>
              <a:t>期末考分數：</a:t>
            </a:r>
            <a:r>
              <a:rPr lang="en-US" altLang="zh-CN" sz="44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877219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b="1" dirty="0">
                <a:latin typeface="+mn-lt"/>
                <a:ea typeface="+mn-ea"/>
                <a:cs typeface="+mn-cs"/>
              </a:rPr>
              <a:t>這門課不是營養學分</a:t>
            </a:r>
            <a:endParaRPr lang="zh-TW" altLang="en-US" sz="6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50592C3-C585-4AD5-8F99-EB5DF049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25" y="1174758"/>
            <a:ext cx="1701307" cy="5615590"/>
          </a:xfrm>
          <a:prstGeom prst="rect">
            <a:avLst/>
          </a:prstGeom>
        </p:spPr>
      </p:pic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AAA4D0CF-CD44-45C6-8D65-F3EDAE41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F232D8D-E3CA-486B-B37A-B578DCB6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" y="1176496"/>
            <a:ext cx="1701307" cy="55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80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556" y="1340768"/>
            <a:ext cx="7592888" cy="2850232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本學期的課程內容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41996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2816"/>
            <a:ext cx="8686800" cy="4788768"/>
          </a:xfrm>
        </p:spPr>
        <p:txBody>
          <a:bodyPr>
            <a:noAutofit/>
          </a:bodyPr>
          <a:lstStyle/>
          <a:p>
            <a:pPr algn="l"/>
            <a:r>
              <a:rPr lang="zh-TW" altLang="en-US" b="1" i="0" u="sng" dirty="0">
                <a:solidFill>
                  <a:srgbClr val="21873A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輸入與輸出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chp2.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變數，數字的運算，資料型別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chp3.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選擇結構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chp4.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迴圈結構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，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chp5.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資料的儲存容器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：串列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數組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(list)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chp6.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資料的儲存容器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：集合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(set)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chp7.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資料的儲存容器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：字典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zh-TW" b="1" i="0" u="sng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))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chp8.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資料的儲存容器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：元組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(tuple)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032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2816"/>
            <a:ext cx="8686800" cy="4788768"/>
          </a:xfrm>
        </p:spPr>
        <p:txBody>
          <a:bodyPr>
            <a:noAutofit/>
          </a:bodyPr>
          <a:lstStyle/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chp9.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自訂函數，函式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chp10.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例外情況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exception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chp11.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模組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模塊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module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，套件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packages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chp12.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資料夾模組，檔案模組（</a:t>
            </a:r>
            <a:r>
              <a:rPr lang="en-US" altLang="zh-TW" b="1" i="0" u="sng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），存取純文字檔，存取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csv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檔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chp13.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日期函式庫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chp14.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常用數學函數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chp15.</a:t>
            </a:r>
            <a:r>
              <a:rPr lang="zh-TW" altLang="en-US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常用文字字串函數</a:t>
            </a:r>
            <a:endParaRPr lang="zh-TW" altLang="en-US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95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2816"/>
            <a:ext cx="8686800" cy="4788768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chp21.List</a:t>
            </a:r>
            <a:r>
              <a:rPr lang="zh-TW" altLang="en-US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數據的視覺化畫圖</a:t>
            </a:r>
            <a:endParaRPr lang="zh-TW" altLang="en-US" sz="3600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chp22.pandas</a:t>
            </a:r>
            <a:r>
              <a:rPr lang="zh-TW" altLang="en-US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數據分析入門</a:t>
            </a:r>
            <a:endParaRPr lang="zh-TW" altLang="en-US" sz="3600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</a:t>
            </a:r>
            <a:r>
              <a:rPr lang="en-US" altLang="zh-TW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chp23.</a:t>
            </a:r>
            <a:r>
              <a:rPr lang="zh-TW" altLang="en-US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網頁爬蟲，</a:t>
            </a:r>
            <a:r>
              <a:rPr lang="en-US" altLang="zh-TW" sz="3600" b="1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crawler</a:t>
            </a:r>
            <a:endParaRPr lang="zh-TW" altLang="en-US" sz="3600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194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196DE1D-EA43-4909-BFCB-F96D0FB2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362"/>
            <a:ext cx="9111168" cy="5425495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2E0C39D6-4333-48B9-AD26-8586B0DF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104</a:t>
            </a:r>
            <a:r>
              <a:rPr lang="zh-CN" altLang="en-US" dirty="0"/>
              <a:t>人力銀行調查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59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 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的章節，表示未來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個學期的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門課，會用到相關的指令：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所以會先教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☎ 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的章節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待都教完了，再教其它章節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課程重點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34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271DF42-EFB5-490C-B085-9F53239ED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104 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人力銀行上搜尋，篩選月薪 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萬元以上、</a:t>
            </a:r>
            <a:endParaRPr lang="en-US" altLang="zh-TW" sz="4400" b="1" i="0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CN" altLang="en-US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的是：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前端網頁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 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的職缺有 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1300 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筆；</a:t>
            </a:r>
            <a:endParaRPr lang="en-US" altLang="zh-TW" sz="4400" b="1" i="0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其次是 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C#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，皆有 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en-US" altLang="zh-TW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多筆</a:t>
            </a:r>
            <a:endParaRPr lang="zh-TW" altLang="en-US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63DEB1A-69F6-4FA0-86C2-CA6B28A0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6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104 </a:t>
            </a:r>
            <a:r>
              <a:rPr lang="zh-TW" altLang="en-US" sz="66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人力銀行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37609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B1C9A2C-A76A-42F8-A1BB-A62A14230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018"/>
            <a:ext cx="8496944" cy="5820316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9BA912CF-DFC0-49A3-925E-AF4334FF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3618"/>
          </a:xfrm>
        </p:spPr>
        <p:txBody>
          <a:bodyPr/>
          <a:lstStyle/>
          <a:p>
            <a:r>
              <a:rPr lang="zh-TW" altLang="en-US" dirty="0"/>
              <a:t>台灣</a:t>
            </a:r>
            <a:r>
              <a:rPr lang="en-US" altLang="zh-TW" dirty="0"/>
              <a:t>104</a:t>
            </a:r>
            <a:r>
              <a:rPr lang="zh-TW" altLang="en-US" dirty="0"/>
              <a:t>程式工作職缺與薪水排行</a:t>
            </a:r>
          </a:p>
        </p:txBody>
      </p:sp>
    </p:spTree>
    <p:extLst>
      <p:ext uri="{BB962C8B-B14F-4D97-AF65-F5344CB8AC3E}">
        <p14:creationId xmlns:p14="http://schemas.microsoft.com/office/powerpoint/2010/main" val="31868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E0C39D6-4333-48B9-AD26-8586B0DF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國外企業常用求職平台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LinkedIn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的程式工作職缺排行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DF584B3-4A04-4414-B672-39A62BA85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784976" cy="5171801"/>
          </a:xfrm>
        </p:spPr>
      </p:pic>
    </p:spTree>
    <p:extLst>
      <p:ext uri="{BB962C8B-B14F-4D97-AF65-F5344CB8AC3E}">
        <p14:creationId xmlns:p14="http://schemas.microsoft.com/office/powerpoint/2010/main" val="83266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E066B01-E1F8-4292-AEE4-0CD8F92F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112" y="1556792"/>
            <a:ext cx="2366888" cy="5148808"/>
          </a:xfrm>
        </p:spPr>
        <p:txBody>
          <a:bodyPr/>
          <a:lstStyle/>
          <a:p>
            <a:r>
              <a:rPr lang="zh-TW" altLang="en-US" dirty="0"/>
              <a:t>程式社群</a:t>
            </a:r>
            <a:r>
              <a:rPr lang="en-US" altLang="zh-TW" dirty="0" err="1"/>
              <a:t>Stackoverflow</a:t>
            </a:r>
            <a:r>
              <a:rPr lang="en-US" altLang="zh-TW" dirty="0"/>
              <a:t> 2022</a:t>
            </a:r>
            <a:r>
              <a:rPr lang="zh-TW" altLang="en-US" dirty="0"/>
              <a:t>調查工作職缺排行 </a:t>
            </a:r>
          </a:p>
        </p:txBody>
      </p:sp>
      <p:pic>
        <p:nvPicPr>
          <p:cNvPr id="1026" name="Picture 2" descr="0-1.PNG (630×622)">
            <a:extLst>
              <a:ext uri="{FF2B5EF4-FFF2-40B4-BE49-F238E27FC236}">
                <a16:creationId xmlns:a16="http://schemas.microsoft.com/office/drawing/2014/main" id="{418C1030-099B-45EC-8AEA-58409320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9" y="-8990"/>
            <a:ext cx="6800951" cy="67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666F86-1833-4504-AD6E-7D85E9FC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6851104" cy="5105400"/>
          </a:xfrm>
        </p:spPr>
        <p:txBody>
          <a:bodyPr/>
          <a:lstStyle/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名是：前端網頁</a:t>
            </a:r>
            <a:r>
              <a:rPr lang="en-US" altLang="zh-CN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endParaRPr lang="en-US" altLang="zh-CN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名是：前端網頁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HTML/CSS</a:t>
            </a:r>
          </a:p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名是：資料庫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</a:p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名是：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</a:p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名是：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Typescript</a:t>
            </a:r>
          </a:p>
          <a:p>
            <a:pPr lvl="1"/>
            <a:r>
              <a:rPr lang="en-US" altLang="zh-CN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的姐妹產品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名是：後端網頁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8F21BE-27C9-40C6-932D-55F98814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全球最大的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程式社群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Stackoverflow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調查工作職缺排行 </a:t>
            </a:r>
          </a:p>
        </p:txBody>
      </p:sp>
      <p:pic>
        <p:nvPicPr>
          <p:cNvPr id="4" name="Picture 2" descr="0-1.PNG (630×622)">
            <a:extLst>
              <a:ext uri="{FF2B5EF4-FFF2-40B4-BE49-F238E27FC236}">
                <a16:creationId xmlns:a16="http://schemas.microsoft.com/office/drawing/2014/main" id="{70ED3F3A-2E68-48A2-A3C5-5656ADDC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34831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55824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1251</Words>
  <Application>Microsoft Office PowerPoint</Application>
  <PresentationFormat>如螢幕大小 (4:3)</PresentationFormat>
  <Paragraphs>149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Segoe Condensed</vt:lpstr>
      <vt:lpstr>微軟正黑體</vt:lpstr>
      <vt:lpstr>標楷體</vt:lpstr>
      <vt:lpstr>Arial</vt:lpstr>
      <vt:lpstr>Bookman Old Style</vt:lpstr>
      <vt:lpstr>Calibri</vt:lpstr>
      <vt:lpstr>EdBackToSchl(2)</vt:lpstr>
      <vt:lpstr>台北科技大學，經管系，陳擎文 </vt:lpstr>
      <vt:lpstr>PowerPoint 簡報</vt:lpstr>
      <vt:lpstr>PowerPoint 簡報</vt:lpstr>
      <vt:lpstr>104人力銀行調查</vt:lpstr>
      <vt:lpstr>104 人力銀行</vt:lpstr>
      <vt:lpstr>台灣104程式工作職缺與薪水排行</vt:lpstr>
      <vt:lpstr>國外企業常用求職平台LinkedIn的程式工作職缺排行</vt:lpstr>
      <vt:lpstr>程式社群Stackoverflow 2022調查工作職缺排行 </vt:lpstr>
      <vt:lpstr>全球最大的程式社群Stackoverflow  2022調查工作職缺排行 </vt:lpstr>
      <vt:lpstr>PowerPoint 簡報</vt:lpstr>
      <vt:lpstr>你們大學4年中老師所教技術 對應全球職場業界職缺需求</vt:lpstr>
      <vt:lpstr>PowerPoint 簡報</vt:lpstr>
      <vt:lpstr>PowerPoint 簡報</vt:lpstr>
      <vt:lpstr>可以放在履歷上用作品集證明實力的課程</vt:lpstr>
      <vt:lpstr>PowerPoint 簡報</vt:lpstr>
      <vt:lpstr>PowerPoint 簡報</vt:lpstr>
      <vt:lpstr>PowerPoint 簡報</vt:lpstr>
      <vt:lpstr>Pandas是進入AI人工智慧程式分析的基礎語言</vt:lpstr>
      <vt:lpstr>PowerPoint 簡報</vt:lpstr>
      <vt:lpstr>PowerPoint 簡報</vt:lpstr>
      <vt:lpstr>要學pandas數據分析 的第1個理由</vt:lpstr>
      <vt:lpstr>要學pandas數據分析 的第1個理由</vt:lpstr>
      <vt:lpstr>PowerPoint 簡報</vt:lpstr>
      <vt:lpstr>不同性別的銷售數量，銷售金額</vt:lpstr>
      <vt:lpstr>各個業務單位的總銷售金額 和總銷售數量</vt:lpstr>
      <vt:lpstr>比較不同性別，不同產品的比較圖</vt:lpstr>
      <vt:lpstr>比較不同業務單位，不同產品的比較圖</vt:lpstr>
      <vt:lpstr>比較不同業務單位，不同產品的比較圖</vt:lpstr>
      <vt:lpstr>比較不同業務員，不同產品的比較圖</vt:lpstr>
      <vt:lpstr>比較不同業務員，不同產品的比較圖</vt:lpstr>
      <vt:lpstr>比較，分析不同業務單位，不同性別的銷售金額</vt:lpstr>
      <vt:lpstr>PowerPoint 簡報</vt:lpstr>
      <vt:lpstr>教科書</vt:lpstr>
      <vt:lpstr>本學期的評分方式</vt:lpstr>
      <vt:lpstr>這門課不是營養學分</vt:lpstr>
      <vt:lpstr>PowerPoint 簡報</vt:lpstr>
      <vt:lpstr>課程內容</vt:lpstr>
      <vt:lpstr>課程內容</vt:lpstr>
      <vt:lpstr>課程內容</vt:lpstr>
      <vt:lpstr>課程重點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2024-02-21T13:59:10Z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