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98"/>
  </p:notesMasterIdLst>
  <p:handoutMasterIdLst>
    <p:handoutMasterId r:id="rId99"/>
  </p:handoutMasterIdLst>
  <p:sldIdLst>
    <p:sldId id="565" r:id="rId3"/>
    <p:sldId id="873" r:id="rId4"/>
    <p:sldId id="718" r:id="rId5"/>
    <p:sldId id="874" r:id="rId6"/>
    <p:sldId id="875" r:id="rId7"/>
    <p:sldId id="877" r:id="rId8"/>
    <p:sldId id="775" r:id="rId9"/>
    <p:sldId id="845" r:id="rId10"/>
    <p:sldId id="776" r:id="rId11"/>
    <p:sldId id="878" r:id="rId12"/>
    <p:sldId id="882" r:id="rId13"/>
    <p:sldId id="881" r:id="rId14"/>
    <p:sldId id="879" r:id="rId15"/>
    <p:sldId id="880" r:id="rId16"/>
    <p:sldId id="777" r:id="rId17"/>
    <p:sldId id="778" r:id="rId18"/>
    <p:sldId id="779" r:id="rId19"/>
    <p:sldId id="720" r:id="rId20"/>
    <p:sldId id="865" r:id="rId21"/>
    <p:sldId id="723" r:id="rId22"/>
    <p:sldId id="729" r:id="rId23"/>
    <p:sldId id="780" r:id="rId24"/>
    <p:sldId id="727" r:id="rId25"/>
    <p:sldId id="728" r:id="rId26"/>
    <p:sldId id="724" r:id="rId27"/>
    <p:sldId id="701" r:id="rId28"/>
    <p:sldId id="702" r:id="rId29"/>
    <p:sldId id="703" r:id="rId30"/>
    <p:sldId id="705" r:id="rId31"/>
    <p:sldId id="710" r:id="rId32"/>
    <p:sldId id="741" r:id="rId33"/>
    <p:sldId id="742" r:id="rId34"/>
    <p:sldId id="883" r:id="rId35"/>
    <p:sldId id="884" r:id="rId36"/>
    <p:sldId id="745" r:id="rId37"/>
    <p:sldId id="781" r:id="rId38"/>
    <p:sldId id="782" r:id="rId39"/>
    <p:sldId id="744" r:id="rId40"/>
    <p:sldId id="783" r:id="rId41"/>
    <p:sldId id="746" r:id="rId42"/>
    <p:sldId id="784" r:id="rId43"/>
    <p:sldId id="785" r:id="rId44"/>
    <p:sldId id="866" r:id="rId45"/>
    <p:sldId id="870" r:id="rId46"/>
    <p:sldId id="876" r:id="rId47"/>
    <p:sldId id="747" r:id="rId48"/>
    <p:sldId id="748" r:id="rId49"/>
    <p:sldId id="797" r:id="rId50"/>
    <p:sldId id="798" r:id="rId51"/>
    <p:sldId id="750" r:id="rId52"/>
    <p:sldId id="799" r:id="rId53"/>
    <p:sldId id="751" r:id="rId54"/>
    <p:sldId id="800" r:id="rId55"/>
    <p:sldId id="801" r:id="rId56"/>
    <p:sldId id="802" r:id="rId57"/>
    <p:sldId id="806" r:id="rId58"/>
    <p:sldId id="807" r:id="rId59"/>
    <p:sldId id="808" r:id="rId60"/>
    <p:sldId id="809" r:id="rId61"/>
    <p:sldId id="810" r:id="rId62"/>
    <p:sldId id="852" r:id="rId63"/>
    <p:sldId id="853" r:id="rId64"/>
    <p:sldId id="812" r:id="rId65"/>
    <p:sldId id="817" r:id="rId66"/>
    <p:sldId id="818" r:id="rId67"/>
    <p:sldId id="819" r:id="rId68"/>
    <p:sldId id="645" r:id="rId69"/>
    <p:sldId id="633" r:id="rId70"/>
    <p:sldId id="830" r:id="rId71"/>
    <p:sldId id="831" r:id="rId72"/>
    <p:sldId id="832" r:id="rId73"/>
    <p:sldId id="833" r:id="rId74"/>
    <p:sldId id="854" r:id="rId75"/>
    <p:sldId id="788" r:id="rId76"/>
    <p:sldId id="789" r:id="rId77"/>
    <p:sldId id="790" r:id="rId78"/>
    <p:sldId id="791" r:id="rId79"/>
    <p:sldId id="856" r:id="rId80"/>
    <p:sldId id="857" r:id="rId81"/>
    <p:sldId id="759" r:id="rId82"/>
    <p:sldId id="772" r:id="rId83"/>
    <p:sldId id="858" r:id="rId84"/>
    <p:sldId id="859" r:id="rId85"/>
    <p:sldId id="860" r:id="rId86"/>
    <p:sldId id="861" r:id="rId87"/>
    <p:sldId id="862" r:id="rId88"/>
    <p:sldId id="863" r:id="rId89"/>
    <p:sldId id="864" r:id="rId90"/>
    <p:sldId id="836" r:id="rId91"/>
    <p:sldId id="837" r:id="rId92"/>
    <p:sldId id="835" r:id="rId93"/>
    <p:sldId id="838" r:id="rId94"/>
    <p:sldId id="840" r:id="rId95"/>
    <p:sldId id="839" r:id="rId96"/>
    <p:sldId id="841" r:id="rId97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61" d="100"/>
          <a:sy n="61" d="100"/>
        </p:scale>
        <p:origin x="12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heme" Target="theme/theme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9/20/2023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2023/9/20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075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037471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1319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39510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33192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92527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58231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235315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767954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08784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8079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69934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48837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81097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08784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82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52201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85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711689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89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7939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633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42814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19368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17544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08784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79570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7284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373216"/>
          </a:xfrm>
        </p:spPr>
        <p:txBody>
          <a:bodyPr/>
          <a:lstStyle>
            <a:lvl1pPr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3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TW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2023/9/20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1265238"/>
          </a:xfrm>
        </p:spPr>
        <p:txBody>
          <a:bodyPr>
            <a:normAutofit/>
          </a:bodyPr>
          <a:lstStyle>
            <a:lvl1pPr algn="ctr">
              <a:defRPr sz="4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2023/9/20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2023/9/20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2023/9/20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2023/9/20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2023/9/20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2023/9/20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2023/9/20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WUeIseeLrw?si=I-3d9zNqBithLnsQ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dev.mysql.com/downloads/workbench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mysql.com/downloads/workbench/" TargetMode="External"/><Relationship Id="rId2" Type="http://schemas.openxmlformats.org/officeDocument/2006/relationships/hyperlink" Target="https://dev.mysql.com/downloads/mysql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Laity07/article/details/118060233" TargetMode="External"/><Relationship Id="rId2" Type="http://schemas.openxmlformats.org/officeDocument/2006/relationships/hyperlink" Target="https://www.zhihu.com/question/48394013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ev.mysql.com/downloads/mysql/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acupun.site/lecture/sql/example/sql/test.xlsx" TargetMode="External"/><Relationship Id="rId2" Type="http://schemas.openxmlformats.org/officeDocument/2006/relationships/hyperlink" Target="https://acupun.site/lecture/sql/example/sql/scoreChi.cs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836712"/>
            <a:ext cx="8136535" cy="3384376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安裝</a:t>
            </a:r>
            <a:r>
              <a:rPr lang="en-US" altLang="zh-CN" sz="6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MySQL</a:t>
            </a:r>
            <a:r>
              <a:rPr lang="zh-CN" altLang="en-US" sz="6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資料庫</a:t>
            </a:r>
            <a:endParaRPr lang="en-US" altLang="zh-CN" sz="6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6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For MacOS</a:t>
            </a:r>
            <a:r>
              <a:rPr lang="zh-CN" altLang="en-US" sz="6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蘋果電腦</a:t>
            </a:r>
            <a:endParaRPr lang="zh-TW" altLang="en-US" sz="6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793995" y="5013176"/>
            <a:ext cx="7772400" cy="1362075"/>
          </a:xfrm>
        </p:spPr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2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B041E34-0CAD-4D8C-8DCE-892E24946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TW" altLang="en-US" dirty="0"/>
              <a:t>以下是一些常見的</a:t>
            </a:r>
            <a:r>
              <a:rPr lang="en-US" altLang="zh-TW" dirty="0"/>
              <a:t>Mac</a:t>
            </a:r>
            <a:r>
              <a:rPr lang="zh-TW" altLang="en-US" dirty="0"/>
              <a:t>筆電</a:t>
            </a:r>
            <a:r>
              <a:rPr lang="en-US" altLang="zh-TW" dirty="0"/>
              <a:t>CPU</a:t>
            </a:r>
            <a:r>
              <a:rPr lang="zh-TW" altLang="en-US" dirty="0"/>
              <a:t>型號：</a:t>
            </a:r>
          </a:p>
          <a:p>
            <a:r>
              <a:rPr lang="zh-TW" altLang="en-US" dirty="0">
                <a:highlight>
                  <a:srgbClr val="FFFF00"/>
                </a:highlight>
              </a:rPr>
              <a:t>（</a:t>
            </a:r>
            <a:r>
              <a:rPr lang="en-US" altLang="zh-TW" dirty="0">
                <a:highlight>
                  <a:srgbClr val="FFFF00"/>
                </a:highlight>
              </a:rPr>
              <a:t>1</a:t>
            </a:r>
            <a:r>
              <a:rPr lang="zh-TW" altLang="en-US" dirty="0">
                <a:highlight>
                  <a:srgbClr val="FFFF00"/>
                </a:highlight>
              </a:rPr>
              <a:t>）</a:t>
            </a:r>
            <a:r>
              <a:rPr lang="en-US" altLang="zh-TW" dirty="0">
                <a:highlight>
                  <a:srgbClr val="FFFF00"/>
                </a:highlight>
              </a:rPr>
              <a:t>Arm</a:t>
            </a:r>
            <a:r>
              <a:rPr lang="zh-TW" altLang="en-US" dirty="0">
                <a:highlight>
                  <a:srgbClr val="FFFF00"/>
                </a:highlight>
              </a:rPr>
              <a:t>架構</a:t>
            </a:r>
          </a:p>
          <a:p>
            <a:r>
              <a:rPr lang="en-US" altLang="zh-TW" dirty="0"/>
              <a:t>M1</a:t>
            </a:r>
          </a:p>
          <a:p>
            <a:r>
              <a:rPr lang="en-US" altLang="zh-TW" dirty="0"/>
              <a:t>M2</a:t>
            </a:r>
          </a:p>
          <a:p>
            <a:r>
              <a:rPr lang="en-US" altLang="zh-TW" dirty="0"/>
              <a:t>M2 Pro</a:t>
            </a:r>
          </a:p>
          <a:p>
            <a:r>
              <a:rPr lang="en-US" altLang="zh-TW" dirty="0"/>
              <a:t>M2 Max</a:t>
            </a:r>
          </a:p>
          <a:p>
            <a:endParaRPr lang="en-US" altLang="zh-TW" dirty="0"/>
          </a:p>
          <a:p>
            <a:r>
              <a:rPr lang="zh-TW" altLang="en-US" dirty="0">
                <a:highlight>
                  <a:srgbClr val="FFFF00"/>
                </a:highlight>
              </a:rPr>
              <a:t>（</a:t>
            </a:r>
            <a:r>
              <a:rPr lang="en-US" altLang="zh-TW" dirty="0">
                <a:highlight>
                  <a:srgbClr val="FFFF00"/>
                </a:highlight>
              </a:rPr>
              <a:t>2</a:t>
            </a:r>
            <a:r>
              <a:rPr lang="zh-TW" altLang="en-US" dirty="0">
                <a:highlight>
                  <a:srgbClr val="FFFF00"/>
                </a:highlight>
              </a:rPr>
              <a:t>）</a:t>
            </a:r>
            <a:r>
              <a:rPr lang="en-US" altLang="zh-TW" dirty="0">
                <a:highlight>
                  <a:srgbClr val="FFFF00"/>
                </a:highlight>
              </a:rPr>
              <a:t>x86</a:t>
            </a:r>
            <a:r>
              <a:rPr lang="zh-TW" altLang="en-US" dirty="0">
                <a:highlight>
                  <a:srgbClr val="FFFF00"/>
                </a:highlight>
              </a:rPr>
              <a:t>架構</a:t>
            </a:r>
          </a:p>
          <a:p>
            <a:r>
              <a:rPr lang="en-US" altLang="zh-TW" dirty="0"/>
              <a:t>Intel Core i3</a:t>
            </a:r>
          </a:p>
          <a:p>
            <a:r>
              <a:rPr lang="en-US" altLang="zh-TW" dirty="0"/>
              <a:t>Intel Core i5</a:t>
            </a:r>
          </a:p>
          <a:p>
            <a:r>
              <a:rPr lang="en-US" altLang="zh-TW" dirty="0"/>
              <a:t>Intel Core i7</a:t>
            </a:r>
          </a:p>
          <a:p>
            <a:r>
              <a:rPr lang="en-US" altLang="zh-TW" dirty="0"/>
              <a:t>Intel Core i9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82EB295-3A83-4F6A-85D1-64D7BCBC4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怎麼知道我的</a:t>
            </a:r>
            <a:r>
              <a:rPr lang="en-US" altLang="zh-TW" dirty="0"/>
              <a:t>mac </a:t>
            </a:r>
            <a:r>
              <a:rPr lang="zh-TW" altLang="en-US" dirty="0"/>
              <a:t>筆電的</a:t>
            </a:r>
            <a:r>
              <a:rPr lang="en-US" altLang="zh-TW" dirty="0" err="1"/>
              <a:t>cpu</a:t>
            </a:r>
            <a:r>
              <a:rPr lang="en-US" altLang="zh-TW" dirty="0"/>
              <a:t> </a:t>
            </a:r>
            <a:r>
              <a:rPr lang="zh-TW" altLang="en-US" dirty="0"/>
              <a:t>是</a:t>
            </a:r>
            <a:r>
              <a:rPr lang="en-US" altLang="zh-TW" dirty="0"/>
              <a:t>arm </a:t>
            </a:r>
            <a:r>
              <a:rPr lang="zh-TW" altLang="en-US" dirty="0"/>
              <a:t>還是</a:t>
            </a:r>
            <a:r>
              <a:rPr lang="en-US" altLang="zh-TW" dirty="0"/>
              <a:t>x86</a:t>
            </a:r>
            <a:r>
              <a:rPr lang="zh-TW" altLang="en-US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41687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D8F37F8-8F38-4AEA-986F-CC92288ED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en-US" altLang="zh-TW" sz="3600" dirty="0">
                <a:highlight>
                  <a:srgbClr val="FFFF00"/>
                </a:highlight>
                <a:cs typeface="+mj-cs"/>
              </a:rPr>
              <a:t>2020</a:t>
            </a:r>
            <a:r>
              <a:rPr lang="zh-TW" altLang="en-US" sz="3600" dirty="0">
                <a:highlight>
                  <a:srgbClr val="FFFF00"/>
                </a:highlight>
                <a:cs typeface="+mj-cs"/>
              </a:rPr>
              <a:t>年</a:t>
            </a:r>
            <a:r>
              <a:rPr lang="en-US" altLang="zh-TW" sz="3600" dirty="0">
                <a:highlight>
                  <a:srgbClr val="FFFF00"/>
                </a:highlight>
                <a:cs typeface="+mj-cs"/>
              </a:rPr>
              <a:t>11</a:t>
            </a:r>
            <a:r>
              <a:rPr lang="zh-TW" altLang="en-US" sz="3600" dirty="0">
                <a:highlight>
                  <a:srgbClr val="FFFF00"/>
                </a:highlight>
                <a:cs typeface="+mj-cs"/>
              </a:rPr>
              <a:t>月</a:t>
            </a:r>
            <a:r>
              <a:rPr lang="zh-TW" altLang="en-US" sz="3600" dirty="0">
                <a:cs typeface="+mj-cs"/>
              </a:rPr>
              <a:t>：</a:t>
            </a:r>
            <a:endParaRPr lang="en-US" altLang="zh-TW" sz="3600" dirty="0"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en-US" altLang="zh-TW" sz="3200" dirty="0">
                <a:cs typeface="+mj-cs"/>
              </a:rPr>
              <a:t>M1 MacBook Air</a:t>
            </a:r>
            <a:r>
              <a:rPr lang="zh-TW" altLang="en-US" sz="3200" dirty="0">
                <a:cs typeface="+mj-cs"/>
              </a:rPr>
              <a:t>、</a:t>
            </a:r>
            <a:r>
              <a:rPr lang="en-US" altLang="zh-TW" sz="3200" dirty="0">
                <a:cs typeface="+mj-cs"/>
              </a:rPr>
              <a:t>M1 MacBook Pro</a:t>
            </a:r>
            <a:r>
              <a:rPr lang="zh-TW" altLang="en-US" sz="3200" dirty="0">
                <a:cs typeface="+mj-cs"/>
              </a:rPr>
              <a:t>、</a:t>
            </a:r>
            <a:r>
              <a:rPr lang="en-US" altLang="zh-TW" sz="3200" dirty="0">
                <a:cs typeface="+mj-cs"/>
              </a:rPr>
              <a:t>M1 Mac mini </a:t>
            </a:r>
            <a:r>
              <a:rPr lang="zh-TW" altLang="en-US" sz="3200" dirty="0">
                <a:cs typeface="+mj-cs"/>
              </a:rPr>
              <a:t>發佈</a:t>
            </a:r>
          </a:p>
          <a:p>
            <a:pPr>
              <a:spcBef>
                <a:spcPct val="0"/>
              </a:spcBef>
            </a:pPr>
            <a:r>
              <a:rPr lang="en-US" altLang="zh-TW" sz="3600" dirty="0">
                <a:cs typeface="+mj-cs"/>
              </a:rPr>
              <a:t>2021</a:t>
            </a:r>
            <a:r>
              <a:rPr lang="zh-TW" altLang="en-US" sz="3600" dirty="0">
                <a:cs typeface="+mj-cs"/>
              </a:rPr>
              <a:t>年</a:t>
            </a:r>
            <a:r>
              <a:rPr lang="en-US" altLang="zh-TW" sz="3600" dirty="0">
                <a:cs typeface="+mj-cs"/>
              </a:rPr>
              <a:t>4</a:t>
            </a:r>
            <a:r>
              <a:rPr lang="zh-TW" altLang="en-US" sz="3600" dirty="0">
                <a:cs typeface="+mj-cs"/>
              </a:rPr>
              <a:t>月：</a:t>
            </a:r>
            <a:endParaRPr lang="en-US" altLang="zh-TW" sz="3600" dirty="0"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en-US" altLang="zh-TW" sz="3200" dirty="0">
                <a:cs typeface="+mj-cs"/>
              </a:rPr>
              <a:t>M1 iMac </a:t>
            </a:r>
            <a:r>
              <a:rPr lang="zh-TW" altLang="en-US" sz="3200" dirty="0">
                <a:cs typeface="+mj-cs"/>
              </a:rPr>
              <a:t>發佈</a:t>
            </a:r>
          </a:p>
          <a:p>
            <a:pPr>
              <a:spcBef>
                <a:spcPct val="0"/>
              </a:spcBef>
            </a:pPr>
            <a:r>
              <a:rPr lang="en-US" altLang="zh-TW" sz="3600" dirty="0">
                <a:cs typeface="+mj-cs"/>
              </a:rPr>
              <a:t>2022</a:t>
            </a:r>
            <a:r>
              <a:rPr lang="zh-TW" altLang="en-US" sz="3600" dirty="0">
                <a:cs typeface="+mj-cs"/>
              </a:rPr>
              <a:t>年</a:t>
            </a:r>
            <a:r>
              <a:rPr lang="en-US" altLang="zh-TW" sz="3600" dirty="0">
                <a:cs typeface="+mj-cs"/>
              </a:rPr>
              <a:t>3</a:t>
            </a:r>
            <a:r>
              <a:rPr lang="zh-TW" altLang="en-US" sz="3600" dirty="0">
                <a:cs typeface="+mj-cs"/>
              </a:rPr>
              <a:t>月：</a:t>
            </a:r>
            <a:endParaRPr lang="en-US" altLang="zh-TW" sz="3600" dirty="0"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en-US" altLang="zh-TW" sz="3200" dirty="0">
                <a:cs typeface="+mj-cs"/>
              </a:rPr>
              <a:t>M2 MacBook Air</a:t>
            </a:r>
            <a:r>
              <a:rPr lang="zh-TW" altLang="en-US" sz="3200" dirty="0">
                <a:cs typeface="+mj-cs"/>
              </a:rPr>
              <a:t>、</a:t>
            </a:r>
            <a:r>
              <a:rPr lang="en-US" altLang="zh-TW" sz="3200" dirty="0">
                <a:cs typeface="+mj-cs"/>
              </a:rPr>
              <a:t>M2 MacBook Pro </a:t>
            </a:r>
            <a:r>
              <a:rPr lang="zh-TW" altLang="en-US" sz="3200" dirty="0">
                <a:cs typeface="+mj-cs"/>
              </a:rPr>
              <a:t>發佈</a:t>
            </a:r>
          </a:p>
          <a:p>
            <a:pPr>
              <a:spcBef>
                <a:spcPct val="0"/>
              </a:spcBef>
            </a:pPr>
            <a:r>
              <a:rPr lang="en-US" altLang="zh-TW" sz="3600" dirty="0">
                <a:highlight>
                  <a:srgbClr val="FFFF00"/>
                </a:highlight>
                <a:cs typeface="+mj-cs"/>
              </a:rPr>
              <a:t>2022</a:t>
            </a:r>
            <a:r>
              <a:rPr lang="zh-TW" altLang="en-US" sz="3600" dirty="0">
                <a:highlight>
                  <a:srgbClr val="FFFF00"/>
                </a:highlight>
                <a:cs typeface="+mj-cs"/>
              </a:rPr>
              <a:t>年</a:t>
            </a:r>
            <a:r>
              <a:rPr lang="en-US" altLang="zh-TW" sz="3600" dirty="0">
                <a:highlight>
                  <a:srgbClr val="FFFF00"/>
                </a:highlight>
                <a:cs typeface="+mj-cs"/>
              </a:rPr>
              <a:t>6</a:t>
            </a:r>
            <a:r>
              <a:rPr lang="zh-TW" altLang="en-US" sz="3600" dirty="0">
                <a:highlight>
                  <a:srgbClr val="FFFF00"/>
                </a:highlight>
                <a:cs typeface="+mj-cs"/>
              </a:rPr>
              <a:t>月</a:t>
            </a:r>
            <a:r>
              <a:rPr lang="zh-TW" altLang="en-US" sz="3600" dirty="0">
                <a:cs typeface="+mj-cs"/>
              </a:rPr>
              <a:t>：</a:t>
            </a:r>
            <a:endParaRPr lang="en-US" altLang="zh-TW" sz="3600" dirty="0"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en-US" altLang="zh-TW" sz="3200" dirty="0">
                <a:cs typeface="+mj-cs"/>
              </a:rPr>
              <a:t>M2 Mac mini </a:t>
            </a:r>
            <a:r>
              <a:rPr lang="zh-TW" altLang="en-US" sz="3200" dirty="0">
                <a:cs typeface="+mj-cs"/>
              </a:rPr>
              <a:t>發佈</a:t>
            </a:r>
          </a:p>
          <a:p>
            <a:pPr>
              <a:spcBef>
                <a:spcPct val="0"/>
              </a:spcBef>
            </a:pPr>
            <a:r>
              <a:rPr lang="zh-TW" altLang="en-US" sz="3600" dirty="0">
                <a:cs typeface="+mj-cs"/>
              </a:rPr>
              <a:t>目前，所有</a:t>
            </a:r>
            <a:r>
              <a:rPr lang="en-US" altLang="zh-TW" sz="3600" dirty="0">
                <a:cs typeface="+mj-cs"/>
              </a:rPr>
              <a:t>Mac</a:t>
            </a:r>
            <a:r>
              <a:rPr lang="zh-TW" altLang="en-US" sz="3600" dirty="0">
                <a:cs typeface="+mj-cs"/>
              </a:rPr>
              <a:t>筆電都採用</a:t>
            </a:r>
            <a:r>
              <a:rPr lang="en-US" altLang="zh-TW" sz="3600" dirty="0">
                <a:cs typeface="+mj-cs"/>
              </a:rPr>
              <a:t>M1</a:t>
            </a:r>
            <a:r>
              <a:rPr lang="zh-TW" altLang="en-US" sz="3600" dirty="0">
                <a:cs typeface="+mj-cs"/>
              </a:rPr>
              <a:t>或</a:t>
            </a:r>
            <a:r>
              <a:rPr lang="en-US" altLang="zh-TW" sz="3600" dirty="0">
                <a:cs typeface="+mj-cs"/>
              </a:rPr>
              <a:t>M2</a:t>
            </a:r>
            <a:r>
              <a:rPr lang="zh-TW" altLang="en-US" sz="3600" dirty="0">
                <a:cs typeface="+mj-cs"/>
              </a:rPr>
              <a:t>處理器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B475EF9-C7BF-4E11-A27A-00FED4A0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300" dirty="0"/>
              <a:t>Mac</a:t>
            </a:r>
            <a:r>
              <a:rPr lang="zh-TW" altLang="en-US" sz="4300" dirty="0"/>
              <a:t>筆電</a:t>
            </a:r>
            <a:r>
              <a:rPr lang="zh-TW" altLang="en-US" sz="4300" dirty="0">
                <a:highlight>
                  <a:srgbClr val="FFFF00"/>
                </a:highlight>
              </a:rPr>
              <a:t>改用</a:t>
            </a:r>
            <a:r>
              <a:rPr lang="en-US" altLang="zh-TW" sz="4300" dirty="0">
                <a:highlight>
                  <a:srgbClr val="FFFF00"/>
                </a:highlight>
              </a:rPr>
              <a:t>Arm</a:t>
            </a:r>
            <a:r>
              <a:rPr lang="zh-TW" altLang="en-US" sz="4300" dirty="0"/>
              <a:t>架構的時間表</a:t>
            </a:r>
          </a:p>
        </p:txBody>
      </p:sp>
    </p:spTree>
    <p:extLst>
      <p:ext uri="{BB962C8B-B14F-4D97-AF65-F5344CB8AC3E}">
        <p14:creationId xmlns:p14="http://schemas.microsoft.com/office/powerpoint/2010/main" val="213168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A12E289-9614-498B-8AF4-F601CF08D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zh-TW" altLang="en-US" dirty="0"/>
              <a:t>在</a:t>
            </a:r>
            <a:r>
              <a:rPr lang="en-US" altLang="zh-TW" dirty="0">
                <a:solidFill>
                  <a:srgbClr val="C00000"/>
                </a:solidFill>
              </a:rPr>
              <a:t>Mac App Store</a:t>
            </a:r>
            <a:r>
              <a:rPr lang="zh-TW" altLang="en-US" dirty="0"/>
              <a:t>中，搜索「</a:t>
            </a:r>
            <a:r>
              <a:rPr lang="en-US" altLang="zh-TW" dirty="0" err="1">
                <a:highlight>
                  <a:srgbClr val="FFFF00"/>
                </a:highlight>
              </a:rPr>
              <a:t>cpuinfo</a:t>
            </a:r>
            <a:r>
              <a:rPr lang="zh-TW" altLang="en-US" dirty="0"/>
              <a:t>」。下載並安裝「</a:t>
            </a:r>
            <a:r>
              <a:rPr lang="en-US" altLang="zh-TW" dirty="0" err="1"/>
              <a:t>cpuinfo</a:t>
            </a:r>
            <a:r>
              <a:rPr lang="zh-TW" altLang="en-US" dirty="0"/>
              <a:t>」應用程式。</a:t>
            </a:r>
          </a:p>
          <a:p>
            <a:endParaRPr lang="zh-TW" altLang="en-US" dirty="0"/>
          </a:p>
          <a:p>
            <a:r>
              <a:rPr lang="zh-TW" altLang="en-US" dirty="0"/>
              <a:t>打開應用程式，在「</a:t>
            </a:r>
            <a:r>
              <a:rPr lang="en-US" altLang="zh-TW" dirty="0">
                <a:highlight>
                  <a:srgbClr val="FFFF00"/>
                </a:highlight>
              </a:rPr>
              <a:t>System</a:t>
            </a:r>
            <a:r>
              <a:rPr lang="zh-TW" altLang="en-US" dirty="0">
                <a:highlight>
                  <a:srgbClr val="FFFF00"/>
                </a:highlight>
              </a:rPr>
              <a:t>」標籤頁</a:t>
            </a:r>
            <a:r>
              <a:rPr lang="zh-TW" altLang="en-US" dirty="0"/>
              <a:t>中，查看「</a:t>
            </a:r>
            <a:r>
              <a:rPr lang="en-US" altLang="zh-TW" dirty="0">
                <a:highlight>
                  <a:srgbClr val="FFFF00"/>
                </a:highlight>
              </a:rPr>
              <a:t>Architecture</a:t>
            </a:r>
            <a:r>
              <a:rPr lang="zh-TW" altLang="en-US" dirty="0"/>
              <a:t>」欄位。</a:t>
            </a:r>
          </a:p>
          <a:p>
            <a:endParaRPr lang="zh-TW" altLang="en-US" dirty="0"/>
          </a:p>
          <a:p>
            <a:r>
              <a:rPr lang="zh-TW" altLang="en-US" dirty="0"/>
              <a:t>如果欄位值為「</a:t>
            </a:r>
            <a:r>
              <a:rPr lang="en-US" altLang="zh-TW" dirty="0">
                <a:highlight>
                  <a:srgbClr val="FFFF00"/>
                </a:highlight>
              </a:rPr>
              <a:t>arm64</a:t>
            </a:r>
            <a:r>
              <a:rPr lang="zh-TW" altLang="en-US" dirty="0"/>
              <a:t>」，則表示您的</a:t>
            </a:r>
            <a:r>
              <a:rPr lang="en-US" altLang="zh-TW" dirty="0"/>
              <a:t>Mac</a:t>
            </a:r>
            <a:r>
              <a:rPr lang="zh-TW" altLang="en-US" dirty="0"/>
              <a:t>筆電的</a:t>
            </a:r>
            <a:r>
              <a:rPr lang="en-US" altLang="zh-TW" dirty="0"/>
              <a:t>CPU</a:t>
            </a:r>
            <a:r>
              <a:rPr lang="zh-TW" altLang="en-US" dirty="0"/>
              <a:t>是</a:t>
            </a:r>
            <a:r>
              <a:rPr lang="en-US" altLang="zh-TW" dirty="0"/>
              <a:t>Arm</a:t>
            </a:r>
            <a:r>
              <a:rPr lang="zh-TW" altLang="en-US" dirty="0"/>
              <a:t>架構的。</a:t>
            </a:r>
          </a:p>
          <a:p>
            <a:endParaRPr lang="zh-TW" altLang="en-US" dirty="0"/>
          </a:p>
          <a:p>
            <a:r>
              <a:rPr lang="zh-TW" altLang="en-US" dirty="0"/>
              <a:t>如果欄位值為「</a:t>
            </a:r>
            <a:r>
              <a:rPr lang="en-US" altLang="zh-TW" dirty="0">
                <a:highlight>
                  <a:srgbClr val="FFFF00"/>
                </a:highlight>
              </a:rPr>
              <a:t>x86_64</a:t>
            </a:r>
            <a:r>
              <a:rPr lang="zh-TW" altLang="en-US" dirty="0"/>
              <a:t>」，則表示您的</a:t>
            </a:r>
            <a:r>
              <a:rPr lang="en-US" altLang="zh-TW" dirty="0"/>
              <a:t>Mac</a:t>
            </a:r>
            <a:r>
              <a:rPr lang="zh-TW" altLang="en-US" dirty="0"/>
              <a:t>筆電的</a:t>
            </a:r>
            <a:r>
              <a:rPr lang="en-US" altLang="zh-TW" dirty="0"/>
              <a:t>CPU</a:t>
            </a:r>
            <a:r>
              <a:rPr lang="zh-TW" altLang="en-US" dirty="0"/>
              <a:t>是</a:t>
            </a:r>
            <a:r>
              <a:rPr lang="en-US" altLang="zh-TW" dirty="0"/>
              <a:t>x86</a:t>
            </a:r>
            <a:r>
              <a:rPr lang="zh-TW" altLang="en-US" dirty="0"/>
              <a:t>架構的。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1AE1161-E8C9-4C5A-B300-7A0ED860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怎麼知道我的</a:t>
            </a:r>
            <a:r>
              <a:rPr lang="en-US" altLang="zh-TW" dirty="0"/>
              <a:t>mac </a:t>
            </a:r>
            <a:r>
              <a:rPr lang="zh-TW" altLang="en-US" dirty="0"/>
              <a:t>筆電的</a:t>
            </a:r>
            <a:r>
              <a:rPr lang="en-US" altLang="zh-TW" dirty="0" err="1"/>
              <a:t>cpu</a:t>
            </a:r>
            <a:r>
              <a:rPr lang="en-US" altLang="zh-TW" dirty="0"/>
              <a:t> </a:t>
            </a:r>
            <a:r>
              <a:rPr lang="zh-TW" altLang="en-US" dirty="0"/>
              <a:t>是</a:t>
            </a:r>
            <a:r>
              <a:rPr lang="en-US" altLang="zh-TW" dirty="0"/>
              <a:t>arm </a:t>
            </a:r>
            <a:r>
              <a:rPr lang="zh-TW" altLang="en-US" dirty="0"/>
              <a:t>還是</a:t>
            </a:r>
            <a:r>
              <a:rPr lang="en-US" altLang="zh-TW" dirty="0"/>
              <a:t>x86</a:t>
            </a:r>
            <a:r>
              <a:rPr lang="zh-TW" altLang="en-US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299598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421E6F4-70B4-4F42-ADAF-65CEAC8A0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zh-TW" altLang="en-US" dirty="0"/>
              <a:t>在</a:t>
            </a:r>
            <a:r>
              <a:rPr lang="zh-TW" altLang="en-US" dirty="0">
                <a:highlight>
                  <a:srgbClr val="FFFF00"/>
                </a:highlight>
              </a:rPr>
              <a:t>系統資訊中</a:t>
            </a:r>
            <a:r>
              <a:rPr lang="zh-TW" altLang="en-US" dirty="0"/>
              <a:t>查看</a:t>
            </a:r>
          </a:p>
          <a:p>
            <a:r>
              <a:rPr lang="zh-TW" altLang="en-US" dirty="0"/>
              <a:t>在</a:t>
            </a:r>
            <a:r>
              <a:rPr lang="en-US" altLang="zh-TW" dirty="0"/>
              <a:t>Mac</a:t>
            </a:r>
            <a:r>
              <a:rPr lang="zh-TW" altLang="en-US" dirty="0"/>
              <a:t>筆電上，</a:t>
            </a:r>
            <a:r>
              <a:rPr lang="zh-TW" altLang="en-US" dirty="0">
                <a:solidFill>
                  <a:srgbClr val="C00000"/>
                </a:solidFill>
                <a:highlight>
                  <a:srgbClr val="FFFF00"/>
                </a:highlight>
              </a:rPr>
              <a:t>按下 </a:t>
            </a:r>
            <a:r>
              <a:rPr lang="en-US" altLang="zh-TW" dirty="0">
                <a:solidFill>
                  <a:srgbClr val="C00000"/>
                </a:solidFill>
                <a:highlight>
                  <a:srgbClr val="FFFF00"/>
                </a:highlight>
              </a:rPr>
              <a:t>Command + Option + P + R </a:t>
            </a:r>
            <a:r>
              <a:rPr lang="zh-TW" altLang="en-US" dirty="0"/>
              <a:t>組合鍵，直到聽到兩次啟動聲音。然後，按下 </a:t>
            </a:r>
            <a:r>
              <a:rPr lang="en-US" altLang="zh-TW" dirty="0"/>
              <a:t>Command + </a:t>
            </a:r>
            <a:r>
              <a:rPr lang="en-US" altLang="zh-TW" dirty="0" err="1"/>
              <a:t>i</a:t>
            </a:r>
            <a:r>
              <a:rPr lang="en-US" altLang="zh-TW" dirty="0"/>
              <a:t> </a:t>
            </a:r>
            <a:r>
              <a:rPr lang="zh-TW" altLang="en-US" dirty="0"/>
              <a:t>打開系統資訊。</a:t>
            </a:r>
          </a:p>
          <a:p>
            <a:endParaRPr lang="zh-TW" altLang="en-US" dirty="0"/>
          </a:p>
          <a:p>
            <a:r>
              <a:rPr lang="zh-TW" altLang="en-US" dirty="0"/>
              <a:t>在「概述」標籤頁中，查看「</a:t>
            </a:r>
            <a:r>
              <a:rPr lang="en-US" altLang="zh-TW" dirty="0"/>
              <a:t>CPU</a:t>
            </a:r>
            <a:r>
              <a:rPr lang="zh-TW" altLang="en-US" dirty="0"/>
              <a:t>型號」欄位。</a:t>
            </a:r>
          </a:p>
          <a:p>
            <a:endParaRPr lang="zh-TW" altLang="en-US" dirty="0"/>
          </a:p>
          <a:p>
            <a:r>
              <a:rPr lang="zh-TW" altLang="en-US" dirty="0"/>
              <a:t>如果</a:t>
            </a:r>
            <a:r>
              <a:rPr lang="en-US" altLang="zh-TW" dirty="0"/>
              <a:t>CPU</a:t>
            </a:r>
            <a:r>
              <a:rPr lang="zh-TW" altLang="en-US" dirty="0"/>
              <a:t>型號以「</a:t>
            </a:r>
            <a:r>
              <a:rPr lang="en-US" altLang="zh-TW" dirty="0"/>
              <a:t>M1</a:t>
            </a:r>
            <a:r>
              <a:rPr lang="zh-TW" altLang="en-US" dirty="0"/>
              <a:t>」開頭，則表示您的</a:t>
            </a:r>
            <a:r>
              <a:rPr lang="en-US" altLang="zh-TW" dirty="0"/>
              <a:t>Mac</a:t>
            </a:r>
            <a:r>
              <a:rPr lang="zh-TW" altLang="en-US" dirty="0"/>
              <a:t>筆電的</a:t>
            </a:r>
            <a:r>
              <a:rPr lang="en-US" altLang="zh-TW" dirty="0"/>
              <a:t>CPU</a:t>
            </a:r>
            <a:r>
              <a:rPr lang="zh-TW" altLang="en-US" dirty="0"/>
              <a:t>是</a:t>
            </a:r>
            <a:r>
              <a:rPr lang="en-US" altLang="zh-TW" dirty="0"/>
              <a:t>Arm</a:t>
            </a:r>
            <a:r>
              <a:rPr lang="zh-TW" altLang="en-US" dirty="0"/>
              <a:t>架構的。</a:t>
            </a:r>
          </a:p>
          <a:p>
            <a:endParaRPr lang="zh-TW" altLang="en-US" dirty="0"/>
          </a:p>
          <a:p>
            <a:r>
              <a:rPr lang="zh-TW" altLang="en-US" dirty="0"/>
              <a:t>如果</a:t>
            </a:r>
            <a:r>
              <a:rPr lang="en-US" altLang="zh-TW" dirty="0"/>
              <a:t>CPU</a:t>
            </a:r>
            <a:r>
              <a:rPr lang="zh-TW" altLang="en-US" dirty="0"/>
              <a:t>型號以「</a:t>
            </a:r>
            <a:r>
              <a:rPr lang="en-US" altLang="zh-TW" dirty="0"/>
              <a:t>Intel</a:t>
            </a:r>
            <a:r>
              <a:rPr lang="zh-TW" altLang="en-US" dirty="0"/>
              <a:t>」開頭，則表示您的</a:t>
            </a:r>
            <a:r>
              <a:rPr lang="en-US" altLang="zh-TW" dirty="0"/>
              <a:t>Mac</a:t>
            </a:r>
            <a:r>
              <a:rPr lang="zh-TW" altLang="en-US" dirty="0"/>
              <a:t>筆電的</a:t>
            </a:r>
            <a:r>
              <a:rPr lang="en-US" altLang="zh-TW" dirty="0"/>
              <a:t>CPU</a:t>
            </a:r>
            <a:r>
              <a:rPr lang="zh-TW" altLang="en-US" dirty="0"/>
              <a:t>是</a:t>
            </a:r>
            <a:r>
              <a:rPr lang="en-US" altLang="zh-TW" dirty="0"/>
              <a:t>x86</a:t>
            </a:r>
            <a:r>
              <a:rPr lang="zh-TW" altLang="en-US" dirty="0"/>
              <a:t>架構的。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4A5C546-B92A-448E-A782-48C0215D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怎麼知道我的</a:t>
            </a:r>
            <a:r>
              <a:rPr lang="en-US" altLang="zh-TW" dirty="0"/>
              <a:t>mac </a:t>
            </a:r>
            <a:r>
              <a:rPr lang="zh-TW" altLang="en-US" dirty="0"/>
              <a:t>筆電的</a:t>
            </a:r>
            <a:r>
              <a:rPr lang="en-US" altLang="zh-TW" dirty="0" err="1"/>
              <a:t>cpu</a:t>
            </a:r>
            <a:r>
              <a:rPr lang="en-US" altLang="zh-TW" dirty="0"/>
              <a:t> </a:t>
            </a:r>
            <a:r>
              <a:rPr lang="zh-TW" altLang="en-US" dirty="0"/>
              <a:t>是</a:t>
            </a:r>
            <a:r>
              <a:rPr lang="en-US" altLang="zh-TW" dirty="0"/>
              <a:t>arm </a:t>
            </a:r>
            <a:r>
              <a:rPr lang="zh-TW" altLang="en-US" dirty="0"/>
              <a:t>還是</a:t>
            </a:r>
            <a:r>
              <a:rPr lang="en-US" altLang="zh-TW" dirty="0"/>
              <a:t>x86</a:t>
            </a:r>
            <a:r>
              <a:rPr lang="zh-TW" altLang="en-US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502706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421E6F4-70B4-4F42-ADAF-65CEAC8A0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5</a:t>
            </a:r>
            <a:r>
              <a:rPr lang="zh-CN" altLang="en-US" dirty="0"/>
              <a:t>）</a:t>
            </a:r>
            <a:r>
              <a:rPr lang="zh-TW" altLang="en-US" dirty="0"/>
              <a:t>在終端中查看</a:t>
            </a:r>
          </a:p>
          <a:p>
            <a:r>
              <a:rPr lang="zh-TW" altLang="en-US" dirty="0"/>
              <a:t>在</a:t>
            </a:r>
            <a:r>
              <a:rPr lang="en-US" altLang="zh-TW" dirty="0"/>
              <a:t>Mac</a:t>
            </a:r>
            <a:r>
              <a:rPr lang="zh-TW" altLang="en-US" dirty="0"/>
              <a:t>筆電上，</a:t>
            </a:r>
            <a:r>
              <a:rPr lang="zh-TW" altLang="en-US" dirty="0">
                <a:highlight>
                  <a:srgbClr val="FFFF00"/>
                </a:highlight>
              </a:rPr>
              <a:t>打開終端</a:t>
            </a:r>
            <a:r>
              <a:rPr lang="zh-TW" altLang="en-US" dirty="0"/>
              <a:t>。輸入以下命令：</a:t>
            </a:r>
          </a:p>
          <a:p>
            <a:r>
              <a:rPr lang="en-US" altLang="zh-TW" dirty="0" err="1">
                <a:solidFill>
                  <a:srgbClr val="C00000"/>
                </a:solidFill>
              </a:rPr>
              <a:t>sysctl</a:t>
            </a:r>
            <a:r>
              <a:rPr lang="en-US" altLang="zh-TW" dirty="0">
                <a:solidFill>
                  <a:srgbClr val="C00000"/>
                </a:solidFill>
              </a:rPr>
              <a:t> -n hw.cpu64bit_capable</a:t>
            </a:r>
          </a:p>
          <a:p>
            <a:endParaRPr lang="en-US" altLang="zh-TW" dirty="0"/>
          </a:p>
          <a:p>
            <a:r>
              <a:rPr lang="zh-TW" altLang="en-US" dirty="0">
                <a:highlight>
                  <a:srgbClr val="FFFF00"/>
                </a:highlight>
              </a:rPr>
              <a:t>如果輸出結果為「</a:t>
            </a:r>
            <a:r>
              <a:rPr lang="en-US" altLang="zh-TW" dirty="0">
                <a:highlight>
                  <a:srgbClr val="FFFF00"/>
                </a:highlight>
              </a:rPr>
              <a:t>1</a:t>
            </a:r>
            <a:r>
              <a:rPr lang="zh-TW" altLang="en-US" dirty="0">
                <a:highlight>
                  <a:srgbClr val="FFFF00"/>
                </a:highlight>
              </a:rPr>
              <a:t>」</a:t>
            </a:r>
            <a:r>
              <a:rPr lang="zh-CN" altLang="en-US" dirty="0"/>
              <a:t>：</a:t>
            </a:r>
            <a:r>
              <a:rPr lang="zh-TW" altLang="en-US" dirty="0"/>
              <a:t>則表示您的</a:t>
            </a:r>
            <a:r>
              <a:rPr lang="en-US" altLang="zh-TW" dirty="0"/>
              <a:t>Mac</a:t>
            </a:r>
            <a:r>
              <a:rPr lang="zh-TW" altLang="en-US" dirty="0"/>
              <a:t>筆電的</a:t>
            </a:r>
            <a:r>
              <a:rPr lang="en-US" altLang="zh-TW" dirty="0"/>
              <a:t>CPU</a:t>
            </a:r>
            <a:r>
              <a:rPr lang="zh-TW" altLang="en-US" dirty="0"/>
              <a:t>是</a:t>
            </a:r>
            <a:r>
              <a:rPr lang="en-US" altLang="zh-TW" dirty="0"/>
              <a:t>Arm</a:t>
            </a:r>
            <a:r>
              <a:rPr lang="zh-TW" altLang="en-US" dirty="0"/>
              <a:t>架構的。</a:t>
            </a:r>
          </a:p>
          <a:p>
            <a:endParaRPr lang="zh-TW" altLang="en-US" dirty="0"/>
          </a:p>
          <a:p>
            <a:r>
              <a:rPr lang="zh-TW" altLang="en-US" dirty="0">
                <a:highlight>
                  <a:srgbClr val="FFFF00"/>
                </a:highlight>
              </a:rPr>
              <a:t>如果輸出結果為「</a:t>
            </a:r>
            <a:r>
              <a:rPr lang="en-US" altLang="zh-TW" dirty="0">
                <a:highlight>
                  <a:srgbClr val="FFFF00"/>
                </a:highlight>
              </a:rPr>
              <a:t>0</a:t>
            </a:r>
            <a:r>
              <a:rPr lang="zh-TW" altLang="en-US" dirty="0">
                <a:highlight>
                  <a:srgbClr val="FFFF00"/>
                </a:highlight>
              </a:rPr>
              <a:t>」</a:t>
            </a:r>
            <a:r>
              <a:rPr lang="zh-CN" altLang="en-US" dirty="0">
                <a:highlight>
                  <a:srgbClr val="FFFF00"/>
                </a:highlight>
              </a:rPr>
              <a:t>：</a:t>
            </a:r>
            <a:r>
              <a:rPr lang="zh-TW" altLang="en-US" dirty="0"/>
              <a:t>則表示您的</a:t>
            </a:r>
            <a:r>
              <a:rPr lang="en-US" altLang="zh-TW" dirty="0"/>
              <a:t>Mac</a:t>
            </a:r>
            <a:r>
              <a:rPr lang="zh-TW" altLang="en-US" dirty="0"/>
              <a:t>筆電的</a:t>
            </a:r>
            <a:r>
              <a:rPr lang="en-US" altLang="zh-TW" dirty="0"/>
              <a:t>CPU</a:t>
            </a:r>
            <a:r>
              <a:rPr lang="zh-TW" altLang="en-US" dirty="0"/>
              <a:t>是</a:t>
            </a:r>
            <a:r>
              <a:rPr lang="en-US" altLang="zh-TW" dirty="0"/>
              <a:t>x86</a:t>
            </a:r>
            <a:r>
              <a:rPr lang="zh-TW" altLang="en-US" dirty="0"/>
              <a:t>架構的。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4A5C546-B92A-448E-A782-48C0215D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怎麼知道我的</a:t>
            </a:r>
            <a:r>
              <a:rPr lang="en-US" altLang="zh-TW" dirty="0"/>
              <a:t>mac </a:t>
            </a:r>
            <a:r>
              <a:rPr lang="zh-TW" altLang="en-US" dirty="0"/>
              <a:t>筆電的</a:t>
            </a:r>
            <a:r>
              <a:rPr lang="en-US" altLang="zh-TW" dirty="0" err="1"/>
              <a:t>cpu</a:t>
            </a:r>
            <a:r>
              <a:rPr lang="en-US" altLang="zh-TW" dirty="0"/>
              <a:t> </a:t>
            </a:r>
            <a:r>
              <a:rPr lang="zh-TW" altLang="en-US" dirty="0"/>
              <a:t>是</a:t>
            </a:r>
            <a:r>
              <a:rPr lang="en-US" altLang="zh-TW" dirty="0"/>
              <a:t>arm </a:t>
            </a:r>
            <a:r>
              <a:rPr lang="zh-TW" altLang="en-US" dirty="0"/>
              <a:t>還是</a:t>
            </a:r>
            <a:r>
              <a:rPr lang="en-US" altLang="zh-TW" dirty="0"/>
              <a:t>x86</a:t>
            </a:r>
            <a:r>
              <a:rPr lang="zh-TW" altLang="en-US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30336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E017F38-D038-45FB-8BBA-FB505E53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11B102D-454A-44AE-96CD-B328B4F2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396536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/>
              <a:t>2020</a:t>
            </a:r>
            <a:r>
              <a:rPr lang="zh-CN" altLang="en-US" dirty="0"/>
              <a:t>年以後的</a:t>
            </a:r>
            <a:r>
              <a:rPr lang="en-US" altLang="zh-CN" dirty="0"/>
              <a:t>mac</a:t>
            </a:r>
            <a:r>
              <a:rPr lang="zh-CN" altLang="en-US" dirty="0"/>
              <a:t>應該都是</a:t>
            </a:r>
            <a:r>
              <a:rPr lang="en-US" altLang="zh-CN" dirty="0"/>
              <a:t>arm</a:t>
            </a:r>
            <a:r>
              <a:rPr lang="zh-CN" altLang="en-US" dirty="0"/>
              <a:t>架構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0CA9157-86AD-41CD-8114-F05532825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40478"/>
            <a:ext cx="7375938" cy="571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21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C01291F-EE10-469F-BCB7-97AF43952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4ED12EB-BCEA-42C5-96E2-D07BF8AEA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download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5400" dirty="0"/>
              <a:t>任選</a:t>
            </a:r>
            <a:r>
              <a:rPr lang="en-US" altLang="zh-CN" sz="5400" dirty="0"/>
              <a:t>1</a:t>
            </a:r>
            <a:r>
              <a:rPr lang="zh-CN" altLang="en-US" sz="5400" dirty="0"/>
              <a:t>個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都可以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8AC34D4-79F7-496E-8A06-52EECC990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084660"/>
            <a:ext cx="7447946" cy="577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77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500615D-00F4-436B-8162-C400561F5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9E68A83-07A3-4276-AEAD-AF255D68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1265238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不需要先註冊登入，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選擇：</a:t>
            </a:r>
            <a:r>
              <a:rPr lang="en-US" altLang="zh-CN" sz="3600" dirty="0"/>
              <a:t>No thanks, just start my download.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E5456CF-59DC-4666-9876-3A4BBDEC1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96514"/>
            <a:ext cx="7560840" cy="508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12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808DF50-3480-4950-931C-6CAB36C2F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E17F3FD-6AD4-4958-94ED-23AA15E63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選擇安裝模式：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full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CEA770A-1328-4E31-8C13-2E97AA54D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7638"/>
            <a:ext cx="8856984" cy="528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81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1AE9055-D23D-4627-B17D-333A1FBA2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6D7DF56-2D95-4FDD-9F7D-5D9F1751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安裝</a:t>
            </a:r>
            <a:r>
              <a:rPr lang="en-US" altLang="zh-CN" dirty="0"/>
              <a:t>C++</a:t>
            </a:r>
            <a:r>
              <a:rPr lang="zh-CN" altLang="en-US" dirty="0"/>
              <a:t>的函數庫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選擇</a:t>
            </a:r>
            <a:r>
              <a:rPr lang="en-US" altLang="zh-CN" dirty="0" err="1">
                <a:sym typeface="Wingdings" panose="05000000000000000000" pitchFamily="2" charset="2"/>
              </a:rPr>
              <a:t>Excute</a:t>
            </a:r>
            <a:br>
              <a:rPr lang="en-US" altLang="zh-CN" dirty="0">
                <a:sym typeface="Wingdings" panose="05000000000000000000" pitchFamily="2" charset="2"/>
              </a:rPr>
            </a:br>
            <a:r>
              <a:rPr lang="zh-CN" altLang="en-US" dirty="0">
                <a:sym typeface="Wingdings" panose="05000000000000000000" pitchFamily="2" charset="2"/>
              </a:rPr>
              <a:t>不要選擇</a:t>
            </a:r>
            <a:r>
              <a:rPr lang="en-US" altLang="zh-CN" dirty="0">
                <a:sym typeface="Wingdings" panose="05000000000000000000" pitchFamily="2" charset="2"/>
              </a:rPr>
              <a:t>Next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25DA47C-BBF1-45F1-83D8-046C5535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72" y="1271490"/>
            <a:ext cx="7198543" cy="544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8244916" cy="2592288"/>
          </a:xfrm>
        </p:spPr>
        <p:txBody>
          <a:bodyPr>
            <a:norm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安裝教學影片</a:t>
            </a:r>
            <a:endParaRPr lang="zh-TW" altLang="en-US" sz="6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3655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2623253-EF11-4ACA-8B59-BE9A3EF1F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C25635D-D77B-4459-8480-B9323B79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安裝</a:t>
            </a:r>
            <a:r>
              <a:rPr lang="en-US" altLang="zh-CN" dirty="0"/>
              <a:t>6</a:t>
            </a:r>
            <a:r>
              <a:rPr lang="zh-CN" altLang="en-US" dirty="0"/>
              <a:t>個元件，才正確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9D08568-B024-4831-9F9D-A1F46225E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09" y="1628800"/>
            <a:ext cx="915358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10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C3D756B-F7FE-4FEA-95C5-C7B424CE5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339A751-F6FB-44EF-B2E5-7D6188DF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B1E9BE0-CD6B-4D65-A10D-C897F443B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268760"/>
            <a:ext cx="901385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14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7F4F601-1128-4E76-9BCF-8C745E723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07E3C0B-E75C-46EA-AC86-8305793A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B3C47E6-598E-461B-BB4A-7C476CA2E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28366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52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151BE3F-C1F5-4BA8-9C13-C68763046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E84C74D-7BE3-49B0-A138-FE0230FE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預設存取的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port = 3306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755F1E7-19B8-4398-B026-3B4BD6BED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538"/>
            <a:ext cx="9071409" cy="551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60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A4B8296-7689-4A6A-A3EF-84D82D65F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4654A01-B2C6-48F3-A755-A34736BCA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9218"/>
            <a:ext cx="8718258" cy="1265238"/>
          </a:xfrm>
        </p:spPr>
        <p:txBody>
          <a:bodyPr>
            <a:normAutofit/>
          </a:bodyPr>
          <a:lstStyle/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E29D6F5-4380-499A-B88F-308F5EDEF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74930"/>
            <a:ext cx="8001207" cy="58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04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BCA41AD-F339-4FAC-B28E-3E81E3598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244409C-C189-437A-B073-C1B3B52C5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登入的帳號：</a:t>
            </a:r>
            <a:r>
              <a:rPr lang="en-US" altLang="zh-CN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root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，密碼：</a:t>
            </a:r>
            <a:r>
              <a:rPr lang="en-US" altLang="zh-CN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root</a:t>
            </a:r>
            <a:b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這是從以前到現在的預設帳密</a:t>
            </a:r>
            <a:b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因為是自己的電腦，不對外開放，所以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root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即可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D0E4A94-5F19-4588-962C-7839F2938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28469"/>
            <a:ext cx="7725544" cy="5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1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6EB3276-2DB3-4196-A715-5047CF640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1398CBA-33B1-4C74-AC5F-E8121DCE4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152400"/>
            <a:ext cx="9324528" cy="1265238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</a:t>
            </a:r>
            <a:r>
              <a:rPr lang="zh-CN" altLang="en-US" dirty="0"/>
              <a:t>：開啟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就會執行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ECC038F-C45F-49C5-90AD-FF31E85BB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33" y="1156399"/>
            <a:ext cx="8133333" cy="5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61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72EFC63-0C6A-4CCE-BA5F-1A5687AF7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7CB161E-4CB3-46D6-AF22-66807A45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7AC2563-817C-45D3-AB00-20B6FF82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85019"/>
            <a:ext cx="9036496" cy="616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97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9521EEF-40EA-462D-93E3-8B13B56EE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8CA9D5B-B9B7-4523-B810-53F820B7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42C780F-B518-463A-96B8-8981A081B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573022" cy="57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26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7ABD2D6-AB23-46A0-AFE4-A46DED397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0D5E522-45F9-46E7-87D8-2387239E3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Router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設定：不用修改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CFE5A8C-D0A0-45DD-8256-0157A6AF7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71856"/>
            <a:ext cx="8640960" cy="559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7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F4F9830-E3AF-43E3-8F67-C61DEE5C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252520" cy="5429200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MacOS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安裝影片教學：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https://youtu.be/tWUeIseeLrw?si=I-3d9zNqBithLnsQ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E9C0625-791A-4AAF-9B67-9C316D4BB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/>
              <a:t>安裝</a:t>
            </a:r>
            <a:r>
              <a:rPr lang="en-US" altLang="zh-CN" dirty="0"/>
              <a:t>MySQL for MacOS</a:t>
            </a:r>
            <a:r>
              <a:rPr lang="zh-CN" altLang="en-US" dirty="0"/>
              <a:t>蘋果電腦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7383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1A91BE-78D6-45D0-BE3D-D5895D13C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E200565-AD8D-4C7C-9097-F566BFA4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10" y="-114148"/>
            <a:ext cx="8229600" cy="114535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samples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：設定密碼：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root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check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79C587F-EB08-43A5-AB40-EC9C640B4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72" y="1031202"/>
            <a:ext cx="8229600" cy="582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19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4525963"/>
          </a:xfrm>
        </p:spPr>
        <p:txBody>
          <a:bodyPr>
            <a:normAutofit/>
          </a:bodyPr>
          <a:lstStyle/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52400"/>
            <a:ext cx="8682136" cy="1265238"/>
          </a:xfrm>
        </p:spPr>
        <p:txBody>
          <a:bodyPr>
            <a:noAutofit/>
          </a:bodyPr>
          <a:lstStyle/>
          <a:p>
            <a:pPr algn="ctr"/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F0411F4-04D3-4112-9185-F433FE246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90" y="58162"/>
            <a:ext cx="8316623" cy="656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65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4525963"/>
          </a:xfrm>
        </p:spPr>
        <p:txBody>
          <a:bodyPr>
            <a:normAutofit/>
          </a:bodyPr>
          <a:lstStyle/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65238"/>
          </a:xfrm>
        </p:spPr>
        <p:txBody>
          <a:bodyPr>
            <a:noAutofit/>
          </a:bodyPr>
          <a:lstStyle/>
          <a:p>
            <a:pPr algn="ctr"/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B954C66-6CFD-4357-8FBD-0E2049646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36" y="185365"/>
            <a:ext cx="8867328" cy="640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57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</a:rPr>
              <a:t>mac</a:t>
            </a:r>
            <a:r>
              <a:rPr lang="zh-CN" altLang="en-US" sz="6000" b="1" dirty="0">
                <a:solidFill>
                  <a:schemeClr val="bg1"/>
                </a:solidFill>
              </a:rPr>
              <a:t>安裝結果</a:t>
            </a:r>
            <a:endParaRPr lang="en-US" altLang="zh-CN" sz="6000" b="1" dirty="0">
              <a:solidFill>
                <a:schemeClr val="bg1"/>
              </a:solidFill>
            </a:endParaRPr>
          </a:p>
          <a:p>
            <a:r>
              <a:rPr lang="zh-CN" altLang="en-US" sz="6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會出現</a:t>
            </a:r>
            <a:endParaRPr lang="en-US" altLang="zh-CN" sz="6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沒有安裝的結果</a:t>
            </a:r>
            <a:endParaRPr lang="zh-TW" altLang="en-US" sz="39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3667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BE4F9F1-B15C-42BC-B808-FA965D422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3.</a:t>
            </a:r>
            <a:r>
              <a:rPr lang="zh-CN" altLang="en-US" dirty="0"/>
              <a:t>步驟</a:t>
            </a:r>
            <a:r>
              <a:rPr lang="en-US" altLang="zh-CN" dirty="0"/>
              <a:t>3</a:t>
            </a:r>
            <a:r>
              <a:rPr lang="zh-CN" altLang="en-US" dirty="0"/>
              <a:t>：到這個</a:t>
            </a:r>
            <a:r>
              <a:rPr lang="zh-TW" altLang="en-US" dirty="0"/>
              <a:t>網址下載</a:t>
            </a:r>
            <a:r>
              <a:rPr lang="en-US" altLang="zh-TW" dirty="0"/>
              <a:t>workbench</a:t>
            </a:r>
            <a:endParaRPr lang="zh-TW" altLang="en-US" dirty="0"/>
          </a:p>
          <a:p>
            <a:pPr lvl="1"/>
            <a:r>
              <a:rPr lang="en-US" altLang="zh-TW" dirty="0">
                <a:hlinkClick r:id="rId2"/>
              </a:rPr>
              <a:t>https://dev.mysql.com/downloads/workbench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78FE295-E44D-4008-AE0B-9D063E834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直接去下載</a:t>
            </a:r>
            <a:r>
              <a:rPr lang="en-US" altLang="zh-CN" dirty="0"/>
              <a:t>workbench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3500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</a:rPr>
              <a:t>安裝結果，產生</a:t>
            </a:r>
            <a:r>
              <a:rPr lang="en-US" altLang="zh-CN" sz="6000" b="1" dirty="0">
                <a:solidFill>
                  <a:schemeClr val="bg1"/>
                </a:solidFill>
              </a:rPr>
              <a:t>1</a:t>
            </a:r>
            <a:r>
              <a:rPr lang="zh-CN" altLang="en-US" sz="6000" b="1" dirty="0">
                <a:solidFill>
                  <a:schemeClr val="bg1"/>
                </a:solidFill>
              </a:rPr>
              <a:t>個</a:t>
            </a:r>
            <a:endParaRPr lang="en-US" altLang="zh-CN" sz="6000" b="1" dirty="0">
              <a:solidFill>
                <a:schemeClr val="bg1"/>
              </a:solidFill>
            </a:endParaRPr>
          </a:p>
          <a:p>
            <a:r>
              <a:rPr lang="en-US" altLang="zh-TW" sz="52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WorkBench</a:t>
            </a:r>
            <a:endParaRPr lang="en-US" altLang="zh-TW" sz="5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5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但是沒有</a:t>
            </a:r>
            <a:r>
              <a:rPr lang="en-US" altLang="zh-TW" sz="4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MySQL </a:t>
            </a:r>
            <a:r>
              <a:rPr lang="en-US" altLang="zh-CN" sz="4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S</a:t>
            </a:r>
            <a:r>
              <a:rPr lang="en-US" altLang="zh-TW" sz="4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erver</a:t>
            </a:r>
            <a:endParaRPr lang="zh-TW" altLang="en-US" sz="39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8887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4525963"/>
          </a:xfrm>
        </p:spPr>
        <p:txBody>
          <a:bodyPr>
            <a:normAutofit/>
          </a:bodyPr>
          <a:lstStyle/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548464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操作的工作台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Workbench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F159C05-CFA8-4DF2-9E04-80D8B5512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47" y="1883914"/>
            <a:ext cx="8561905" cy="4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86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zh-CN" altLang="en-US" sz="5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登入</a:t>
            </a:r>
            <a:r>
              <a:rPr lang="en-US" altLang="zh-CN" sz="5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Client</a:t>
            </a:r>
            <a:r>
              <a:rPr lang="zh-CN" altLang="en-US" sz="5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工作台測試看看</a:t>
            </a:r>
            <a:r>
              <a:rPr lang="en-US" altLang="zh-TW" sz="52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WorkBench</a:t>
            </a:r>
            <a:endParaRPr lang="zh-TW" altLang="en-US" sz="39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0693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4525963"/>
          </a:xfrm>
        </p:spPr>
        <p:txBody>
          <a:bodyPr>
            <a:normAutofit/>
          </a:bodyPr>
          <a:lstStyle/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登入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Client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工作台測試看看</a:t>
            </a:r>
            <a:r>
              <a:rPr lang="en-US" altLang="zh-TW" sz="4400" b="1" dirty="0" err="1">
                <a:latin typeface="微軟正黑體" pitchFamily="34" charset="-120"/>
                <a:ea typeface="微軟正黑體" pitchFamily="34" charset="-120"/>
              </a:rPr>
              <a:t>WorkBench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00DF903-0B99-456F-B5BB-0291A3993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3" y="1645800"/>
            <a:ext cx="8933541" cy="505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66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088740"/>
            <a:ext cx="9144000" cy="3996444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en-US" altLang="zh-TW" sz="66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WorkBench</a:t>
            </a:r>
            <a:r>
              <a:rPr lang="zh-CN" altLang="en-US" sz="6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裡面</a:t>
            </a:r>
            <a:endParaRPr lang="en-US" altLang="zh-CN" sz="6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如何找到資料庫，資料表</a:t>
            </a:r>
            <a:endParaRPr lang="zh-TW" altLang="en-US" sz="4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868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8244916" cy="2592288"/>
          </a:xfrm>
        </p:spPr>
        <p:txBody>
          <a:bodyPr>
            <a:norm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安裝步驟摘要</a:t>
            </a:r>
            <a:endParaRPr lang="zh-TW" altLang="en-US" sz="6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14528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525963"/>
          </a:xfrm>
        </p:spPr>
        <p:txBody>
          <a:bodyPr>
            <a:normAutofit/>
          </a:bodyPr>
          <a:lstStyle/>
          <a:p>
            <a:endParaRPr lang="en-US" altLang="zh-CN" b="1" dirty="0">
              <a:effectLst/>
            </a:endParaRPr>
          </a:p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6" y="152400"/>
            <a:ext cx="8867328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WorkBench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裡面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如何找到資料庫，資料表</a:t>
            </a:r>
            <a:b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2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</a:t>
            </a:r>
            <a:r>
              <a:rPr lang="zh-CN" altLang="en-US" sz="24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CN" sz="24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schema</a:t>
            </a:r>
            <a:r>
              <a:rPr lang="zh-CN" altLang="en-US" sz="24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裡面</a:t>
            </a:r>
            <a:br>
              <a:rPr lang="en-US" altLang="zh-CN" sz="24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DB17A6B-4D02-44BD-96FD-E8F2BF7D9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09824"/>
            <a:ext cx="7839903" cy="559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20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088740"/>
            <a:ext cx="9144000" cy="3996444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把</a:t>
            </a:r>
            <a:r>
              <a:rPr lang="en-US" altLang="zh-TW" sz="6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WorkBench</a:t>
            </a:r>
            <a:endParaRPr lang="en-US" altLang="zh-TW" sz="6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釘在工具列</a:t>
            </a:r>
            <a:endParaRPr lang="zh-TW" altLang="en-US" sz="6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6626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525963"/>
          </a:xfrm>
        </p:spPr>
        <p:txBody>
          <a:bodyPr>
            <a:normAutofit/>
          </a:bodyPr>
          <a:lstStyle/>
          <a:p>
            <a:endParaRPr lang="en-US" altLang="zh-CN" b="1" dirty="0">
              <a:effectLst/>
            </a:endParaRPr>
          </a:p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6" y="152400"/>
            <a:ext cx="8867328" cy="2016818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把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MySQL server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(shell)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3600" b="1" dirty="0" err="1">
                <a:latin typeface="微軟正黑體" pitchFamily="34" charset="-120"/>
                <a:ea typeface="微軟正黑體" pitchFamily="34" charset="-120"/>
              </a:rPr>
              <a:t>WorkBench</a:t>
            </a:r>
            <a:b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都釘在工具列</a:t>
            </a:r>
            <a:b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確保以後直接從工具列來執行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E173725-7FE2-4C98-94BE-B4FB240B1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169218"/>
            <a:ext cx="7118943" cy="468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50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088740"/>
            <a:ext cx="9144000" cy="3996444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如果安裝失敗</a:t>
            </a:r>
            <a:endParaRPr lang="en-US" altLang="zh-CN" sz="8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8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要如何重新安裝？</a:t>
            </a:r>
            <a:endParaRPr lang="zh-TW" altLang="en-US" sz="8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326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088740"/>
            <a:ext cx="9144000" cy="3996444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先把舊的檔案</a:t>
            </a:r>
            <a:endParaRPr lang="en-US" altLang="zh-CN" sz="8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8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刪除乾淨</a:t>
            </a:r>
            <a:endParaRPr lang="zh-TW" altLang="en-US" sz="8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596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79023C7-9107-4AEA-ADCA-E6CCD6762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步驟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mac</a:t>
            </a:r>
            <a:r>
              <a:rPr lang="zh-CN" altLang="en-US" dirty="0"/>
              <a:t>的</a:t>
            </a:r>
            <a:r>
              <a:rPr lang="zh-TW" altLang="en-US" dirty="0"/>
              <a:t>系統</a:t>
            </a:r>
            <a:r>
              <a:rPr lang="zh-CN" altLang="en-US" dirty="0"/>
              <a:t>，</a:t>
            </a:r>
            <a:r>
              <a:rPr lang="zh-TW" altLang="en-US" dirty="0"/>
              <a:t>要先更新</a:t>
            </a:r>
            <a:r>
              <a:rPr lang="zh-CN" altLang="en-US" dirty="0"/>
              <a:t>，否則無法安裝</a:t>
            </a:r>
            <a:endParaRPr lang="zh-TW" altLang="en-US" dirty="0"/>
          </a:p>
          <a:p>
            <a:r>
              <a:rPr lang="en-US" altLang="zh-CN" dirty="0"/>
              <a:t>2</a:t>
            </a:r>
            <a:r>
              <a:rPr lang="en-US" altLang="zh-TW" dirty="0"/>
              <a:t>.</a:t>
            </a:r>
            <a:r>
              <a:rPr lang="zh-CN" altLang="en-US" dirty="0"/>
              <a:t>步驟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zh-TW" altLang="en-US" dirty="0">
                <a:solidFill>
                  <a:srgbClr val="C00000"/>
                </a:solidFill>
                <a:highlight>
                  <a:srgbClr val="FFFF00"/>
                </a:highlight>
              </a:rPr>
              <a:t>先把之前裝的全部刪掉（不是只拖到垃圾桶喔）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先安裝老師的網址：</a:t>
            </a:r>
            <a:r>
              <a:rPr lang="en-US" altLang="zh-TW" dirty="0"/>
              <a:t>arm</a:t>
            </a:r>
            <a:r>
              <a:rPr lang="zh-TW" altLang="en-US" dirty="0"/>
              <a:t>不行就換</a:t>
            </a:r>
            <a:r>
              <a:rPr lang="en-US" altLang="zh-TW" dirty="0"/>
              <a:t>x86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進去網址下載</a:t>
            </a:r>
          </a:p>
          <a:p>
            <a:r>
              <a:rPr lang="en-US" altLang="zh-TW" dirty="0"/>
              <a:t>https://dev.mysql.com/downloads/workbench/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載完進去後應該就會有</a:t>
            </a:r>
            <a:r>
              <a:rPr lang="en-US" altLang="zh-TW" dirty="0"/>
              <a:t>Local instance 3306</a:t>
            </a:r>
            <a:r>
              <a:rPr lang="zh-TW" altLang="en-US" dirty="0"/>
              <a:t>，點進去輸入密碼就可以了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AE3F5A4-CF9D-4FC9-9607-AA5E246E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安裝步驟摘要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400" dirty="0"/>
              <a:t>mac</a:t>
            </a:r>
            <a:r>
              <a:rPr lang="zh-TW" altLang="en-US" sz="4400" dirty="0"/>
              <a:t>安裝流程：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65296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en-US" altLang="zh-CN" sz="6000" b="1" dirty="0"/>
              <a:t>MySQL</a:t>
            </a:r>
            <a:r>
              <a:rPr lang="zh-CN" altLang="en-US" sz="6000" b="1" dirty="0"/>
              <a:t>資料庫</a:t>
            </a:r>
            <a:endParaRPr lang="en-US" altLang="zh-CN" sz="6000" b="1" dirty="0"/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線上簡易查詢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SQL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語法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0511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8" y="92141"/>
            <a:ext cx="9144000" cy="5301208"/>
          </a:xfrm>
        </p:spPr>
        <p:txBody>
          <a:bodyPr>
            <a:normAutofit/>
          </a:bodyPr>
          <a:lstStyle/>
          <a:p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CN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world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資料庫，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CN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city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資料表</a:t>
            </a:r>
            <a:endParaRPr lang="en-US" altLang="zh-CN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指令：</a:t>
            </a:r>
            <a:r>
              <a:rPr lang="en-US" altLang="zh-CN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select * from </a:t>
            </a:r>
            <a:r>
              <a:rPr lang="en-US" altLang="zh-CN" b="1" dirty="0" err="1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world.city</a:t>
            </a:r>
            <a:endParaRPr lang="en-US" altLang="zh-CN" b="1" dirty="0">
              <a:solidFill>
                <a:srgbClr val="C00000"/>
              </a:solidFill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4400" b="1" dirty="0">
              <a:effectLst/>
            </a:endParaRPr>
          </a:p>
          <a:p>
            <a:endParaRPr lang="en-US" altLang="zh-CN" sz="4400" b="1" dirty="0">
              <a:effectLst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342E0F6-4C95-4040-9AA3-4F6D351B5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61097"/>
            <a:ext cx="8447619" cy="4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08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-27384"/>
            <a:ext cx="9324528" cy="5301208"/>
          </a:xfrm>
        </p:spPr>
        <p:txBody>
          <a:bodyPr>
            <a:normAutofit/>
          </a:bodyPr>
          <a:lstStyle/>
          <a:p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CN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world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資料庫，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CN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city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資料表，顯示城市人口</a:t>
            </a:r>
            <a:endParaRPr lang="en-US" altLang="zh-CN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指令：</a:t>
            </a:r>
            <a:r>
              <a:rPr lang="en-US" altLang="zh-CN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select </a:t>
            </a:r>
            <a:r>
              <a:rPr lang="en-US" altLang="zh-CN" b="1" dirty="0" err="1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name,population</a:t>
            </a:r>
            <a:r>
              <a:rPr lang="en-US" altLang="zh-CN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from </a:t>
            </a:r>
            <a:r>
              <a:rPr lang="en-US" altLang="zh-CN" b="1" dirty="0" err="1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world.city</a:t>
            </a:r>
            <a:endParaRPr lang="en-US" altLang="zh-CN" b="1" dirty="0">
              <a:solidFill>
                <a:srgbClr val="C00000"/>
              </a:solidFill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4400" b="1" dirty="0">
              <a:effectLst/>
            </a:endParaRPr>
          </a:p>
          <a:p>
            <a:endParaRPr lang="en-US" altLang="zh-CN" sz="4400" b="1" dirty="0">
              <a:effectLst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F1F408C-4CD0-4BC7-A275-C392CC0B7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67358"/>
            <a:ext cx="7085737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096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zh-CN" altLang="en-US" sz="7200" b="1" dirty="0"/>
              <a:t>資料庫匯出的</a:t>
            </a:r>
            <a:endParaRPr lang="en-US" altLang="zh-CN" sz="7200" b="1" dirty="0"/>
          </a:p>
          <a:p>
            <a:r>
              <a:rPr lang="zh-CN" altLang="en-US" sz="7200" b="1" dirty="0">
                <a:latin typeface="微軟正黑體" pitchFamily="34" charset="-120"/>
                <a:ea typeface="微軟正黑體" pitchFamily="34" charset="-120"/>
              </a:rPr>
              <a:t>二種方法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100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79023C7-9107-4AEA-ADCA-E6CCD6762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步驟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mac</a:t>
            </a:r>
            <a:r>
              <a:rPr lang="zh-CN" altLang="en-US" dirty="0"/>
              <a:t>的</a:t>
            </a:r>
            <a:r>
              <a:rPr lang="zh-TW" altLang="en-US" dirty="0"/>
              <a:t>系統</a:t>
            </a:r>
            <a:r>
              <a:rPr lang="zh-CN" altLang="en-US" dirty="0"/>
              <a:t>，</a:t>
            </a:r>
            <a:r>
              <a:rPr lang="zh-TW" altLang="en-US" dirty="0"/>
              <a:t>要先更新</a:t>
            </a:r>
            <a:r>
              <a:rPr lang="zh-CN" altLang="en-US" dirty="0"/>
              <a:t>，否則無法安裝</a:t>
            </a:r>
            <a:endParaRPr lang="zh-TW" altLang="en-US" dirty="0"/>
          </a:p>
          <a:p>
            <a:r>
              <a:rPr lang="en-US" altLang="zh-TW" dirty="0"/>
              <a:t>2.</a:t>
            </a:r>
            <a:r>
              <a:rPr lang="zh-CN" altLang="en-US" dirty="0"/>
              <a:t>步驟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zh-TW" altLang="en-US" dirty="0"/>
              <a:t>先安裝老師的網址：</a:t>
            </a:r>
            <a:r>
              <a:rPr lang="zh-CN" altLang="en-US" dirty="0"/>
              <a:t>先試驗</a:t>
            </a:r>
            <a:r>
              <a:rPr lang="en-US" altLang="zh-TW" dirty="0"/>
              <a:t>arm</a:t>
            </a:r>
            <a:r>
              <a:rPr lang="zh-CN" altLang="en-US" dirty="0"/>
              <a:t>，若</a:t>
            </a:r>
            <a:r>
              <a:rPr lang="zh-TW" altLang="en-US" dirty="0"/>
              <a:t>不行就換</a:t>
            </a:r>
            <a:r>
              <a:rPr lang="en-US" altLang="zh-TW" dirty="0"/>
              <a:t>x86</a:t>
            </a:r>
            <a:r>
              <a:rPr lang="zh-CN" altLang="en-US" dirty="0"/>
              <a:t>（</a:t>
            </a:r>
            <a:r>
              <a:rPr lang="en-US" altLang="zh-CN" dirty="0"/>
              <a:t>2020</a:t>
            </a:r>
            <a:r>
              <a:rPr lang="zh-CN" altLang="en-US" dirty="0"/>
              <a:t>年以後的</a:t>
            </a:r>
            <a:r>
              <a:rPr lang="en-US" altLang="zh-CN" dirty="0"/>
              <a:t>mac</a:t>
            </a:r>
            <a:r>
              <a:rPr lang="zh-CN" altLang="en-US" dirty="0"/>
              <a:t>都是</a:t>
            </a:r>
            <a:r>
              <a:rPr lang="en-US" altLang="zh-CN" dirty="0"/>
              <a:t>arm</a:t>
            </a:r>
            <a:r>
              <a:rPr lang="zh-CN" altLang="en-US" dirty="0"/>
              <a:t>的</a:t>
            </a:r>
            <a:r>
              <a:rPr lang="en-US" altLang="zh-CN" dirty="0" err="1"/>
              <a:t>cpu</a:t>
            </a:r>
            <a:r>
              <a:rPr lang="zh-CN" altLang="en-US" dirty="0"/>
              <a:t>）</a:t>
            </a:r>
            <a:endParaRPr lang="en-US" altLang="zh-TW" dirty="0"/>
          </a:p>
          <a:p>
            <a:pPr lvl="1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https://dev.mysql.com/downloads/mysql/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/>
          </a:p>
          <a:p>
            <a:r>
              <a:rPr lang="en-US" altLang="zh-TW" dirty="0"/>
              <a:t>3.</a:t>
            </a:r>
            <a:r>
              <a:rPr lang="zh-CN" altLang="en-US" dirty="0"/>
              <a:t>步驟</a:t>
            </a:r>
            <a:r>
              <a:rPr lang="en-US" altLang="zh-CN" dirty="0"/>
              <a:t>3</a:t>
            </a:r>
            <a:r>
              <a:rPr lang="zh-CN" altLang="en-US" dirty="0"/>
              <a:t>：到這個</a:t>
            </a:r>
            <a:r>
              <a:rPr lang="zh-TW" altLang="en-US" dirty="0"/>
              <a:t>網址下載</a:t>
            </a:r>
            <a:r>
              <a:rPr lang="en-US" altLang="zh-TW" dirty="0"/>
              <a:t>workbench</a:t>
            </a:r>
            <a:endParaRPr lang="zh-TW" altLang="en-US" dirty="0"/>
          </a:p>
          <a:p>
            <a:pPr lvl="1"/>
            <a:r>
              <a:rPr lang="en-US" altLang="zh-TW" dirty="0">
                <a:hlinkClick r:id="rId3"/>
              </a:rPr>
              <a:t>https://dev.mysql.com/downloads/workbench/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4.</a:t>
            </a:r>
            <a:r>
              <a:rPr lang="zh-CN" altLang="en-US" dirty="0"/>
              <a:t>步驟</a:t>
            </a:r>
            <a:r>
              <a:rPr lang="en-US" altLang="zh-CN" dirty="0"/>
              <a:t>4</a:t>
            </a:r>
            <a:r>
              <a:rPr lang="zh-CN" altLang="en-US" dirty="0"/>
              <a:t>：下載</a:t>
            </a:r>
            <a:r>
              <a:rPr lang="zh-TW" altLang="en-US" dirty="0"/>
              <a:t>完</a:t>
            </a:r>
            <a:r>
              <a:rPr lang="zh-CN" altLang="en-US" dirty="0"/>
              <a:t>，開啟</a:t>
            </a:r>
            <a:r>
              <a:rPr lang="en-US" altLang="zh-CN" dirty="0"/>
              <a:t>workbench</a:t>
            </a:r>
            <a:r>
              <a:rPr lang="zh-TW" altLang="en-US" dirty="0"/>
              <a:t>後</a:t>
            </a:r>
            <a:r>
              <a:rPr lang="zh-CN" altLang="en-US" dirty="0"/>
              <a:t>，</a:t>
            </a:r>
            <a:r>
              <a:rPr lang="zh-TW" altLang="en-US" dirty="0"/>
              <a:t>應該就會有</a:t>
            </a:r>
            <a:r>
              <a:rPr lang="en-US" altLang="zh-TW" dirty="0"/>
              <a:t>Local instance 3306</a:t>
            </a:r>
            <a:r>
              <a:rPr lang="zh-TW" altLang="en-US" dirty="0"/>
              <a:t>，點進去輸入密碼</a:t>
            </a:r>
            <a:r>
              <a:rPr lang="en-US" altLang="zh-CN" dirty="0"/>
              <a:t>root</a:t>
            </a:r>
            <a:r>
              <a:rPr lang="zh-TW" altLang="en-US" dirty="0"/>
              <a:t>就可以了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AE3F5A4-CF9D-4FC9-9607-AA5E246E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安裝步驟摘要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400" dirty="0"/>
              <a:t>mac</a:t>
            </a:r>
            <a:r>
              <a:rPr lang="zh-TW" altLang="en-US" sz="4400" dirty="0"/>
              <a:t>安裝流程：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06040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356" y="719166"/>
            <a:ext cx="9144000" cy="5148808"/>
          </a:xfrm>
        </p:spPr>
        <p:txBody>
          <a:bodyPr>
            <a:normAutofit/>
          </a:bodyPr>
          <a:lstStyle/>
          <a:p>
            <a:r>
              <a:rPr lang="zh-CN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目的：把</a:t>
            </a:r>
            <a:r>
              <a:rPr lang="en-US" altLang="zh-TW" b="1" dirty="0" err="1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Sakila</a:t>
            </a:r>
            <a:r>
              <a:rPr lang="zh-CN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資料庫全部匯出，改名，再匯入</a:t>
            </a:r>
            <a:endParaRPr lang="en-US" altLang="zh-CN" b="1" dirty="0"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en-US" altLang="zh-CN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：全部匯出（包括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schema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Server</a:t>
            </a:r>
          </a:p>
          <a:p>
            <a:r>
              <a:rPr lang="en-US" altLang="zh-CN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Data Export</a:t>
            </a:r>
            <a:endParaRPr lang="en-US" altLang="zh-CN" sz="3200" b="1" dirty="0">
              <a:solidFill>
                <a:srgbClr val="C00000"/>
              </a:solidFill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6" y="34854"/>
            <a:ext cx="8867328" cy="684312"/>
          </a:xfrm>
        </p:spPr>
        <p:txBody>
          <a:bodyPr>
            <a:noAutofit/>
          </a:bodyPr>
          <a:lstStyle/>
          <a:p>
            <a:pPr algn="ctr"/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資料庫匯出的二種方法</a:t>
            </a:r>
            <a:endParaRPr lang="zh-TW" altLang="en-US" sz="1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A6289DB-473F-4375-8932-03A0F6FD3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693494"/>
            <a:ext cx="6187987" cy="51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593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788" y="0"/>
            <a:ext cx="9144000" cy="5148808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匯出成單一檔案</a:t>
            </a:r>
            <a:r>
              <a:rPr lang="en-US" altLang="zh-CN" sz="32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(*.</a:t>
            </a:r>
            <a:r>
              <a:rPr lang="en-US" altLang="zh-CN" sz="3200" b="1" dirty="0" err="1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en-US" altLang="zh-CN" sz="32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CN" altLang="en-US" sz="32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，而且包含：</a:t>
            </a:r>
            <a:r>
              <a:rPr lang="en-US" altLang="zh-CN" sz="32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schema</a:t>
            </a:r>
            <a:endParaRPr lang="en-US" altLang="zh-CN" sz="3200" b="1" dirty="0">
              <a:solidFill>
                <a:srgbClr val="C00000"/>
              </a:solidFill>
              <a:effectLst/>
              <a:highlight>
                <a:srgbClr val="FFFF00"/>
              </a:highlight>
            </a:endParaRPr>
          </a:p>
          <a:p>
            <a:endParaRPr lang="en-US" altLang="zh-CN" sz="4800" b="1" dirty="0">
              <a:effectLst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E1A63AB-4B61-4FFD-8236-633F1E0FA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86" y="692696"/>
            <a:ext cx="8771428" cy="6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988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7F5B0D6-6294-4A87-A7CC-4AC08980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52400"/>
            <a:ext cx="8568952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什麼是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schema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5400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F231CB3-19C2-40D9-BE4C-DA50A6BB3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6" y="1417638"/>
            <a:ext cx="8861034" cy="544036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b="1" dirty="0"/>
              <a:t>Schema:</a:t>
            </a:r>
          </a:p>
          <a:p>
            <a:pPr lvl="1"/>
            <a:r>
              <a:rPr lang="zh-CN" altLang="en-US" b="1" dirty="0"/>
              <a:t>圖解，圖例，結構，綱要，輪廓</a:t>
            </a:r>
            <a:endParaRPr lang="en-US" altLang="zh-CN" b="1" dirty="0"/>
          </a:p>
          <a:p>
            <a:r>
              <a:rPr lang="zh-CN" altLang="en-US" b="1" dirty="0"/>
              <a:t>舉例：</a:t>
            </a:r>
            <a:endParaRPr lang="en-US" altLang="zh-CN" b="1" dirty="0"/>
          </a:p>
          <a:p>
            <a:pPr lvl="1"/>
            <a:r>
              <a:rPr lang="zh-CN" altLang="en-US" b="1" dirty="0"/>
              <a:t>很多資料表（</a:t>
            </a:r>
            <a:r>
              <a:rPr lang="en-US" altLang="zh-CN" b="1" dirty="0"/>
              <a:t>actor</a:t>
            </a:r>
            <a:r>
              <a:rPr lang="zh-CN" altLang="en-US" b="1" dirty="0"/>
              <a:t>，</a:t>
            </a:r>
            <a:r>
              <a:rPr lang="en-US" altLang="zh-CN" b="1" dirty="0"/>
              <a:t>film</a:t>
            </a:r>
            <a:r>
              <a:rPr lang="zh-CN" altLang="en-US" b="1" dirty="0"/>
              <a:t>，</a:t>
            </a:r>
            <a:endParaRPr lang="en-US" altLang="zh-CN" b="1" dirty="0"/>
          </a:p>
          <a:p>
            <a:pPr lvl="1"/>
            <a:r>
              <a:rPr lang="zh-CN" altLang="en-US" b="1" dirty="0">
                <a:solidFill>
                  <a:srgbClr val="7030A0"/>
                </a:solidFill>
                <a:highlight>
                  <a:srgbClr val="FFFF00"/>
                </a:highlight>
              </a:rPr>
              <a:t>被包含在</a:t>
            </a:r>
            <a:r>
              <a:rPr lang="en-US" altLang="zh-CN" b="1" dirty="0" err="1">
                <a:solidFill>
                  <a:srgbClr val="7030A0"/>
                </a:solidFill>
                <a:highlight>
                  <a:srgbClr val="FFFF00"/>
                </a:highlight>
              </a:rPr>
              <a:t>sakila</a:t>
            </a:r>
            <a:endParaRPr lang="en-US" altLang="zh-CN" b="1" dirty="0">
              <a:solidFill>
                <a:srgbClr val="7030A0"/>
              </a:solidFill>
              <a:highlight>
                <a:srgbClr val="FFFF00"/>
              </a:highlight>
            </a:endParaRPr>
          </a:p>
          <a:p>
            <a:pPr lvl="1"/>
            <a:r>
              <a:rPr lang="zh-CN" altLang="en-US" b="1" dirty="0">
                <a:solidFill>
                  <a:srgbClr val="7030A0"/>
                </a:solidFill>
                <a:highlight>
                  <a:srgbClr val="FFFF00"/>
                </a:highlight>
              </a:rPr>
              <a:t>這個</a:t>
            </a:r>
            <a:r>
              <a:rPr lang="en-US" altLang="zh-CN" b="1" dirty="0">
                <a:solidFill>
                  <a:srgbClr val="7030A0"/>
                </a:solidFill>
                <a:highlight>
                  <a:srgbClr val="FFFF00"/>
                </a:highlight>
              </a:rPr>
              <a:t>schema</a:t>
            </a:r>
            <a:r>
              <a:rPr lang="zh-CN" altLang="en-US" b="1" dirty="0">
                <a:solidFill>
                  <a:srgbClr val="7030A0"/>
                </a:solidFill>
                <a:highlight>
                  <a:srgbClr val="FFFF00"/>
                </a:highlight>
              </a:rPr>
              <a:t>綱要裡面</a:t>
            </a:r>
            <a:endParaRPr lang="en-US" altLang="zh-CN" b="1" dirty="0">
              <a:solidFill>
                <a:srgbClr val="7030A0"/>
              </a:solidFill>
              <a:highlight>
                <a:srgbClr val="FFFF00"/>
              </a:highlight>
            </a:endParaRPr>
          </a:p>
          <a:p>
            <a:pPr lvl="1"/>
            <a:endParaRPr lang="en-US" altLang="zh-TW" b="1" dirty="0">
              <a:solidFill>
                <a:srgbClr val="7030A0"/>
              </a:solidFill>
              <a:highlight>
                <a:srgbClr val="FFFF00"/>
              </a:highlight>
            </a:endParaRPr>
          </a:p>
          <a:p>
            <a:r>
              <a:rPr lang="en-US" altLang="zh-CN" b="1" dirty="0" err="1">
                <a:solidFill>
                  <a:srgbClr val="7030A0"/>
                </a:solidFill>
                <a:highlight>
                  <a:srgbClr val="FFFF00"/>
                </a:highlight>
              </a:rPr>
              <a:t>Sakila</a:t>
            </a:r>
            <a:r>
              <a:rPr lang="zh-CN" altLang="en-US" b="1" dirty="0">
                <a:solidFill>
                  <a:srgbClr val="7030A0"/>
                </a:solidFill>
                <a:highlight>
                  <a:srgbClr val="FFFF00"/>
                </a:highlight>
              </a:rPr>
              <a:t>就是</a:t>
            </a:r>
            <a:r>
              <a:rPr lang="en-US" altLang="zh-CN" b="1" dirty="0">
                <a:solidFill>
                  <a:srgbClr val="7030A0"/>
                </a:solidFill>
                <a:highlight>
                  <a:srgbClr val="FFFF00"/>
                </a:highlight>
              </a:rPr>
              <a:t>1</a:t>
            </a:r>
            <a:r>
              <a:rPr lang="zh-CN" altLang="en-US" b="1" dirty="0">
                <a:solidFill>
                  <a:srgbClr val="7030A0"/>
                </a:solidFill>
                <a:highlight>
                  <a:srgbClr val="FFFF00"/>
                </a:highlight>
              </a:rPr>
              <a:t>個</a:t>
            </a:r>
            <a:r>
              <a:rPr lang="en-US" altLang="zh-CN" b="1" dirty="0">
                <a:solidFill>
                  <a:srgbClr val="7030A0"/>
                </a:solidFill>
                <a:highlight>
                  <a:srgbClr val="FFFF00"/>
                </a:highlight>
              </a:rPr>
              <a:t>schema</a:t>
            </a:r>
          </a:p>
          <a:p>
            <a:r>
              <a:rPr lang="en-US" altLang="zh-CN" b="1" dirty="0">
                <a:solidFill>
                  <a:srgbClr val="7030A0"/>
                </a:solidFill>
                <a:highlight>
                  <a:srgbClr val="FFFF00"/>
                </a:highlight>
              </a:rPr>
              <a:t>Schema</a:t>
            </a:r>
            <a:r>
              <a:rPr lang="zh-CN" altLang="en-US" b="1" dirty="0">
                <a:solidFill>
                  <a:srgbClr val="7030A0"/>
                </a:solidFill>
                <a:highlight>
                  <a:srgbClr val="FFFF00"/>
                </a:highlight>
              </a:rPr>
              <a:t>就是資料庫名稱</a:t>
            </a:r>
            <a:endParaRPr lang="zh-TW" altLang="en-US" b="1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2E85559-E703-4892-B777-FEE65FF06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092" y="3397594"/>
            <a:ext cx="4668462" cy="33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457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0C3D545-965E-433D-B434-BC06A3A83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4C2A6C1-CD67-4A5D-9168-14A92AE6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成功匯出</a:t>
            </a:r>
            <a:endParaRPr lang="zh-TW" altLang="en-US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DC27D5D-E281-43D7-984C-6CAC7B8E6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51" y="1600200"/>
            <a:ext cx="8388136" cy="49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430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862828C-F02A-4A53-99FF-E16197361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/>
              <a:t>目錄：本機</a:t>
            </a:r>
            <a:r>
              <a:rPr lang="en-US" altLang="zh-CN" sz="3600" b="1" dirty="0"/>
              <a:t>/</a:t>
            </a:r>
            <a:r>
              <a:rPr lang="zh-CN" altLang="en-US" sz="3600" b="1" dirty="0">
                <a:highlight>
                  <a:srgbClr val="FFFF00"/>
                </a:highlight>
              </a:rPr>
              <a:t>文件</a:t>
            </a:r>
            <a:r>
              <a:rPr lang="en-US" altLang="zh-CN" sz="3600" b="1" dirty="0">
                <a:highlight>
                  <a:srgbClr val="FFFF00"/>
                </a:highlight>
              </a:rPr>
              <a:t>/dumps</a:t>
            </a:r>
          </a:p>
          <a:p>
            <a:r>
              <a:rPr lang="zh-CN" altLang="en-US" sz="3600" b="1" dirty="0"/>
              <a:t>檔案：</a:t>
            </a:r>
            <a:r>
              <a:rPr lang="en-US" altLang="zh-TW" sz="3600" b="1" dirty="0"/>
              <a:t>*.</a:t>
            </a:r>
            <a:r>
              <a:rPr lang="en-US" altLang="zh-TW" sz="3600" b="1" dirty="0" err="1"/>
              <a:t>sql</a:t>
            </a:r>
            <a:endParaRPr lang="zh-TW" altLang="en-US" sz="36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FEC27EF-C49E-4B0B-9876-EBB78F44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匯出的目錄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AF61D12-55FD-4B8B-BB40-44B722168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049" y="2937027"/>
            <a:ext cx="6575640" cy="392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509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862828C-F02A-4A53-99FF-E16197361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847" y="1417638"/>
            <a:ext cx="9252520" cy="4525963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指令：</a:t>
            </a:r>
            <a:r>
              <a:rPr lang="en-US" altLang="zh-CN" sz="3200" b="1" dirty="0">
                <a:highlight>
                  <a:srgbClr val="FFFF00"/>
                </a:highlight>
              </a:rPr>
              <a:t>Alter Schema</a:t>
            </a:r>
          </a:p>
          <a:p>
            <a:r>
              <a:rPr lang="en-US" altLang="zh-CN" sz="3200" b="1" dirty="0">
                <a:highlight>
                  <a:srgbClr val="FFFF00"/>
                </a:highlight>
              </a:rPr>
              <a:t>Workbench</a:t>
            </a:r>
            <a:r>
              <a:rPr lang="zh-CN" altLang="en-US" sz="3200" b="1" dirty="0">
                <a:highlight>
                  <a:srgbClr val="FFFF00"/>
                </a:highlight>
              </a:rPr>
              <a:t>預設是無法修改</a:t>
            </a:r>
            <a:r>
              <a:rPr lang="en-US" altLang="zh-CN" sz="3200" b="1" dirty="0">
                <a:highlight>
                  <a:srgbClr val="FFFF00"/>
                </a:highlight>
              </a:rPr>
              <a:t>schema</a:t>
            </a:r>
            <a:r>
              <a:rPr lang="zh-CN" altLang="en-US" sz="3200" b="1" dirty="0">
                <a:highlight>
                  <a:srgbClr val="FFFF00"/>
                </a:highlight>
              </a:rPr>
              <a:t>的</a:t>
            </a:r>
            <a:endParaRPr lang="en-US" altLang="zh-CN" sz="3200" b="1" dirty="0"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FEC27EF-C49E-4B0B-9876-EBB78F44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修改原本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sakila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sakila-2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EABBDB7-8416-4FEE-A35A-E088011DE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2636912"/>
            <a:ext cx="3602890" cy="441724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CC074E6-4843-4450-9723-8A99E5161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904" y="3429000"/>
            <a:ext cx="4961905" cy="3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604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zh-CN" altLang="en-US" sz="7200" b="1" dirty="0"/>
              <a:t>直接刪除</a:t>
            </a:r>
            <a:r>
              <a:rPr lang="en-US" altLang="zh-CN" sz="7200" b="1" dirty="0" err="1"/>
              <a:t>sakila</a:t>
            </a:r>
            <a:endParaRPr lang="en-US" altLang="zh-CN" sz="7200" b="1" dirty="0"/>
          </a:p>
          <a:p>
            <a:r>
              <a:rPr lang="zh-CN" altLang="en-US" sz="7200" b="1" dirty="0"/>
              <a:t>資料庫</a:t>
            </a:r>
            <a:r>
              <a:rPr lang="en-US" altLang="zh-CN" sz="7200" b="1" dirty="0"/>
              <a:t>/schema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06243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A7D5BE1-4BAC-42BC-B38A-1F0D76497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306DF27-2628-4A09-89A7-56C5D775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/>
              <a:t>刪除</a:t>
            </a:r>
            <a:r>
              <a:rPr lang="en-US" altLang="zh-CN" sz="5400" b="1" dirty="0" err="1"/>
              <a:t>sakila</a:t>
            </a:r>
            <a:r>
              <a:rPr lang="zh-CN" altLang="en-US" sz="5400" b="1" dirty="0"/>
              <a:t>：方法</a:t>
            </a:r>
            <a:r>
              <a:rPr lang="en-US" altLang="zh-CN" sz="5400" b="1" dirty="0"/>
              <a:t>1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BC285BE-1CCA-418F-83D8-EC82F6EC2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519" y="2618331"/>
            <a:ext cx="4176464" cy="370882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8D7B285-3E4E-45EF-9AF9-051F96B3B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59" y="1877519"/>
            <a:ext cx="3940675" cy="44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715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A7D5BE1-4BAC-42BC-B38A-1F0D76497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925144"/>
          </a:xfrm>
        </p:spPr>
        <p:txBody>
          <a:bodyPr>
            <a:normAutofit lnSpcReduction="10000"/>
          </a:bodyPr>
          <a:lstStyle/>
          <a:p>
            <a:r>
              <a:rPr lang="en-US" altLang="zh-TW" sz="4000" b="1" dirty="0"/>
              <a:t>drop database sakila2</a:t>
            </a:r>
          </a:p>
          <a:p>
            <a:r>
              <a:rPr lang="zh-CN" altLang="en-US" sz="4000" b="1" dirty="0"/>
              <a:t>或是</a:t>
            </a:r>
            <a:endParaRPr lang="en-US" altLang="zh-CN" sz="4000" b="1" dirty="0"/>
          </a:p>
          <a:p>
            <a:r>
              <a:rPr lang="en-US" altLang="zh-TW" sz="4000" b="1" dirty="0"/>
              <a:t>drop database `sakila2`</a:t>
            </a:r>
          </a:p>
          <a:p>
            <a:endParaRPr lang="en-US" altLang="zh-TW" sz="4000" b="1" dirty="0"/>
          </a:p>
          <a:p>
            <a:r>
              <a:rPr lang="zh-CN" altLang="en-US" sz="4000" b="1" dirty="0"/>
              <a:t>注意：</a:t>
            </a:r>
            <a:r>
              <a:rPr lang="en-US" altLang="zh-TW" sz="4000" b="1" dirty="0"/>
              <a:t> `</a:t>
            </a:r>
            <a:r>
              <a:rPr lang="zh-CN" altLang="en-US" sz="4000" b="1" dirty="0"/>
              <a:t>不是單引號‘’</a:t>
            </a:r>
            <a:endParaRPr lang="en-US" altLang="zh-CN" sz="4000" b="1" dirty="0"/>
          </a:p>
          <a:p>
            <a:pPr lvl="1"/>
            <a:r>
              <a:rPr lang="en-US" altLang="zh-TW" sz="3600" b="1" dirty="0"/>
              <a:t>`</a:t>
            </a:r>
            <a:r>
              <a:rPr lang="zh-CN" altLang="en-US" sz="3600" b="1" dirty="0"/>
              <a:t>稱為：反引號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在</a:t>
            </a:r>
            <a:r>
              <a:rPr lang="en-US" altLang="zh-CN" sz="3600" b="1" dirty="0"/>
              <a:t>ESC</a:t>
            </a:r>
            <a:r>
              <a:rPr lang="zh-CN" altLang="en-US" sz="3600" b="1" dirty="0"/>
              <a:t>下方鍵盤</a:t>
            </a:r>
            <a:endParaRPr lang="zh-TW" altLang="en-US" sz="36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306DF27-2628-4A09-89A7-56C5D775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/>
              <a:t>刪除</a:t>
            </a:r>
            <a:r>
              <a:rPr lang="en-US" altLang="zh-CN" sz="5400" b="1" dirty="0" err="1"/>
              <a:t>sakila</a:t>
            </a:r>
            <a:r>
              <a:rPr lang="zh-CN" altLang="en-US" sz="5400" b="1" dirty="0"/>
              <a:t>：方法</a:t>
            </a:r>
            <a:r>
              <a:rPr lang="en-US" altLang="zh-CN" sz="5400" b="1" dirty="0"/>
              <a:t>2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0448383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A6A006D-6D59-4128-8147-6AAAAC95D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0A6F312-E39F-40E1-A245-B242B08E2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刪除</a:t>
            </a:r>
            <a:r>
              <a:rPr lang="en-US" altLang="zh-CN" b="1" dirty="0" err="1"/>
              <a:t>sakila</a:t>
            </a:r>
            <a:r>
              <a:rPr lang="zh-CN" altLang="en-US" b="1" dirty="0"/>
              <a:t>：方法</a:t>
            </a:r>
            <a:r>
              <a:rPr lang="en-US" altLang="zh-CN" b="1" dirty="0"/>
              <a:t>2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61E8BE8-9CD6-40B3-9A11-3FCA8336C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39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5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8244916" cy="2592288"/>
          </a:xfrm>
        </p:spPr>
        <p:txBody>
          <a:bodyPr>
            <a:norm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安裝步驟細節</a:t>
            </a:r>
            <a:endParaRPr lang="zh-TW" altLang="en-US" sz="6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76200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zh-CN" altLang="en-US" sz="7200" b="1" dirty="0"/>
              <a:t>再匯入剛剛匯出的</a:t>
            </a:r>
            <a:r>
              <a:rPr lang="en-US" altLang="zh-CN" sz="7200" b="1" dirty="0" err="1"/>
              <a:t>sakila</a:t>
            </a:r>
            <a:endParaRPr lang="en-US" altLang="zh-CN" sz="7200" b="1" dirty="0"/>
          </a:p>
          <a:p>
            <a:r>
              <a:rPr lang="zh-CN" altLang="en-US" sz="7200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sz="72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CN" altLang="en-US" sz="7200" b="1" dirty="0">
                <a:latin typeface="微軟正黑體" pitchFamily="34" charset="-120"/>
                <a:ea typeface="微軟正黑體" pitchFamily="34" charset="-120"/>
              </a:rPr>
              <a:t>種方法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59936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BAAE21A-5464-4F7E-ABB8-06CCFE301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Open a</a:t>
            </a:r>
            <a:r>
              <a:rPr lang="zh-CN" altLang="en-US" dirty="0"/>
              <a:t> </a:t>
            </a:r>
            <a:r>
              <a:rPr lang="en-US" altLang="zh-CN" dirty="0"/>
              <a:t>SQL</a:t>
            </a:r>
            <a:r>
              <a:rPr lang="zh-CN" altLang="en-US" dirty="0"/>
              <a:t> </a:t>
            </a:r>
            <a:r>
              <a:rPr lang="en-US" altLang="zh-CN" dirty="0"/>
              <a:t>script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query</a:t>
            </a:r>
            <a:r>
              <a:rPr lang="zh-CN" altLang="en-US" dirty="0"/>
              <a:t> </a:t>
            </a:r>
            <a:r>
              <a:rPr lang="en-US" altLang="zh-CN" dirty="0"/>
              <a:t>tab</a:t>
            </a:r>
            <a:endParaRPr lang="en-US" altLang="zh-CN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ABDB9DC-96B5-4E2F-A39C-97FE0B9D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執行</a:t>
            </a:r>
            <a:r>
              <a:rPr lang="en-US" altLang="zh-CN" dirty="0"/>
              <a:t>SQL script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AD126D1-0443-4202-AF0E-426FFF01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4" y="2852936"/>
            <a:ext cx="3028571" cy="343809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C4BF115-73BF-448D-A6A3-53C1975B3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481507"/>
            <a:ext cx="4419048" cy="2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198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BAAE21A-5464-4F7E-ABB8-06CCFE301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ABDB9DC-96B5-4E2F-A39C-97FE0B9D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原本資料庫的編碼不是</a:t>
            </a:r>
            <a:r>
              <a:rPr lang="en-US" altLang="zh-CN" dirty="0"/>
              <a:t>utf-8</a:t>
            </a:r>
            <a:br>
              <a:rPr lang="en-US" altLang="zh-CN" dirty="0"/>
            </a:br>
            <a:r>
              <a:rPr lang="zh-CN" altLang="en-US" dirty="0"/>
              <a:t>而是</a:t>
            </a:r>
            <a:r>
              <a:rPr lang="en-US" altLang="zh-CN" dirty="0"/>
              <a:t>latin1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402EED3-8A0F-4EA1-A09A-24487FA5F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458852"/>
            <a:ext cx="5978827" cy="312227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4BDB24A-561E-4E8E-AE2D-B0606D4F7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381" y="2347794"/>
            <a:ext cx="5647619" cy="4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294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BAAE21A-5464-4F7E-ABB8-06CCFE301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ABDB9DC-96B5-4E2F-A39C-97FE0B9D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匯入資料庫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FB5E6BA-12C4-4593-9631-DD0D5D274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0" y="1484784"/>
            <a:ext cx="9081588" cy="522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620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53752" y="1484784"/>
            <a:ext cx="9036496" cy="3168352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新增資料庫</a:t>
            </a:r>
            <a:r>
              <a:rPr lang="en-US" altLang="zh-CN" sz="6000" b="1" dirty="0">
                <a:latin typeface="微軟正黑體" pitchFamily="34" charset="-120"/>
                <a:ea typeface="微軟正黑體" pitchFamily="34" charset="-120"/>
              </a:rPr>
              <a:t>/schema</a:t>
            </a:r>
          </a:p>
          <a:p>
            <a:r>
              <a:rPr lang="en-US" altLang="zh-CN" sz="6000" b="1" dirty="0">
                <a:latin typeface="微軟正黑體" pitchFamily="34" charset="-120"/>
                <a:ea typeface="微軟正黑體" pitchFamily="34" charset="-120"/>
              </a:rPr>
              <a:t>world2</a:t>
            </a:r>
          </a:p>
        </p:txBody>
      </p:sp>
    </p:spTree>
    <p:extLst>
      <p:ext uri="{BB962C8B-B14F-4D97-AF65-F5344CB8AC3E}">
        <p14:creationId xmlns:p14="http://schemas.microsoft.com/office/powerpoint/2010/main" val="42888424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C518A-6644-4DF5-9C24-937CAD0B5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Create new</a:t>
            </a:r>
            <a:r>
              <a:rPr lang="zh-CN" altLang="en-US" dirty="0"/>
              <a:t> </a:t>
            </a:r>
            <a:r>
              <a:rPr lang="en-US" altLang="zh-CN" dirty="0"/>
              <a:t>schema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CEB8C63-7FE8-41AF-810E-38008A10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新增資料庫</a:t>
            </a:r>
            <a:r>
              <a:rPr lang="en-US" altLang="zh-CN" dirty="0"/>
              <a:t>/schema</a:t>
            </a:r>
            <a:r>
              <a:rPr lang="zh-CN" altLang="en-US" dirty="0"/>
              <a:t>：方法</a:t>
            </a:r>
            <a:r>
              <a:rPr lang="en-US" altLang="zh-CN" dirty="0"/>
              <a:t>1</a:t>
            </a:r>
            <a:br>
              <a:rPr lang="en-US" altLang="zh-CN" dirty="0"/>
            </a:br>
            <a:r>
              <a:rPr lang="en-US" altLang="zh-CN" dirty="0"/>
              <a:t>world2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BF56716-7979-433D-A4C7-B355B9A68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6" y="2233240"/>
            <a:ext cx="8784976" cy="466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991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C518A-6644-4DF5-9C24-937CAD0B5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指令：</a:t>
            </a:r>
            <a:r>
              <a:rPr lang="en-US" altLang="zh-CN" dirty="0">
                <a:solidFill>
                  <a:srgbClr val="7030A0"/>
                </a:solidFill>
                <a:highlight>
                  <a:srgbClr val="FFFF00"/>
                </a:highlight>
              </a:rPr>
              <a:t>create database world2;</a:t>
            </a:r>
            <a:endParaRPr lang="zh-TW" altLang="en-US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CEB8C63-7FE8-41AF-810E-38008A10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新增資料庫</a:t>
            </a:r>
            <a:r>
              <a:rPr lang="en-US" altLang="zh-CN" dirty="0"/>
              <a:t>/schema</a:t>
            </a:r>
            <a:r>
              <a:rPr lang="zh-CN" altLang="en-US" dirty="0"/>
              <a:t>：方法</a:t>
            </a:r>
            <a:r>
              <a:rPr lang="en-US" altLang="zh-CN" dirty="0"/>
              <a:t>2</a:t>
            </a:r>
            <a:br>
              <a:rPr lang="en-US" altLang="zh-CN" dirty="0"/>
            </a:br>
            <a:r>
              <a:rPr lang="en-US" altLang="zh-CN" dirty="0"/>
              <a:t>world2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200F05D-5AF1-4686-AB64-8C48F5629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872" y="2564904"/>
            <a:ext cx="935390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904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en-US" altLang="zh-CN" sz="6600" b="1" dirty="0"/>
              <a:t>workbench </a:t>
            </a:r>
            <a:r>
              <a:rPr lang="zh-CN" altLang="en-US" sz="6600" b="1" dirty="0"/>
              <a:t>有沒有中文版本的？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66094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72816"/>
            <a:ext cx="8867328" cy="5085184"/>
          </a:xfrm>
        </p:spPr>
        <p:txBody>
          <a:bodyPr>
            <a:normAutofit fontScale="62500" lnSpcReduction="20000"/>
          </a:bodyPr>
          <a:lstStyle/>
          <a:p>
            <a:r>
              <a:rPr lang="zh-TW" altLang="zh-TW" sz="4400" dirty="0">
                <a:effectLst/>
              </a:rPr>
              <a:t>目前</a:t>
            </a:r>
            <a:r>
              <a:rPr lang="en-US" altLang="zh-TW" sz="4400" dirty="0">
                <a:effectLst/>
              </a:rPr>
              <a:t>MySQL Workbench</a:t>
            </a:r>
            <a:r>
              <a:rPr lang="zh-TW" altLang="zh-TW" sz="4400" dirty="0">
                <a:effectLst/>
              </a:rPr>
              <a:t>官方</a:t>
            </a:r>
            <a:r>
              <a:rPr lang="zh-TW" altLang="zh-TW" sz="4400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還沒有提供中文版</a:t>
            </a:r>
            <a:r>
              <a:rPr lang="en-US" altLang="zh-TW" sz="4400" dirty="0">
                <a:effectLst/>
                <a:hlinkClick r:id="rId2"/>
              </a:rPr>
              <a:t>https://www.zhihu.com/question/48394013</a:t>
            </a:r>
            <a:r>
              <a:rPr lang="zh-TW" altLang="zh-TW" sz="4400" dirty="0">
                <a:effectLst/>
              </a:rPr>
              <a:t>。</a:t>
            </a:r>
            <a:endParaRPr lang="en-US" altLang="zh-TW" sz="4400" dirty="0">
              <a:effectLst/>
            </a:endParaRPr>
          </a:p>
          <a:p>
            <a:endParaRPr lang="en-US" altLang="zh-TW" sz="4400" dirty="0">
              <a:effectLst/>
            </a:endParaRPr>
          </a:p>
          <a:p>
            <a:r>
              <a:rPr lang="zh-TW" altLang="zh-TW" sz="4400" dirty="0">
                <a:effectLst/>
              </a:rPr>
              <a:t>不過，有一些網友製作了一些漢化包，可以讓您在使用</a:t>
            </a:r>
            <a:r>
              <a:rPr lang="en-US" altLang="zh-TW" sz="4400" dirty="0">
                <a:effectLst/>
              </a:rPr>
              <a:t>MySQL Workbench</a:t>
            </a:r>
            <a:r>
              <a:rPr lang="zh-TW" altLang="zh-TW" sz="4400" dirty="0">
                <a:effectLst/>
              </a:rPr>
              <a:t>時看到中文介面</a:t>
            </a:r>
            <a:r>
              <a:rPr lang="en-US" altLang="zh-TW" sz="4400" dirty="0">
                <a:effectLst/>
                <a:hlinkClick r:id="rId3"/>
              </a:rPr>
              <a:t>https://blog.csdn.net/Laity07/article/details/118060233</a:t>
            </a:r>
            <a:r>
              <a:rPr lang="zh-TW" altLang="zh-TW" sz="4400" dirty="0">
                <a:effectLst/>
              </a:rPr>
              <a:t>。</a:t>
            </a:r>
            <a:endParaRPr lang="en-US" altLang="zh-TW" sz="4400" dirty="0">
              <a:effectLst/>
            </a:endParaRPr>
          </a:p>
          <a:p>
            <a:endParaRPr lang="en-US" altLang="zh-TW" sz="4400" dirty="0">
              <a:effectLst/>
            </a:endParaRPr>
          </a:p>
          <a:p>
            <a:r>
              <a:rPr lang="zh-TW" altLang="zh-TW" sz="4400" dirty="0">
                <a:effectLst/>
              </a:rPr>
              <a:t>不過，這些漢化包可能不完全準確或者不相容最新版本的</a:t>
            </a:r>
            <a:r>
              <a:rPr lang="en-US" altLang="zh-TW" sz="4400" dirty="0">
                <a:effectLst/>
              </a:rPr>
              <a:t>MySQL Workbench</a:t>
            </a:r>
            <a:r>
              <a:rPr lang="zh-TW" altLang="zh-TW" sz="4400" dirty="0">
                <a:effectLst/>
              </a:rPr>
              <a:t>，所以使用時請注意備份資料和檢查錯誤。</a:t>
            </a:r>
          </a:p>
          <a:p>
            <a:endParaRPr lang="en-US" altLang="zh-CN" sz="4800" b="1" dirty="0">
              <a:effectLst/>
            </a:endParaRPr>
          </a:p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dirty="0"/>
              <a:t>workbench </a:t>
            </a:r>
            <a:r>
              <a:rPr lang="zh-CN" altLang="en-US" sz="4400" dirty="0"/>
              <a:t>有沒有中文版本的？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600779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820472" cy="3996444"/>
          </a:xfrm>
        </p:spPr>
        <p:txBody>
          <a:bodyPr>
            <a:normAutofit/>
          </a:bodyPr>
          <a:lstStyle/>
          <a:p>
            <a:r>
              <a:rPr lang="en-US" altLang="zh-CN" sz="6600" b="1" dirty="0"/>
              <a:t>workbench </a:t>
            </a:r>
            <a:r>
              <a:rPr lang="zh-CN" altLang="en-US" sz="6600" b="1" dirty="0"/>
              <a:t>可以建立中文名稱的資料庫嗎？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542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8244916" cy="4824536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種方法</a:t>
            </a:r>
            <a:r>
              <a:rPr lang="en-US" altLang="zh-CN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上課用此法</a:t>
            </a:r>
            <a:r>
              <a:rPr lang="en-US" altLang="zh-CN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CN" sz="6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安裝免費版</a:t>
            </a:r>
            <a:r>
              <a:rPr lang="en-US" altLang="zh-CN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</a:p>
          <a:p>
            <a:r>
              <a:rPr lang="en-US" altLang="zh-TW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MySQL Community</a:t>
            </a:r>
          </a:p>
          <a:p>
            <a:r>
              <a:rPr lang="zh-CN" altLang="en-US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社群版</a:t>
            </a:r>
            <a:endParaRPr lang="zh-TW" altLang="en-US" sz="4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17681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72816"/>
            <a:ext cx="8867328" cy="5085184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可以建立中文名稱</a:t>
            </a:r>
            <a:r>
              <a:rPr lang="zh-CN" altLang="en-US" sz="4400" dirty="0">
                <a:effectLst/>
              </a:rPr>
              <a:t>的資料庫</a:t>
            </a:r>
            <a:endParaRPr lang="en-US" altLang="zh-CN" sz="4400" dirty="0">
              <a:effectLst/>
            </a:endParaRPr>
          </a:p>
          <a:p>
            <a:pPr lvl="1"/>
            <a:r>
              <a:rPr lang="zh-CN" altLang="en-US" sz="4000" dirty="0">
                <a:effectLst/>
              </a:rPr>
              <a:t>例如：初步練習</a:t>
            </a:r>
            <a:endParaRPr lang="en-US" altLang="zh-TW" sz="4000" dirty="0">
              <a:effectLst/>
            </a:endParaRPr>
          </a:p>
          <a:p>
            <a:r>
              <a:rPr lang="zh-TW" altLang="zh-TW" sz="4400" dirty="0">
                <a:effectLst/>
              </a:rPr>
              <a:t>不過，</a:t>
            </a:r>
            <a:endParaRPr lang="en-US" altLang="zh-TW" sz="4400" dirty="0">
              <a:effectLst/>
            </a:endParaRPr>
          </a:p>
          <a:p>
            <a:pPr lvl="1"/>
            <a:r>
              <a:rPr lang="zh-CN" altLang="en-US" sz="4000" dirty="0">
                <a:effectLst/>
              </a:rPr>
              <a:t>把中文名稱資料庫</a:t>
            </a:r>
            <a:r>
              <a:rPr lang="en-US" altLang="zh-CN" sz="4000" dirty="0">
                <a:effectLst/>
              </a:rPr>
              <a:t>『</a:t>
            </a:r>
            <a:r>
              <a:rPr lang="zh-CN" altLang="en-US" sz="4000" dirty="0">
                <a:effectLst/>
              </a:rPr>
              <a:t>初步練習</a:t>
            </a:r>
            <a:r>
              <a:rPr lang="en-US" altLang="zh-CN" sz="4000" dirty="0">
                <a:effectLst/>
              </a:rPr>
              <a:t>』</a:t>
            </a:r>
            <a:br>
              <a:rPr lang="en-US" altLang="zh-CN" sz="4000" dirty="0">
                <a:effectLst/>
              </a:rPr>
            </a:br>
            <a:r>
              <a:rPr lang="zh-CN" altLang="en-US" sz="4000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匯出</a:t>
            </a:r>
            <a:r>
              <a:rPr lang="zh-CN" altLang="en-US" sz="4000" dirty="0">
                <a:solidFill>
                  <a:srgbClr val="C00000"/>
                </a:solidFill>
                <a:effectLst/>
              </a:rPr>
              <a:t>，會出現錯誤訊息</a:t>
            </a:r>
            <a:endParaRPr lang="en-US" altLang="zh-CN" sz="4000" b="1" dirty="0">
              <a:solidFill>
                <a:srgbClr val="C00000"/>
              </a:solidFill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dirty="0"/>
              <a:t>workbench </a:t>
            </a:r>
            <a:r>
              <a:rPr lang="zh-CN" altLang="en-US" sz="4400" dirty="0"/>
              <a:t>可以建立</a:t>
            </a:r>
            <a:br>
              <a:rPr lang="en-US" altLang="zh-CN" sz="4400" dirty="0"/>
            </a:br>
            <a:r>
              <a:rPr lang="zh-CN" altLang="en-US" sz="4400" dirty="0"/>
              <a:t>中文名稱的資料庫嗎？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169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練習題：</a:t>
            </a:r>
            <a:endParaRPr lang="en-US" altLang="zh-CN" sz="6600" b="1" dirty="0"/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匯入</a:t>
            </a:r>
            <a:r>
              <a:rPr lang="en-US" altLang="zh-CN" sz="6600" b="1" dirty="0" err="1">
                <a:latin typeface="微軟正黑體" pitchFamily="34" charset="-120"/>
                <a:ea typeface="微軟正黑體" pitchFamily="34" charset="-120"/>
              </a:rPr>
              <a:t>firstdb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資料庫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80456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72816"/>
            <a:ext cx="8867328" cy="5085184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effectLst/>
              </a:rPr>
              <a:t>匯入資料庫</a:t>
            </a:r>
            <a:r>
              <a:rPr lang="en-US" altLang="zh-CN" sz="4400" dirty="0" err="1">
                <a:effectLst/>
              </a:rPr>
              <a:t>firstdb</a:t>
            </a:r>
            <a:endParaRPr lang="en-US" altLang="zh-CN" sz="4400" dirty="0">
              <a:effectLst/>
            </a:endParaRPr>
          </a:p>
          <a:p>
            <a:r>
              <a:rPr lang="en-US" altLang="zh-CN" sz="4800" b="1" dirty="0">
                <a:effectLst/>
              </a:rPr>
              <a:t>1.</a:t>
            </a:r>
            <a:r>
              <a:rPr lang="zh-CN" altLang="en-US" sz="4800" b="1" dirty="0">
                <a:effectLst/>
              </a:rPr>
              <a:t>查詢：顯示經管</a:t>
            </a:r>
            <a:r>
              <a:rPr lang="en-US" altLang="zh-CN" sz="4800" b="1" dirty="0">
                <a:effectLst/>
              </a:rPr>
              <a:t>2A</a:t>
            </a:r>
            <a:r>
              <a:rPr lang="zh-CN" altLang="en-US" sz="4800" b="1" dirty="0">
                <a:effectLst/>
              </a:rPr>
              <a:t>學生的</a:t>
            </a:r>
            <a:r>
              <a:rPr lang="en-US" altLang="zh-CN" sz="4800" b="1" dirty="0">
                <a:effectLst/>
              </a:rPr>
              <a:t>『</a:t>
            </a:r>
            <a:r>
              <a:rPr lang="zh-CN" altLang="en-US" sz="4800" b="1" dirty="0">
                <a:effectLst/>
              </a:rPr>
              <a:t>姓名，數學</a:t>
            </a:r>
            <a:r>
              <a:rPr lang="en-US" altLang="zh-CN" sz="4800" b="1" dirty="0">
                <a:effectLst/>
              </a:rPr>
              <a:t>』</a:t>
            </a:r>
          </a:p>
          <a:p>
            <a:r>
              <a:rPr lang="en-US" altLang="zh-CN" sz="4800" b="1" dirty="0">
                <a:effectLst/>
              </a:rPr>
              <a:t>2.</a:t>
            </a:r>
            <a:r>
              <a:rPr lang="zh-CN" altLang="en-US" sz="4800" b="1" dirty="0">
                <a:effectLst/>
              </a:rPr>
              <a:t>顯示</a:t>
            </a:r>
            <a:r>
              <a:rPr lang="en-US" altLang="zh-CN" sz="4800" b="1" dirty="0">
                <a:effectLst/>
              </a:rPr>
              <a:t>books</a:t>
            </a:r>
            <a:r>
              <a:rPr lang="zh-CN" altLang="en-US" sz="4800" b="1" dirty="0">
                <a:effectLst/>
              </a:rPr>
              <a:t>的</a:t>
            </a:r>
            <a:r>
              <a:rPr lang="en-US" altLang="zh-CN" sz="4800" b="1" dirty="0">
                <a:effectLst/>
              </a:rPr>
              <a:t>『</a:t>
            </a:r>
            <a:r>
              <a:rPr lang="zh-CN" altLang="en-US" sz="4800" b="1" dirty="0">
                <a:effectLst/>
              </a:rPr>
              <a:t>書名，價格</a:t>
            </a:r>
            <a:r>
              <a:rPr lang="en-US" altLang="zh-CN" sz="4800" b="1" dirty="0">
                <a:effectLst/>
              </a:rPr>
              <a:t>』</a:t>
            </a:r>
          </a:p>
          <a:p>
            <a:r>
              <a:rPr lang="en-US" altLang="zh-CN" sz="4800" b="1" dirty="0">
                <a:effectLst/>
              </a:rPr>
              <a:t>3.</a:t>
            </a:r>
            <a:r>
              <a:rPr lang="zh-CN" altLang="en-US" sz="4800" b="1" dirty="0">
                <a:effectLst/>
              </a:rPr>
              <a:t>修改資料表</a:t>
            </a:r>
            <a:r>
              <a:rPr lang="en-US" altLang="zh-CN" sz="4800" b="1" dirty="0">
                <a:effectLst/>
              </a:rPr>
              <a:t>『</a:t>
            </a:r>
            <a:r>
              <a:rPr lang="zh-CN" altLang="en-US" sz="4800" b="1" dirty="0">
                <a:effectLst/>
              </a:rPr>
              <a:t>經管</a:t>
            </a:r>
            <a:r>
              <a:rPr lang="en-US" altLang="zh-CN" sz="4800" b="1" dirty="0">
                <a:effectLst/>
              </a:rPr>
              <a:t>2A』</a:t>
            </a:r>
            <a:r>
              <a:rPr lang="en-US" altLang="zh-CN" sz="4800" b="1" dirty="0">
                <a:effectLst/>
                <a:sym typeface="Wingdings" panose="05000000000000000000" pitchFamily="2" charset="2"/>
              </a:rPr>
              <a:t></a:t>
            </a:r>
            <a:r>
              <a:rPr lang="en-US" altLang="zh-CN" sz="4800" dirty="0">
                <a:effectLst/>
              </a:rPr>
              <a:t> 『</a:t>
            </a:r>
            <a:r>
              <a:rPr lang="zh-CN" altLang="en-US" sz="4800" dirty="0">
                <a:effectLst/>
              </a:rPr>
              <a:t>經管</a:t>
            </a:r>
            <a:r>
              <a:rPr lang="en-US" altLang="zh-CN" sz="4800" dirty="0">
                <a:effectLst/>
              </a:rPr>
              <a:t>2C』</a:t>
            </a:r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Autofit/>
          </a:bodyPr>
          <a:lstStyle/>
          <a:p>
            <a:r>
              <a:rPr lang="zh-CN" altLang="en-US" sz="4400" dirty="0"/>
              <a:t>練習題：匯入</a:t>
            </a:r>
            <a:r>
              <a:rPr lang="en-US" altLang="zh-CN" sz="4400" dirty="0" err="1"/>
              <a:t>firstdb</a:t>
            </a:r>
            <a:r>
              <a:rPr lang="zh-CN" altLang="en-US" sz="4400" dirty="0"/>
              <a:t>資料庫</a:t>
            </a:r>
            <a:br>
              <a:rPr lang="en-US" altLang="zh-CN" sz="4400" dirty="0"/>
            </a:br>
            <a:r>
              <a:rPr lang="en-US" altLang="zh-CN" sz="2400" dirty="0">
                <a:solidFill>
                  <a:srgbClr val="C00000"/>
                </a:solidFill>
              </a:rPr>
              <a:t>https://acupun.site/lecture/sql/example/sql/firstdb-20230917.zip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857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96E6D05-F6BA-4840-9E87-CBA30FFC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修改資料表</a:t>
            </a:r>
            <a:r>
              <a:rPr lang="en-US" altLang="zh-CN" dirty="0">
                <a:effectLst/>
              </a:rPr>
              <a:t>『</a:t>
            </a:r>
            <a:r>
              <a:rPr lang="zh-CN" altLang="en-US" dirty="0">
                <a:effectLst/>
              </a:rPr>
              <a:t>經管</a:t>
            </a:r>
            <a:r>
              <a:rPr lang="en-US" altLang="zh-CN" dirty="0">
                <a:effectLst/>
              </a:rPr>
              <a:t>2A』</a:t>
            </a:r>
            <a:r>
              <a:rPr lang="en-US" altLang="zh-CN" dirty="0">
                <a:effectLst/>
                <a:sym typeface="Wingdings" panose="05000000000000000000" pitchFamily="2" charset="2"/>
              </a:rPr>
              <a:t></a:t>
            </a:r>
            <a:r>
              <a:rPr lang="en-US" altLang="zh-CN" dirty="0">
                <a:effectLst/>
              </a:rPr>
              <a:t> 『</a:t>
            </a:r>
            <a:r>
              <a:rPr lang="zh-CN" altLang="en-US" dirty="0">
                <a:effectLst/>
              </a:rPr>
              <a:t>經管</a:t>
            </a:r>
            <a:r>
              <a:rPr lang="en-US" altLang="zh-CN" dirty="0">
                <a:effectLst/>
              </a:rPr>
              <a:t>2C』</a:t>
            </a:r>
          </a:p>
          <a:p>
            <a:pPr lvl="1"/>
            <a:r>
              <a:rPr lang="en-US" altLang="zh-CN" dirty="0">
                <a:effectLst/>
              </a:rPr>
              <a:t>use </a:t>
            </a:r>
            <a:r>
              <a:rPr lang="en-US" altLang="zh-CN" dirty="0" err="1">
                <a:effectLst/>
              </a:rPr>
              <a:t>firstdb</a:t>
            </a:r>
            <a:r>
              <a:rPr lang="en-US" altLang="zh-CN" dirty="0">
                <a:effectLst/>
              </a:rPr>
              <a:t>;</a:t>
            </a:r>
          </a:p>
          <a:p>
            <a:pPr lvl="1"/>
            <a:r>
              <a:rPr lang="en-US" altLang="zh-CN" dirty="0">
                <a:effectLst/>
              </a:rPr>
              <a:t>rename table </a:t>
            </a:r>
            <a:r>
              <a:rPr lang="zh-TW" altLang="en-US" dirty="0">
                <a:effectLst/>
              </a:rPr>
              <a:t>經管</a:t>
            </a:r>
            <a:r>
              <a:rPr lang="en-US" altLang="zh-TW" dirty="0">
                <a:effectLst/>
              </a:rPr>
              <a:t>2</a:t>
            </a:r>
            <a:r>
              <a:rPr lang="en-US" altLang="zh-CN" dirty="0">
                <a:effectLst/>
              </a:rPr>
              <a:t>a to </a:t>
            </a:r>
            <a:r>
              <a:rPr lang="zh-TW" altLang="en-US" dirty="0">
                <a:effectLst/>
              </a:rPr>
              <a:t>經管</a:t>
            </a:r>
            <a:r>
              <a:rPr lang="en-US" altLang="zh-TW" dirty="0">
                <a:effectLst/>
              </a:rPr>
              <a:t>2</a:t>
            </a:r>
            <a:r>
              <a:rPr lang="en-US" altLang="zh-CN" dirty="0">
                <a:effectLst/>
              </a:rPr>
              <a:t>c;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9A4E0D6-26E4-4F44-AC36-DD16827A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2606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2124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6100" b="1" dirty="0" err="1"/>
              <a:t>WorkBench</a:t>
            </a:r>
            <a:endParaRPr lang="en-US" altLang="zh-TW" sz="6100" b="1" dirty="0"/>
          </a:p>
          <a:p>
            <a:pPr>
              <a:lnSpc>
                <a:spcPct val="90000"/>
              </a:lnSpc>
            </a:pPr>
            <a:r>
              <a:rPr lang="zh-CN" altLang="en-US" sz="6100" b="1" dirty="0"/>
              <a:t>登入個人資料庫主機</a:t>
            </a:r>
            <a:endParaRPr lang="en-US" altLang="zh-CN" sz="6100" b="1" dirty="0"/>
          </a:p>
          <a:p>
            <a:pPr>
              <a:lnSpc>
                <a:spcPct val="90000"/>
              </a:lnSpc>
            </a:pPr>
            <a:r>
              <a:rPr lang="zh-CN" altLang="en-US" sz="6100" b="1" dirty="0"/>
              <a:t>方法</a:t>
            </a:r>
            <a:r>
              <a:rPr lang="en-US" altLang="zh-CN" sz="6100" b="1" dirty="0"/>
              <a:t>2</a:t>
            </a:r>
            <a:endParaRPr lang="en-US" altLang="zh-TW" sz="6100" b="1" dirty="0"/>
          </a:p>
        </p:txBody>
      </p:sp>
    </p:spTree>
    <p:extLst>
      <p:ext uri="{BB962C8B-B14F-4D97-AF65-F5344CB8AC3E}">
        <p14:creationId xmlns:p14="http://schemas.microsoft.com/office/powerpoint/2010/main" val="25085966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F4F9830-E3AF-43E3-8F67-C61DEE5C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252520" cy="5429200"/>
          </a:xfrm>
        </p:spPr>
        <p:txBody>
          <a:bodyPr>
            <a:normAutofit/>
          </a:bodyPr>
          <a:lstStyle/>
          <a:p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E9C0625-791A-4AAF-9B67-9C316D4BB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32" y="152400"/>
            <a:ext cx="4104456" cy="1265238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登入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WorkBench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查詢資料庫的方法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AD57AAF-ECE2-45A4-8391-A6271CECC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58" y="-320758"/>
            <a:ext cx="4414146" cy="289352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7DC32F5-0B90-4587-91AA-5BD4DF66C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362945"/>
            <a:ext cx="8208912" cy="448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579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283A510-4D51-4012-BC54-1DA70AFF4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EC45346-ED8A-4DA0-96A4-C70F947A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勾選：保存密碼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F4A15F7-2A0C-4AC5-B796-4844BA253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00200"/>
            <a:ext cx="938231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987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283A510-4D51-4012-BC54-1DA70AFF4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EC45346-ED8A-4DA0-96A4-C70F947AB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036496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切換登入畫面，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workbench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畫面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A99FB1D-6A99-4024-8824-2292AC63F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895"/>
            <a:ext cx="4380952" cy="302857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39AC82C-70FB-4FFF-B059-9676C4AA8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600200"/>
            <a:ext cx="5314286" cy="4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560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 fontScale="92500"/>
          </a:bodyPr>
          <a:lstStyle/>
          <a:p>
            <a:r>
              <a:rPr lang="zh-CN" altLang="en-US" sz="6600" b="1" dirty="0"/>
              <a:t>第</a:t>
            </a:r>
            <a:r>
              <a:rPr lang="en-US" altLang="zh-CN" sz="6600" b="1" dirty="0"/>
              <a:t>3</a:t>
            </a:r>
            <a:r>
              <a:rPr lang="zh-CN" altLang="en-US" sz="6600" b="1" dirty="0"/>
              <a:t>種方法</a:t>
            </a:r>
            <a:endParaRPr lang="en-US" altLang="zh-CN" sz="6600" b="1" dirty="0"/>
          </a:p>
          <a:p>
            <a:r>
              <a:rPr lang="en-US" altLang="zh-CN" sz="6600" b="1" dirty="0"/>
              <a:t>MySQL </a:t>
            </a:r>
            <a:r>
              <a:rPr lang="en-US" altLang="zh-CN" sz="6600" b="1" dirty="0" err="1"/>
              <a:t>WorkBench</a:t>
            </a:r>
            <a:endParaRPr lang="en-US" altLang="zh-CN" sz="6600" b="1" dirty="0"/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連線老師的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Azure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雲端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58326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4525963"/>
          </a:xfrm>
        </p:spPr>
        <p:txBody>
          <a:bodyPr>
            <a:normAutofit/>
          </a:bodyPr>
          <a:lstStyle/>
          <a:p>
            <a:endParaRPr lang="en-US" altLang="zh-CN" sz="4800" b="1" dirty="0">
              <a:effectLst/>
            </a:endParaRPr>
          </a:p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dirty="0"/>
              <a:t>第</a:t>
            </a:r>
            <a:r>
              <a:rPr lang="en-US" altLang="zh-CN" sz="4400" dirty="0"/>
              <a:t>3</a:t>
            </a:r>
            <a:r>
              <a:rPr lang="zh-CN" altLang="en-US" sz="4400" dirty="0"/>
              <a:t>種方法：</a:t>
            </a:r>
            <a:r>
              <a:rPr lang="en-US" altLang="zh-CN" sz="4400" dirty="0"/>
              <a:t>MySQL </a:t>
            </a:r>
            <a:r>
              <a:rPr lang="en-US" altLang="zh-CN" sz="4400" dirty="0" err="1"/>
              <a:t>WorkBench</a:t>
            </a:r>
            <a:br>
              <a:rPr lang="en-US" altLang="zh-CN" sz="4400" dirty="0"/>
            </a:br>
            <a:r>
              <a:rPr lang="zh-CN" altLang="en-US" sz="4400" dirty="0"/>
              <a:t>連線</a:t>
            </a:r>
            <a:r>
              <a:rPr lang="en-US" altLang="zh-CN" sz="4400" dirty="0"/>
              <a:t>Azure</a:t>
            </a:r>
            <a:r>
              <a:rPr lang="zh-CN" altLang="en-US" sz="4400" dirty="0"/>
              <a:t>雲端</a:t>
            </a:r>
            <a:endParaRPr lang="zh-TW" altLang="en-US" sz="3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5B3E339-F028-46BA-92AC-89CF2DB9F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" y="1429147"/>
            <a:ext cx="5661702" cy="260438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3AE4296-9F17-4DEC-ACE2-37EBB93EB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057" y="2749444"/>
            <a:ext cx="7129081" cy="41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9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9A4551D-CD8C-4BD8-BA3E-4F5A14DD4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0540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CN" sz="40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CN" altLang="en-US" sz="40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官方的工具：</a:t>
            </a:r>
            <a:endParaRPr lang="en-US" altLang="zh-CN" sz="4000" b="1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特色：功能多，</a:t>
            </a:r>
            <a:r>
              <a:rPr lang="zh-CN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安裝比較複雜</a:t>
            </a:r>
            <a:endParaRPr lang="en-US" altLang="zh-CN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安裝分成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個部分：</a:t>
            </a:r>
            <a:r>
              <a:rPr lang="en-US" altLang="zh-CN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Server</a:t>
            </a:r>
            <a:r>
              <a:rPr lang="zh-CN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伺服器，</a:t>
            </a:r>
            <a:r>
              <a:rPr lang="en-US" altLang="zh-CN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Client</a:t>
            </a:r>
            <a:r>
              <a:rPr lang="zh-CN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工作台</a:t>
            </a:r>
            <a:r>
              <a:rPr lang="en-US" altLang="zh-CN" sz="3600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WorkBench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免費版的名稱：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MySQL Community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，社群版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800" dirty="0"/>
              <a:t>建議到這個網址：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https://dev.mysql.com/downloads/mysql/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3EBDD17-A806-4653-B9B3-80D0F150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5400" dirty="0"/>
              <a:t>第</a:t>
            </a:r>
            <a:r>
              <a:rPr lang="en-US" altLang="zh-CN" sz="5400" dirty="0"/>
              <a:t>2</a:t>
            </a:r>
            <a:r>
              <a:rPr lang="zh-CN" altLang="en-US" sz="5400" dirty="0"/>
              <a:t>種方法：使用</a:t>
            </a:r>
            <a:r>
              <a:rPr lang="en-US" altLang="zh-TW" sz="5400" dirty="0"/>
              <a:t>MySQL Community</a:t>
            </a:r>
            <a:r>
              <a:rPr lang="zh-CN" altLang="en-US" sz="5400" dirty="0"/>
              <a:t>社群版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84923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628800"/>
            <a:ext cx="8867328" cy="4525963"/>
          </a:xfrm>
        </p:spPr>
        <p:txBody>
          <a:bodyPr>
            <a:normAutofit/>
          </a:bodyPr>
          <a:lstStyle/>
          <a:p>
            <a:r>
              <a:rPr lang="zh-CN" altLang="en-US" dirty="0">
                <a:effectLst/>
              </a:rPr>
              <a:t>連線資料</a:t>
            </a:r>
            <a:endParaRPr lang="en-US" altLang="zh-CN" dirty="0">
              <a:effectLst/>
            </a:endParaRPr>
          </a:p>
          <a:p>
            <a:pPr lvl="1"/>
            <a:r>
              <a:rPr lang="en-US" altLang="zh-TW" dirty="0">
                <a:effectLst/>
              </a:rPr>
              <a:t>Azure</a:t>
            </a:r>
            <a:r>
              <a:rPr lang="zh-TW" altLang="en-US" dirty="0">
                <a:effectLst/>
              </a:rPr>
              <a:t>主機：</a:t>
            </a:r>
            <a:endParaRPr lang="en-US" altLang="zh-TW" dirty="0">
              <a:effectLst/>
            </a:endParaRPr>
          </a:p>
          <a:p>
            <a:pPr lvl="1"/>
            <a:r>
              <a:rPr lang="en-US" altLang="zh-TW" sz="3200" dirty="0">
                <a:solidFill>
                  <a:srgbClr val="7030A0"/>
                </a:solidFill>
                <a:effectLst/>
              </a:rPr>
              <a:t>ccw-mysql.mysql.database.azure.com</a:t>
            </a:r>
          </a:p>
          <a:p>
            <a:pPr lvl="1"/>
            <a:r>
              <a:rPr lang="zh-TW" altLang="en-US" dirty="0">
                <a:effectLst/>
              </a:rPr>
              <a:t>帳號：</a:t>
            </a:r>
            <a:r>
              <a:rPr lang="en-US" altLang="zh-TW" sz="3200" dirty="0">
                <a:solidFill>
                  <a:srgbClr val="7030A0"/>
                </a:solidFill>
                <a:effectLst/>
              </a:rPr>
              <a:t>user1</a:t>
            </a:r>
          </a:p>
          <a:p>
            <a:pPr lvl="1"/>
            <a:r>
              <a:rPr lang="zh-TW" altLang="en-US" dirty="0">
                <a:effectLst/>
              </a:rPr>
              <a:t>密碼：</a:t>
            </a:r>
            <a:r>
              <a:rPr lang="en-US" altLang="zh-TW" sz="3200" dirty="0">
                <a:solidFill>
                  <a:srgbClr val="7030A0"/>
                </a:solidFill>
                <a:effectLst/>
              </a:rPr>
              <a:t>123@Ntut</a:t>
            </a:r>
          </a:p>
          <a:p>
            <a:endParaRPr lang="en-US" altLang="zh-CN" sz="3600" b="1" dirty="0">
              <a:effectLst/>
            </a:endParaRPr>
          </a:p>
          <a:p>
            <a:endParaRPr lang="en-US" altLang="zh-CN" sz="40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dirty="0"/>
              <a:t>第</a:t>
            </a:r>
            <a:r>
              <a:rPr lang="en-US" altLang="zh-CN" sz="4400" dirty="0"/>
              <a:t>3</a:t>
            </a:r>
            <a:r>
              <a:rPr lang="zh-CN" altLang="en-US" sz="4400" dirty="0"/>
              <a:t>種方法：</a:t>
            </a:r>
            <a:r>
              <a:rPr lang="en-US" altLang="zh-CN" sz="4400" dirty="0"/>
              <a:t>MySQL </a:t>
            </a:r>
            <a:r>
              <a:rPr lang="en-US" altLang="zh-CN" sz="4400" dirty="0" err="1"/>
              <a:t>WorkBench</a:t>
            </a:r>
            <a:br>
              <a:rPr lang="en-US" altLang="zh-CN" sz="4400" dirty="0"/>
            </a:br>
            <a:r>
              <a:rPr lang="zh-CN" altLang="en-US" sz="4400" dirty="0"/>
              <a:t>連線</a:t>
            </a:r>
            <a:r>
              <a:rPr lang="en-US" altLang="zh-CN" sz="4400" dirty="0"/>
              <a:t>Azure</a:t>
            </a:r>
            <a:r>
              <a:rPr lang="zh-CN" altLang="en-US" sz="4400" dirty="0"/>
              <a:t>雲端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095869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628800"/>
            <a:ext cx="8867328" cy="4525963"/>
          </a:xfrm>
        </p:spPr>
        <p:txBody>
          <a:bodyPr>
            <a:normAutofit/>
          </a:bodyPr>
          <a:lstStyle/>
          <a:p>
            <a:pPr lvl="1"/>
            <a:endParaRPr lang="en-US" altLang="zh-CN" sz="3600" b="1" dirty="0">
              <a:effectLst/>
            </a:endParaRPr>
          </a:p>
          <a:p>
            <a:endParaRPr lang="en-US" altLang="zh-CN" sz="40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dirty="0"/>
              <a:t>連線成功，</a:t>
            </a:r>
            <a:r>
              <a:rPr lang="en-US" altLang="zh-CN" sz="4400" dirty="0" err="1"/>
              <a:t>WorkBench</a:t>
            </a:r>
            <a:r>
              <a:rPr lang="zh-CN" altLang="en-US" sz="4400" dirty="0"/>
              <a:t>連線</a:t>
            </a:r>
            <a:r>
              <a:rPr lang="en-US" altLang="zh-CN" sz="4400" dirty="0"/>
              <a:t>Azure</a:t>
            </a:r>
            <a:endParaRPr lang="zh-TW" altLang="en-US" sz="3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BFBD621-4B01-4F6D-B978-57594A91C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799"/>
            <a:ext cx="8568952" cy="48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775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新增資料庫的</a:t>
            </a:r>
            <a:endParaRPr lang="en-US" altLang="zh-CN" sz="6600" b="1" dirty="0"/>
          </a:p>
          <a:p>
            <a:r>
              <a:rPr lang="en-US" altLang="zh-CN" sz="6600" b="1" dirty="0"/>
              <a:t>2</a:t>
            </a:r>
            <a:r>
              <a:rPr lang="zh-CN" altLang="en-US" sz="6600" b="1" dirty="0"/>
              <a:t>種方法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97967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58DBBEA-37A6-4429-B878-C7468E004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種：匯入別人給你的</a:t>
            </a:r>
            <a:r>
              <a:rPr lang="en-US" altLang="zh-CN" dirty="0"/>
              <a:t>*.</a:t>
            </a:r>
            <a:r>
              <a:rPr lang="en-US" altLang="zh-CN" dirty="0" err="1"/>
              <a:t>sql</a:t>
            </a:r>
            <a:r>
              <a:rPr lang="zh-CN" altLang="en-US" dirty="0"/>
              <a:t>檔案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種：手動新增資料庫，再匯入</a:t>
            </a:r>
            <a:r>
              <a:rPr lang="en-US" altLang="zh-CN" dirty="0"/>
              <a:t>csv</a:t>
            </a:r>
            <a:r>
              <a:rPr lang="zh-CN" altLang="en-US" dirty="0"/>
              <a:t>檔案</a:t>
            </a:r>
            <a:endParaRPr lang="en-US" altLang="zh-CN" dirty="0"/>
          </a:p>
          <a:p>
            <a:pPr lvl="1"/>
            <a:r>
              <a:rPr lang="zh-CN" altLang="en-US" dirty="0"/>
              <a:t>若是</a:t>
            </a:r>
            <a:r>
              <a:rPr lang="en-US" altLang="zh-CN" dirty="0"/>
              <a:t>excel</a:t>
            </a:r>
            <a:r>
              <a:rPr lang="zh-CN" altLang="en-US" dirty="0"/>
              <a:t>檔案，要手動儲存成</a:t>
            </a:r>
            <a:r>
              <a:rPr lang="en-US" altLang="zh-CN" dirty="0"/>
              <a:t>csv</a:t>
            </a:r>
            <a:r>
              <a:rPr lang="zh-CN" altLang="en-US" dirty="0"/>
              <a:t>檔案</a:t>
            </a:r>
            <a:endParaRPr lang="en-US" altLang="zh-CN" dirty="0"/>
          </a:p>
          <a:p>
            <a:pPr lvl="1"/>
            <a:r>
              <a:rPr lang="zh-CN" altLang="en-US" dirty="0"/>
              <a:t>而且編碼格式必須是</a:t>
            </a:r>
            <a:r>
              <a:rPr lang="en-US" altLang="zh-CN" dirty="0">
                <a:solidFill>
                  <a:srgbClr val="7030A0"/>
                </a:solidFill>
                <a:highlight>
                  <a:srgbClr val="FFFF00"/>
                </a:highlight>
              </a:rPr>
              <a:t>ANSI</a:t>
            </a:r>
          </a:p>
          <a:p>
            <a:pPr lvl="1"/>
            <a:r>
              <a:rPr lang="zh-CN" altLang="en-US" dirty="0"/>
              <a:t>不可以是</a:t>
            </a:r>
            <a:r>
              <a:rPr lang="en-US" altLang="zh-CN" dirty="0"/>
              <a:t>utf-8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79D4940-3BB2-400E-A59E-BEF0B0E7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新增資料庫的</a:t>
            </a:r>
            <a:r>
              <a:rPr lang="en-US" altLang="zh-CN" dirty="0"/>
              <a:t>2</a:t>
            </a:r>
            <a:r>
              <a:rPr lang="zh-CN" altLang="en-US" dirty="0"/>
              <a:t>種方法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27416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58DBBEA-37A6-4429-B878-C7468E004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2392"/>
            <a:ext cx="9900592" cy="5373216"/>
          </a:xfrm>
        </p:spPr>
        <p:txBody>
          <a:bodyPr/>
          <a:lstStyle/>
          <a:p>
            <a:pPr lvl="1"/>
            <a:r>
              <a:rPr lang="en-US" altLang="zh-TW" dirty="0"/>
              <a:t>Create database test</a:t>
            </a:r>
          </a:p>
          <a:p>
            <a:pPr lvl="1"/>
            <a:r>
              <a:rPr lang="en-US" altLang="zh-TW" dirty="0"/>
              <a:t>Table data import Wizard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79D4940-3BB2-400E-A59E-BEF0B0E7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540296"/>
          </a:xfrm>
        </p:spPr>
        <p:txBody>
          <a:bodyPr>
            <a:noAutofit/>
          </a:bodyPr>
          <a:lstStyle/>
          <a:p>
            <a:r>
              <a:rPr lang="zh-CN" altLang="en-US" sz="3600" dirty="0"/>
              <a:t>第</a:t>
            </a:r>
            <a:r>
              <a:rPr lang="en-US" altLang="zh-CN" sz="3600" dirty="0"/>
              <a:t>2</a:t>
            </a:r>
            <a:r>
              <a:rPr lang="zh-CN" altLang="en-US" sz="3600" dirty="0"/>
              <a:t>種：手動新增資料庫，再匯入</a:t>
            </a:r>
            <a:r>
              <a:rPr lang="en-US" altLang="zh-CN" sz="3600" dirty="0"/>
              <a:t>csv</a:t>
            </a:r>
            <a:r>
              <a:rPr lang="zh-CN" altLang="en-US" sz="3600" dirty="0"/>
              <a:t>檔案</a:t>
            </a:r>
            <a:endParaRPr lang="en-US" altLang="zh-CN" sz="36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BBC35F3-E9AC-4BAD-930A-1AACE2AE0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103993"/>
            <a:ext cx="5519466" cy="43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6033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練習題：</a:t>
            </a:r>
            <a:endParaRPr lang="en-US" altLang="zh-CN" sz="6600" b="1" dirty="0"/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手動建立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test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資料庫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52049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72816"/>
            <a:ext cx="8867328" cy="5085184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effectLst/>
                <a:hlinkClick r:id="rId2"/>
              </a:rPr>
              <a:t>https://acupun.site/lecture/sql/example/sql/scoreChi.csv</a:t>
            </a:r>
            <a:endParaRPr lang="en-US" altLang="zh-CN" sz="2000" dirty="0">
              <a:effectLst/>
            </a:endParaRPr>
          </a:p>
          <a:p>
            <a:r>
              <a:rPr lang="en-US" altLang="zh-CN" sz="2000" dirty="0">
                <a:effectLst/>
                <a:hlinkClick r:id="rId3"/>
              </a:rPr>
              <a:t>https://acupun.site/lecture/sql/example/sql/test.xlsx</a:t>
            </a:r>
            <a:endParaRPr lang="en-US" altLang="zh-CN" sz="2000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Autofit/>
          </a:bodyPr>
          <a:lstStyle/>
          <a:p>
            <a:r>
              <a:rPr lang="zh-CN" altLang="en-US" sz="4400" dirty="0"/>
              <a:t>練習題：到教學網站下載</a:t>
            </a:r>
            <a:r>
              <a:rPr lang="en-US" altLang="zh-CN" sz="4400" dirty="0"/>
              <a:t>test.xlsx</a:t>
            </a:r>
            <a:r>
              <a:rPr lang="zh-CN" altLang="en-US" sz="4400" dirty="0"/>
              <a:t>，</a:t>
            </a:r>
            <a:r>
              <a:rPr lang="en-US" altLang="zh-CN" sz="4400" dirty="0"/>
              <a:t>scoreChi.csv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2090944-4404-4539-BD04-D033B7FFE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33" y="3140968"/>
            <a:ext cx="9144000" cy="26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117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72816"/>
            <a:ext cx="8867328" cy="5085184"/>
          </a:xfrm>
        </p:spPr>
        <p:txBody>
          <a:bodyPr>
            <a:normAutofit/>
          </a:bodyPr>
          <a:lstStyle/>
          <a:p>
            <a:r>
              <a:rPr lang="en-US" altLang="zh-CN" sz="4400" dirty="0">
                <a:effectLst/>
              </a:rPr>
              <a:t>1.</a:t>
            </a:r>
            <a:r>
              <a:rPr lang="zh-CN" altLang="en-US" sz="4400" dirty="0">
                <a:effectLst/>
              </a:rPr>
              <a:t>建立資料庫</a:t>
            </a:r>
            <a:r>
              <a:rPr lang="en-US" altLang="zh-CN" sz="4400" dirty="0">
                <a:effectLst/>
              </a:rPr>
              <a:t>test</a:t>
            </a:r>
          </a:p>
          <a:p>
            <a:r>
              <a:rPr lang="en-US" altLang="zh-CN" sz="4800" b="1" dirty="0">
                <a:effectLst/>
              </a:rPr>
              <a:t>2.</a:t>
            </a:r>
            <a:r>
              <a:rPr lang="zh-CN" altLang="en-US" sz="4800" b="1" dirty="0">
                <a:effectLst/>
              </a:rPr>
              <a:t>新增資料表：</a:t>
            </a:r>
            <a:r>
              <a:rPr lang="en-US" altLang="zh-CN" sz="4800" dirty="0">
                <a:effectLst/>
              </a:rPr>
              <a:t> </a:t>
            </a:r>
            <a:r>
              <a:rPr lang="en-US" altLang="zh-CN" sz="4800" dirty="0" err="1">
                <a:effectLst/>
              </a:rPr>
              <a:t>scoreChi</a:t>
            </a:r>
            <a:endParaRPr lang="en-US" altLang="zh-CN" sz="4800" b="1" dirty="0">
              <a:effectLst/>
            </a:endParaRPr>
          </a:p>
          <a:p>
            <a:r>
              <a:rPr lang="en-US" altLang="zh-CN" sz="4800" dirty="0">
                <a:effectLst/>
              </a:rPr>
              <a:t>2.</a:t>
            </a:r>
            <a:r>
              <a:rPr lang="zh-CN" altLang="en-US" sz="4800" dirty="0">
                <a:effectLst/>
              </a:rPr>
              <a:t>新增資料表：</a:t>
            </a:r>
            <a:r>
              <a:rPr lang="en-US" altLang="zh-CN" sz="4800" dirty="0">
                <a:effectLst/>
              </a:rPr>
              <a:t>books, personnel</a:t>
            </a: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Autofit/>
          </a:bodyPr>
          <a:lstStyle/>
          <a:p>
            <a:r>
              <a:rPr lang="zh-CN" altLang="en-US" sz="4400" dirty="0"/>
              <a:t>練習題：到教學網站下載</a:t>
            </a:r>
            <a:r>
              <a:rPr lang="en-US" altLang="zh-CN" sz="4400" dirty="0"/>
              <a:t>test.xlsx</a:t>
            </a:r>
            <a:r>
              <a:rPr lang="zh-CN" altLang="en-US" sz="4400" dirty="0"/>
              <a:t>，</a:t>
            </a:r>
            <a:r>
              <a:rPr lang="en-US" altLang="zh-CN" sz="4400" dirty="0"/>
              <a:t>scoreChi.csv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545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72816"/>
            <a:ext cx="8867328" cy="5085184"/>
          </a:xfrm>
        </p:spPr>
        <p:txBody>
          <a:bodyPr>
            <a:normAutofit/>
          </a:bodyPr>
          <a:lstStyle/>
          <a:p>
            <a:r>
              <a:rPr lang="en-US" altLang="zh-CN" sz="4400" dirty="0">
                <a:effectLst/>
              </a:rPr>
              <a:t>1.</a:t>
            </a:r>
            <a:r>
              <a:rPr lang="zh-CN" altLang="en-US" sz="4400" dirty="0">
                <a:effectLst/>
              </a:rPr>
              <a:t>建立資料庫</a:t>
            </a:r>
            <a:r>
              <a:rPr lang="en-US" altLang="zh-CN" sz="4400" dirty="0">
                <a:effectLst/>
              </a:rPr>
              <a:t>test</a:t>
            </a:r>
          </a:p>
          <a:p>
            <a:pPr marL="0" indent="0">
              <a:buNone/>
            </a:pPr>
            <a:r>
              <a:rPr lang="en-US" altLang="zh-CN" sz="4400" dirty="0">
                <a:effectLst/>
              </a:rPr>
              <a:t>   Create database test</a:t>
            </a:r>
          </a:p>
          <a:p>
            <a:r>
              <a:rPr lang="en-US" altLang="zh-CN" sz="4800" b="1" dirty="0">
                <a:effectLst/>
              </a:rPr>
              <a:t>2.</a:t>
            </a:r>
            <a:r>
              <a:rPr lang="zh-CN" altLang="en-US" sz="4800" b="1" dirty="0">
                <a:effectLst/>
              </a:rPr>
              <a:t>新增資料表：</a:t>
            </a:r>
            <a:r>
              <a:rPr lang="en-US" altLang="zh-CN" sz="4800" dirty="0">
                <a:effectLst/>
              </a:rPr>
              <a:t> </a:t>
            </a:r>
            <a:r>
              <a:rPr lang="en-US" altLang="zh-CN" sz="4800" dirty="0" err="1">
                <a:effectLst/>
              </a:rPr>
              <a:t>scoreChi</a:t>
            </a:r>
            <a:endParaRPr lang="en-US" altLang="zh-CN" sz="4800" b="1" dirty="0">
              <a:effectLst/>
            </a:endParaRPr>
          </a:p>
          <a:p>
            <a:r>
              <a:rPr lang="en-US" altLang="zh-CN" sz="4800" dirty="0">
                <a:effectLst/>
              </a:rPr>
              <a:t>2.</a:t>
            </a:r>
            <a:r>
              <a:rPr lang="zh-CN" altLang="en-US" sz="4800" dirty="0">
                <a:effectLst/>
              </a:rPr>
              <a:t>新增資料表：</a:t>
            </a:r>
            <a:r>
              <a:rPr lang="en-US" altLang="zh-CN" sz="4800" dirty="0">
                <a:effectLst/>
              </a:rPr>
              <a:t>books, personnel</a:t>
            </a: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Autofit/>
          </a:bodyPr>
          <a:lstStyle/>
          <a:p>
            <a:r>
              <a:rPr lang="zh-CN" altLang="en-US" sz="4400" dirty="0"/>
              <a:t>練習題：到教學網站下載</a:t>
            </a:r>
            <a:r>
              <a:rPr lang="en-US" altLang="zh-CN" sz="4400" dirty="0"/>
              <a:t>test.xlsx</a:t>
            </a:r>
            <a:r>
              <a:rPr lang="zh-CN" altLang="en-US" sz="4400" dirty="0"/>
              <a:t>，</a:t>
            </a:r>
            <a:r>
              <a:rPr lang="en-US" altLang="zh-CN" sz="4400" dirty="0"/>
              <a:t>scoreChi.csv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849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30177" y="1196752"/>
            <a:ext cx="8784976" cy="2880320"/>
          </a:xfrm>
        </p:spPr>
        <p:txBody>
          <a:bodyPr>
            <a:normAutofit/>
          </a:bodyPr>
          <a:lstStyle/>
          <a:p>
            <a:r>
              <a:rPr lang="en-US" altLang="zh-CN" sz="4800" b="1" dirty="0"/>
              <a:t>workbench</a:t>
            </a:r>
            <a:r>
              <a:rPr lang="zh-CN" altLang="en-US" sz="4800" b="1" dirty="0"/>
              <a:t>無法連線</a:t>
            </a:r>
            <a:r>
              <a:rPr lang="en-US" altLang="zh-CN" sz="4800" b="1" dirty="0" err="1"/>
              <a:t>mysql</a:t>
            </a:r>
            <a:endParaRPr lang="en-US" altLang="zh-CN" sz="4800" b="1" dirty="0"/>
          </a:p>
          <a:p>
            <a:r>
              <a:rPr lang="zh-CN" altLang="en-US" sz="6600" b="1" dirty="0"/>
              <a:t>出現錯誤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的解決方法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14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E017F38-D038-45FB-8BBA-FB505E53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11B102D-454A-44AE-96CD-B328B4F27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dirty="0"/>
              <a:t>選擇：</a:t>
            </a:r>
            <a:r>
              <a:rPr lang="en-US" altLang="zh-CN" dirty="0"/>
              <a:t>8.034</a:t>
            </a:r>
            <a:r>
              <a:rPr lang="zh-CN" altLang="en-US" dirty="0"/>
              <a:t>版本</a:t>
            </a:r>
            <a:br>
              <a:rPr lang="en-US" altLang="zh-CN" dirty="0"/>
            </a:br>
            <a:r>
              <a:rPr lang="zh-CN" altLang="en-US" dirty="0"/>
              <a:t>選擇</a:t>
            </a:r>
            <a:r>
              <a:rPr lang="en-US" altLang="zh-CN" dirty="0"/>
              <a:t>mac</a:t>
            </a:r>
            <a:r>
              <a:rPr lang="zh-CN" altLang="en-US" dirty="0"/>
              <a:t>的</a:t>
            </a:r>
            <a:r>
              <a:rPr lang="en-US" altLang="zh-CN" dirty="0" err="1"/>
              <a:t>cpu</a:t>
            </a:r>
            <a:r>
              <a:rPr lang="zh-CN" altLang="en-US" dirty="0"/>
              <a:t>種類：</a:t>
            </a:r>
            <a:r>
              <a:rPr lang="en-US" altLang="zh-CN" dirty="0"/>
              <a:t>ARM </a:t>
            </a:r>
            <a:r>
              <a:rPr lang="zh-CN" altLang="en-US" dirty="0"/>
              <a:t>或 </a:t>
            </a:r>
            <a:r>
              <a:rPr lang="en-US" altLang="zh-CN" dirty="0"/>
              <a:t>x86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2E1A987-9A4A-41F3-B2C6-84F050AFF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646"/>
            <a:ext cx="9144000" cy="520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0958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6992F8E-33EF-4765-A0B7-69C2E0FFE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當電腦重新</a:t>
            </a:r>
            <a:r>
              <a:rPr lang="zh-TW" altLang="en-US" dirty="0"/>
              <a:t>開機後，打開</a:t>
            </a:r>
            <a:r>
              <a:rPr lang="en-US" altLang="zh-TW" dirty="0"/>
              <a:t>workbench</a:t>
            </a:r>
            <a:r>
              <a:rPr lang="zh-TW" altLang="en-US" dirty="0"/>
              <a:t>，出現錯誤訊息，如下： </a:t>
            </a:r>
            <a:endParaRPr lang="en-US" altLang="zh-TW" dirty="0"/>
          </a:p>
          <a:p>
            <a:r>
              <a:rPr lang="en-US" altLang="zh-TW" dirty="0"/>
              <a:t>could not acquire management access for administration </a:t>
            </a:r>
          </a:p>
          <a:p>
            <a:r>
              <a:rPr lang="en-US" altLang="zh-TW" dirty="0"/>
              <a:t>failed to connect </a:t>
            </a:r>
            <a:r>
              <a:rPr lang="en-US" altLang="zh-TW" dirty="0" err="1"/>
              <a:t>fo</a:t>
            </a:r>
            <a:r>
              <a:rPr lang="en-US" altLang="zh-TW" dirty="0"/>
              <a:t> </a:t>
            </a:r>
            <a:r>
              <a:rPr lang="en-US" altLang="zh-TW" dirty="0" err="1"/>
              <a:t>mysql</a:t>
            </a:r>
            <a:r>
              <a:rPr lang="en-US" altLang="zh-TW" dirty="0"/>
              <a:t> at 127.0.0.1:3306 with user root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0FB9046-4666-4EC0-9636-9BDC7F21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workbench</a:t>
            </a:r>
            <a:r>
              <a:rPr lang="zh-CN" altLang="en-US" dirty="0"/>
              <a:t>無法連線</a:t>
            </a:r>
            <a:r>
              <a:rPr lang="en-US" altLang="zh-CN" dirty="0" err="1"/>
              <a:t>mysql</a:t>
            </a:r>
            <a:br>
              <a:rPr lang="en-US" altLang="zh-CN" dirty="0"/>
            </a:br>
            <a:r>
              <a:rPr lang="zh-CN" altLang="en-US" sz="6600" dirty="0"/>
              <a:t>出現錯誤的解決方法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98087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64002CD-C838-4D02-9F5F-AF212BEF0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b="0" dirty="0">
                <a:effectLst/>
              </a:rPr>
              <a:t>原因：</a:t>
            </a:r>
            <a:r>
              <a:rPr lang="en-US" altLang="zh-CN" sz="2400" b="0" dirty="0">
                <a:effectLst/>
              </a:rPr>
              <a:t>MySQL</a:t>
            </a:r>
            <a:r>
              <a:rPr lang="zh-CN" altLang="en-US" sz="2400" b="0" dirty="0">
                <a:effectLst/>
              </a:rPr>
              <a:t>服務未正確啟動，或者</a:t>
            </a:r>
            <a:r>
              <a:rPr lang="en-US" altLang="zh-CN" sz="2400" b="0" dirty="0">
                <a:effectLst/>
              </a:rPr>
              <a:t>Workbench</a:t>
            </a:r>
            <a:r>
              <a:rPr lang="zh-CN" altLang="en-US" sz="2400" b="0" dirty="0">
                <a:effectLst/>
              </a:rPr>
              <a:t>無法連接到</a:t>
            </a:r>
            <a:r>
              <a:rPr lang="en-US" altLang="zh-CN" sz="2400" b="0" dirty="0">
                <a:effectLst/>
              </a:rPr>
              <a:t>MySQL</a:t>
            </a:r>
            <a:r>
              <a:rPr lang="zh-CN" altLang="en-US" sz="2400" b="0" dirty="0">
                <a:effectLst/>
              </a:rPr>
              <a:t>伺服器導致的：</a:t>
            </a:r>
          </a:p>
          <a:p>
            <a:r>
              <a:rPr lang="en-US" altLang="zh-CN" sz="2400" dirty="0">
                <a:effectLst/>
              </a:rPr>
              <a:t>(1).</a:t>
            </a:r>
            <a:r>
              <a:rPr lang="zh-CN" altLang="en-US" sz="2400" dirty="0">
                <a:effectLst/>
              </a:rPr>
              <a:t>確保</a:t>
            </a:r>
            <a:r>
              <a:rPr lang="en-US" altLang="zh-CN" sz="2400" dirty="0">
                <a:effectLst/>
              </a:rPr>
              <a:t>MySQL</a:t>
            </a:r>
            <a:r>
              <a:rPr lang="zh-CN" altLang="en-US" sz="2400" dirty="0">
                <a:effectLst/>
              </a:rPr>
              <a:t>服務已啟動：在</a:t>
            </a:r>
            <a:r>
              <a:rPr lang="en-US" altLang="zh-CN" sz="2400" dirty="0">
                <a:effectLst/>
              </a:rPr>
              <a:t>Windows</a:t>
            </a:r>
            <a:r>
              <a:rPr lang="zh-CN" altLang="en-US" sz="2400" dirty="0">
                <a:effectLst/>
              </a:rPr>
              <a:t>中，打開“控制台” </a:t>
            </a:r>
            <a:r>
              <a:rPr lang="en-US" altLang="zh-CN" sz="2400" dirty="0">
                <a:effectLst/>
              </a:rPr>
              <a:t>-&gt; “</a:t>
            </a:r>
            <a:r>
              <a:rPr lang="zh-CN" altLang="en-US" sz="2400" dirty="0">
                <a:effectLst/>
              </a:rPr>
              <a:t>管理” </a:t>
            </a:r>
            <a:r>
              <a:rPr lang="en-US" altLang="zh-CN" sz="2400" dirty="0">
                <a:effectLst/>
              </a:rPr>
              <a:t>-&gt; “</a:t>
            </a:r>
            <a:r>
              <a:rPr lang="zh-CN" altLang="en-US" sz="2400" dirty="0">
                <a:effectLst/>
              </a:rPr>
              <a:t>服務”，找到“</a:t>
            </a:r>
            <a:r>
              <a:rPr lang="en-US" altLang="zh-CN" sz="2400" dirty="0">
                <a:effectLst/>
              </a:rPr>
              <a:t>Mysql80”</a:t>
            </a:r>
            <a:r>
              <a:rPr lang="zh-CN" altLang="en-US" sz="2400" dirty="0">
                <a:effectLst/>
              </a:rPr>
              <a:t>服務，並確保它已啟動。如果沒有啟動，可以</a:t>
            </a:r>
            <a:r>
              <a:rPr lang="zh-CN" altLang="en-US" sz="2400" dirty="0">
                <a:effectLst/>
                <a:highlight>
                  <a:srgbClr val="FFFF00"/>
                </a:highlight>
              </a:rPr>
              <a:t>點擊“</a:t>
            </a:r>
            <a:r>
              <a:rPr lang="zh-CN" altLang="en-US" sz="2400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啟動</a:t>
            </a:r>
            <a:r>
              <a:rPr lang="zh-CN" altLang="en-US" sz="2400" dirty="0">
                <a:effectLst/>
                <a:highlight>
                  <a:srgbClr val="FFFF00"/>
                </a:highlight>
              </a:rPr>
              <a:t>”來啟動服務。</a:t>
            </a:r>
          </a:p>
          <a:p>
            <a:r>
              <a:rPr lang="zh-CN" altLang="en-US" sz="2400" b="0" dirty="0">
                <a:effectLst/>
              </a:rPr>
              <a:t>檢查</a:t>
            </a:r>
            <a:r>
              <a:rPr lang="en-US" altLang="zh-CN" sz="2400" b="0" dirty="0">
                <a:effectLst/>
              </a:rPr>
              <a:t>MySQL</a:t>
            </a:r>
            <a:r>
              <a:rPr lang="zh-CN" altLang="en-US" sz="2400" b="0" dirty="0">
                <a:effectLst/>
              </a:rPr>
              <a:t>伺服器配置：打開</a:t>
            </a:r>
            <a:r>
              <a:rPr lang="en-US" altLang="zh-CN" sz="2400" b="0" dirty="0">
                <a:effectLst/>
              </a:rPr>
              <a:t>MySQL</a:t>
            </a:r>
            <a:r>
              <a:rPr lang="zh-CN" altLang="en-US" sz="2400" b="0" dirty="0">
                <a:effectLst/>
              </a:rPr>
              <a:t>的設定檔（通常位於“</a:t>
            </a:r>
            <a:r>
              <a:rPr lang="en-US" altLang="zh-CN" sz="2400" b="0" dirty="0">
                <a:effectLst/>
              </a:rPr>
              <a:t>C:\ProgramData\MySQL\MySQL Server 8.0\my.ini”</a:t>
            </a:r>
            <a:r>
              <a:rPr lang="zh-CN" altLang="en-US" sz="2400" b="0" dirty="0">
                <a:effectLst/>
              </a:rPr>
              <a:t>），檢查“</a:t>
            </a:r>
            <a:r>
              <a:rPr lang="en-US" altLang="zh-CN" sz="2400" b="0" dirty="0">
                <a:effectLst/>
              </a:rPr>
              <a:t>[</a:t>
            </a:r>
            <a:r>
              <a:rPr lang="en-US" altLang="zh-CN" sz="2400" b="0" dirty="0" err="1">
                <a:effectLst/>
              </a:rPr>
              <a:t>mysqld</a:t>
            </a:r>
            <a:r>
              <a:rPr lang="en-US" altLang="zh-CN" sz="2400" b="0" dirty="0">
                <a:effectLst/>
              </a:rPr>
              <a:t>]”</a:t>
            </a:r>
            <a:r>
              <a:rPr lang="zh-CN" altLang="en-US" sz="2400" b="0" dirty="0">
                <a:effectLst/>
              </a:rPr>
              <a:t>部分下的配置是否正確。特別是要確保“</a:t>
            </a:r>
            <a:r>
              <a:rPr lang="en-US" altLang="zh-CN" sz="2400" b="0" dirty="0">
                <a:effectLst/>
              </a:rPr>
              <a:t>port”</a:t>
            </a:r>
            <a:r>
              <a:rPr lang="zh-CN" altLang="en-US" sz="2400" b="0" dirty="0">
                <a:effectLst/>
              </a:rPr>
              <a:t>參數設置為正確的埠號（默認為</a:t>
            </a:r>
            <a:r>
              <a:rPr lang="en-US" altLang="zh-CN" sz="2400" b="0" dirty="0">
                <a:effectLst/>
              </a:rPr>
              <a:t>3306</a:t>
            </a:r>
            <a:r>
              <a:rPr lang="zh-CN" altLang="en-US" sz="2400" b="0" dirty="0">
                <a:effectLst/>
              </a:rPr>
              <a:t>）。</a:t>
            </a:r>
          </a:p>
          <a:p>
            <a:r>
              <a:rPr lang="zh-CN" altLang="en-US" sz="2400" b="0" dirty="0">
                <a:effectLst/>
              </a:rPr>
              <a:t>重啟</a:t>
            </a:r>
            <a:r>
              <a:rPr lang="en-US" altLang="zh-CN" sz="2400" b="0" dirty="0">
                <a:effectLst/>
              </a:rPr>
              <a:t>MySQL</a:t>
            </a:r>
            <a:r>
              <a:rPr lang="zh-CN" altLang="en-US" sz="2400" b="0" dirty="0">
                <a:effectLst/>
              </a:rPr>
              <a:t>伺服器：在“服務”中停止</a:t>
            </a:r>
            <a:r>
              <a:rPr lang="en-US" altLang="zh-CN" sz="2400" b="0" dirty="0">
                <a:effectLst/>
              </a:rPr>
              <a:t>MySQL</a:t>
            </a:r>
            <a:r>
              <a:rPr lang="zh-CN" altLang="en-US" sz="2400" b="0" dirty="0">
                <a:effectLst/>
              </a:rPr>
              <a:t>服務，然後再次啟動。</a:t>
            </a:r>
          </a:p>
          <a:p>
            <a:r>
              <a:rPr lang="zh-CN" altLang="en-US" sz="2400" b="0" dirty="0">
                <a:effectLst/>
              </a:rPr>
              <a:t>嘗試在命令列中連接</a:t>
            </a:r>
            <a:r>
              <a:rPr lang="en-US" altLang="zh-CN" sz="2400" b="0" dirty="0">
                <a:effectLst/>
              </a:rPr>
              <a:t>MySQL</a:t>
            </a:r>
            <a:r>
              <a:rPr lang="zh-CN" altLang="en-US" sz="2400" b="0" dirty="0">
                <a:effectLst/>
              </a:rPr>
              <a:t>伺服器：打開命令提示符（</a:t>
            </a:r>
            <a:r>
              <a:rPr lang="en-US" altLang="zh-CN" sz="2400" b="0" dirty="0" err="1">
                <a:effectLst/>
              </a:rPr>
              <a:t>cmd</a:t>
            </a:r>
            <a:r>
              <a:rPr lang="zh-CN" altLang="en-US" sz="2400" b="0" dirty="0">
                <a:effectLst/>
              </a:rPr>
              <a:t>），然後輸入以下命令嘗試連接到</a:t>
            </a:r>
            <a:r>
              <a:rPr lang="en-US" altLang="zh-CN" sz="2400" b="0" dirty="0">
                <a:effectLst/>
              </a:rPr>
              <a:t>MySQL</a:t>
            </a:r>
            <a:r>
              <a:rPr lang="zh-CN" altLang="en-US" sz="2400" b="0" dirty="0">
                <a:effectLst/>
              </a:rPr>
              <a:t>伺服器：</a:t>
            </a:r>
            <a:endParaRPr lang="zh-TW" altLang="en-US" sz="24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C36EE42-ADF4-4875-8604-5426CE45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解決方法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228758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10FAEC5-0B09-43FA-BC00-CC06D2A90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A6D9F89-7F67-4A82-8C0C-4DA8AFE2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解決方法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DBFDBB3-712E-4E2E-8A31-D21E9DEEE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61025"/>
            <a:ext cx="2643521" cy="574457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6CC8D6A-7AB7-4AA1-9C84-DF5F64206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033" y="1196752"/>
            <a:ext cx="6141455" cy="557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858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8224C2F-69E1-4EAB-B37E-7CE48AEAC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68F9498-C67A-4E04-A823-DF08E6D54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管理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服務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啟動</a:t>
            </a:r>
            <a:r>
              <a:rPr lang="en-US" altLang="zh-CN" dirty="0" err="1">
                <a:sym typeface="Wingdings" panose="05000000000000000000" pitchFamily="2" charset="2"/>
              </a:rPr>
              <a:t>mysql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EA4C040-00CB-46CB-953D-AE44957C0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8" y="1490108"/>
            <a:ext cx="861183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3693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5B84284-D9CD-4369-A296-9C27E056B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3015ED1-03E9-421D-9F21-927D7FD1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管理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服務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啟動</a:t>
            </a:r>
            <a:r>
              <a:rPr lang="en-US" altLang="zh-CN" dirty="0" err="1">
                <a:sym typeface="Wingdings" panose="05000000000000000000" pitchFamily="2" charset="2"/>
              </a:rPr>
              <a:t>mysql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DED9645-A8F3-4FE5-A9EE-F856C81C4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43" y="1847582"/>
            <a:ext cx="8285714" cy="4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9772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4BECDA1-50CF-4C35-8A0E-2A420D126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CN" altLang="en-US" dirty="0"/>
              <a:t>執行</a:t>
            </a:r>
            <a:r>
              <a:rPr lang="en-US" altLang="zh-CN" dirty="0" err="1"/>
              <a:t>mysql</a:t>
            </a:r>
            <a:r>
              <a:rPr lang="en-US" altLang="zh-CN" dirty="0"/>
              <a:t> shell</a:t>
            </a:r>
          </a:p>
          <a:p>
            <a:r>
              <a:rPr lang="en-US" altLang="zh-TW" dirty="0"/>
              <a:t>2.</a:t>
            </a:r>
            <a:r>
              <a:rPr lang="zh-CN" altLang="en-US" dirty="0"/>
              <a:t>開啟</a:t>
            </a:r>
            <a:r>
              <a:rPr lang="en-US" altLang="zh-CN" dirty="0"/>
              <a:t>workbench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23D5C50-DC12-40C2-95B4-8E4DA8370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開啟</a:t>
            </a:r>
            <a:r>
              <a:rPr lang="en-US" altLang="zh-CN" dirty="0"/>
              <a:t>workbench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47324FB-E00F-43BA-A336-5A57563CA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571" y="2814535"/>
            <a:ext cx="5171429" cy="4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78904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2484</Words>
  <Application>Microsoft Office PowerPoint</Application>
  <PresentationFormat>如螢幕大小 (4:3)</PresentationFormat>
  <Paragraphs>297</Paragraphs>
  <Slides>95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95</vt:i4>
      </vt:variant>
    </vt:vector>
  </HeadingPairs>
  <TitlesOfParts>
    <vt:vector size="101" baseType="lpstr">
      <vt:lpstr>Segoe Condensed</vt:lpstr>
      <vt:lpstr>微軟正黑體</vt:lpstr>
      <vt:lpstr>Arial</vt:lpstr>
      <vt:lpstr>Bookman Old Style</vt:lpstr>
      <vt:lpstr>Calibri</vt:lpstr>
      <vt:lpstr>EdBackToSchl(2)</vt:lpstr>
      <vt:lpstr>台北科技大學，經管系，陳擎文</vt:lpstr>
      <vt:lpstr>PowerPoint 簡報</vt:lpstr>
      <vt:lpstr>安裝MySQL for MacOS蘋果電腦</vt:lpstr>
      <vt:lpstr>PowerPoint 簡報</vt:lpstr>
      <vt:lpstr>安裝步驟摘要 mac安裝流程：</vt:lpstr>
      <vt:lpstr>PowerPoint 簡報</vt:lpstr>
      <vt:lpstr>PowerPoint 簡報</vt:lpstr>
      <vt:lpstr>第2種方法：使用MySQL Community社群版</vt:lpstr>
      <vt:lpstr>選擇：8.034版本 選擇mac的cpu種類：ARM 或 x86</vt:lpstr>
      <vt:lpstr>怎麼知道我的mac 筆電的cpu 是arm 還是x86？</vt:lpstr>
      <vt:lpstr>Mac筆電改用Arm架構的時間表</vt:lpstr>
      <vt:lpstr>怎麼知道我的mac 筆電的cpu 是arm 還是x86？</vt:lpstr>
      <vt:lpstr>怎麼知道我的mac 筆電的cpu 是arm 還是x86？</vt:lpstr>
      <vt:lpstr>怎麼知道我的mac 筆電的cpu 是arm 還是x86？</vt:lpstr>
      <vt:lpstr>2020年以後的mac應該都是arm架構</vt:lpstr>
      <vt:lpstr>download，任選1個都可以</vt:lpstr>
      <vt:lpstr>不需要先註冊登入， 選擇：No thanks, just start my download.</vt:lpstr>
      <vt:lpstr>選擇安裝模式：full</vt:lpstr>
      <vt:lpstr>安裝C++的函數庫選擇Excute 不要選擇Next</vt:lpstr>
      <vt:lpstr>安裝6個元件，才正確</vt:lpstr>
      <vt:lpstr>PowerPoint 簡報</vt:lpstr>
      <vt:lpstr>PowerPoint 簡報</vt:lpstr>
      <vt:lpstr>預設存取的port = 3306</vt:lpstr>
      <vt:lpstr>PowerPoint 簡報</vt:lpstr>
      <vt:lpstr>登入的帳號：root，密碼：root 這是從以前到現在的預設帳密 因為是自己的電腦，不對外開放，所以root即可</vt:lpstr>
      <vt:lpstr>勾選：開啟windows就會執行MySQL</vt:lpstr>
      <vt:lpstr>PowerPoint 簡報</vt:lpstr>
      <vt:lpstr>PowerPoint 簡報</vt:lpstr>
      <vt:lpstr>Router設定：不用修改</vt:lpstr>
      <vt:lpstr>連線samples：設定密碼：root 按check</vt:lpstr>
      <vt:lpstr>PowerPoint 簡報</vt:lpstr>
      <vt:lpstr>PowerPoint 簡報</vt:lpstr>
      <vt:lpstr>PowerPoint 簡報</vt:lpstr>
      <vt:lpstr>直接去下載workbench</vt:lpstr>
      <vt:lpstr>PowerPoint 簡報</vt:lpstr>
      <vt:lpstr>操作的工作台Workbench</vt:lpstr>
      <vt:lpstr>PowerPoint 簡報</vt:lpstr>
      <vt:lpstr>登入Client工作台測試看看WorkBench</vt:lpstr>
      <vt:lpstr>PowerPoint 簡報</vt:lpstr>
      <vt:lpstr>在WorkBench裡面 如何找到資料庫，資料表 注意：在schema裡面 </vt:lpstr>
      <vt:lpstr>PowerPoint 簡報</vt:lpstr>
      <vt:lpstr>把MySQL server(shell)，WorkBench 都釘在工具列 確保以後直接從工具列來執行</vt:lpstr>
      <vt:lpstr>PowerPoint 簡報</vt:lpstr>
      <vt:lpstr>PowerPoint 簡報</vt:lpstr>
      <vt:lpstr>安裝步驟摘要 mac安裝流程：</vt:lpstr>
      <vt:lpstr>PowerPoint 簡報</vt:lpstr>
      <vt:lpstr>PowerPoint 簡報</vt:lpstr>
      <vt:lpstr>PowerPoint 簡報</vt:lpstr>
      <vt:lpstr>PowerPoint 簡報</vt:lpstr>
      <vt:lpstr>資料庫匯出的二種方法</vt:lpstr>
      <vt:lpstr>PowerPoint 簡報</vt:lpstr>
      <vt:lpstr>什麼是schema？</vt:lpstr>
      <vt:lpstr>成功匯出</vt:lpstr>
      <vt:lpstr>匯出的目錄</vt:lpstr>
      <vt:lpstr>修改原本sakilasakila-2</vt:lpstr>
      <vt:lpstr>PowerPoint 簡報</vt:lpstr>
      <vt:lpstr>刪除sakila：方法1</vt:lpstr>
      <vt:lpstr>刪除sakila：方法2</vt:lpstr>
      <vt:lpstr>刪除sakila：方法2</vt:lpstr>
      <vt:lpstr>PowerPoint 簡報</vt:lpstr>
      <vt:lpstr>執行SQL script</vt:lpstr>
      <vt:lpstr>原本資料庫的編碼不是utf-8 而是latin1</vt:lpstr>
      <vt:lpstr>匯入資料庫</vt:lpstr>
      <vt:lpstr>PowerPoint 簡報</vt:lpstr>
      <vt:lpstr>新增資料庫/schema：方法1 world2</vt:lpstr>
      <vt:lpstr>新增資料庫/schema：方法2 world2</vt:lpstr>
      <vt:lpstr>PowerPoint 簡報</vt:lpstr>
      <vt:lpstr>workbench 有沒有中文版本的？</vt:lpstr>
      <vt:lpstr>PowerPoint 簡報</vt:lpstr>
      <vt:lpstr>workbench 可以建立 中文名稱的資料庫嗎？</vt:lpstr>
      <vt:lpstr>PowerPoint 簡報</vt:lpstr>
      <vt:lpstr>練習題：匯入firstdb資料庫 https://acupun.site/lecture/sql/example/sql/firstdb-20230917.zip</vt:lpstr>
      <vt:lpstr>PowerPoint 簡報</vt:lpstr>
      <vt:lpstr>PowerPoint 簡報</vt:lpstr>
      <vt:lpstr>登入WorkBench查詢資料庫的方法2</vt:lpstr>
      <vt:lpstr>勾選：保存密碼</vt:lpstr>
      <vt:lpstr>切換登入畫面，workbench畫面</vt:lpstr>
      <vt:lpstr>PowerPoint 簡報</vt:lpstr>
      <vt:lpstr>第3種方法：MySQL WorkBench 連線Azure雲端</vt:lpstr>
      <vt:lpstr>第3種方法：MySQL WorkBench 連線Azure雲端</vt:lpstr>
      <vt:lpstr>連線成功，WorkBench連線Azure</vt:lpstr>
      <vt:lpstr>PowerPoint 簡報</vt:lpstr>
      <vt:lpstr>新增資料庫的2種方法</vt:lpstr>
      <vt:lpstr>第2種：手動新增資料庫，再匯入csv檔案</vt:lpstr>
      <vt:lpstr>PowerPoint 簡報</vt:lpstr>
      <vt:lpstr>練習題：到教學網站下載test.xlsx，scoreChi.csv</vt:lpstr>
      <vt:lpstr>練習題：到教學網站下載test.xlsx，scoreChi.csv</vt:lpstr>
      <vt:lpstr>練習題：到教學網站下載test.xlsx，scoreChi.csv</vt:lpstr>
      <vt:lpstr>PowerPoint 簡報</vt:lpstr>
      <vt:lpstr>workbench無法連線mysql 出現錯誤的解決方法</vt:lpstr>
      <vt:lpstr>解決方法</vt:lpstr>
      <vt:lpstr>解決方法</vt:lpstr>
      <vt:lpstr>管理服務啟動mysql</vt:lpstr>
      <vt:lpstr>管理服務啟動mysql</vt:lpstr>
      <vt:lpstr>開啟workbench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2023-09-20T14:31:48Z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